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1.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6" r:id="rId2"/>
    <p:sldId id="257" r:id="rId3"/>
    <p:sldId id="258" r:id="rId4"/>
    <p:sldId id="260" r:id="rId5"/>
    <p:sldId id="261" r:id="rId6"/>
    <p:sldId id="262" r:id="rId7"/>
    <p:sldId id="263" r:id="rId8"/>
    <p:sldId id="264" r:id="rId9"/>
    <p:sldId id="270" r:id="rId10"/>
    <p:sldId id="272" r:id="rId11"/>
    <p:sldId id="311" r:id="rId12"/>
    <p:sldId id="273" r:id="rId13"/>
    <p:sldId id="312" r:id="rId14"/>
    <p:sldId id="275" r:id="rId15"/>
    <p:sldId id="314" r:id="rId16"/>
    <p:sldId id="278" r:id="rId17"/>
    <p:sldId id="333"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7" r:id="rId33"/>
    <p:sldId id="298" r:id="rId34"/>
    <p:sldId id="300" r:id="rId35"/>
    <p:sldId id="301" r:id="rId36"/>
    <p:sldId id="302" r:id="rId37"/>
    <p:sldId id="303" r:id="rId38"/>
    <p:sldId id="329" r:id="rId39"/>
    <p:sldId id="304" r:id="rId40"/>
    <p:sldId id="305" r:id="rId41"/>
    <p:sldId id="306" r:id="rId42"/>
    <p:sldId id="307" r:id="rId43"/>
    <p:sldId id="330" r:id="rId44"/>
    <p:sldId id="331" r:id="rId45"/>
    <p:sldId id="332" r:id="rId46"/>
    <p:sldId id="310" r:id="rId47"/>
    <p:sldId id="326" r:id="rId48"/>
    <p:sldId id="317" r:id="rId49"/>
    <p:sldId id="319" r:id="rId50"/>
    <p:sldId id="321" r:id="rId51"/>
    <p:sldId id="322" r:id="rId52"/>
    <p:sldId id="323" r:id="rId53"/>
    <p:sldId id="324" r:id="rId54"/>
    <p:sldId id="327" r:id="rId55"/>
    <p:sldId id="334"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1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86496"/>
  </p:normalViewPr>
  <p:slideViewPr>
    <p:cSldViewPr snapToGrid="0" snapToObjects="1">
      <p:cViewPr varScale="1">
        <p:scale>
          <a:sx n="86" d="100"/>
          <a:sy n="86" d="100"/>
        </p:scale>
        <p:origin x="80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7.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0"/>
          <c:order val="0"/>
          <c:tx>
            <c:strRef>
              <c:f>Sheet1!$B$1</c:f>
              <c:strCache>
                <c:ptCount val="1"/>
                <c:pt idx="0">
                  <c:v>Y-Value 1</c:v>
                </c:pt>
              </c:strCache>
            </c:strRef>
          </c:tx>
          <c:spPr>
            <a:ln w="76200">
              <a:solidFill>
                <a:schemeClr val="tx1"/>
              </a:solidFill>
            </a:ln>
          </c:spPr>
          <c:marker>
            <c:symbol val="circle"/>
            <c:size val="15"/>
            <c:spPr>
              <a:solidFill>
                <a:schemeClr val="tx2">
                  <a:lumMod val="50000"/>
                </a:schemeClr>
              </a:solidFill>
              <a:ln w="19050">
                <a:solidFill>
                  <a:schemeClr val="tx2"/>
                </a:solidFill>
              </a:ln>
            </c:spPr>
          </c:marker>
          <c:xVal>
            <c:numRef>
              <c:f>Sheet1!$A$2:$A$12</c:f>
              <c:numCache>
                <c:formatCode>General</c:formatCode>
                <c:ptCount val="11"/>
                <c:pt idx="0">
                  <c:v>1987.0</c:v>
                </c:pt>
                <c:pt idx="1">
                  <c:v>1990.0</c:v>
                </c:pt>
                <c:pt idx="2">
                  <c:v>1994.0</c:v>
                </c:pt>
                <c:pt idx="3">
                  <c:v>1996.0</c:v>
                </c:pt>
                <c:pt idx="4">
                  <c:v>1998.0</c:v>
                </c:pt>
                <c:pt idx="5">
                  <c:v>2000.0</c:v>
                </c:pt>
                <c:pt idx="6">
                  <c:v>2002.0</c:v>
                </c:pt>
                <c:pt idx="7">
                  <c:v>2005.0</c:v>
                </c:pt>
                <c:pt idx="8">
                  <c:v>2007.0</c:v>
                </c:pt>
                <c:pt idx="9">
                  <c:v>2010.0</c:v>
                </c:pt>
                <c:pt idx="10">
                  <c:v>2014.0</c:v>
                </c:pt>
              </c:numCache>
            </c:numRef>
          </c:xVal>
          <c:yVal>
            <c:numRef>
              <c:f>Sheet1!$B$2:$B$12</c:f>
              <c:numCache>
                <c:formatCode>General</c:formatCode>
                <c:ptCount val="11"/>
                <c:pt idx="0">
                  <c:v>1.0</c:v>
                </c:pt>
                <c:pt idx="1">
                  <c:v>4.0</c:v>
                </c:pt>
                <c:pt idx="2">
                  <c:v>16.0</c:v>
                </c:pt>
                <c:pt idx="3">
                  <c:v>64.0</c:v>
                </c:pt>
                <c:pt idx="4">
                  <c:v>128.0</c:v>
                </c:pt>
                <c:pt idx="5">
                  <c:v>256.0</c:v>
                </c:pt>
                <c:pt idx="6">
                  <c:v>512.0</c:v>
                </c:pt>
                <c:pt idx="7">
                  <c:v>1024.0</c:v>
                </c:pt>
                <c:pt idx="8">
                  <c:v>2048.0</c:v>
                </c:pt>
                <c:pt idx="9">
                  <c:v>4096.0</c:v>
                </c:pt>
                <c:pt idx="10">
                  <c:v>8192.0</c:v>
                </c:pt>
              </c:numCache>
            </c:numRef>
          </c:yVal>
          <c:smooth val="1"/>
        </c:ser>
        <c:dLbls>
          <c:showLegendKey val="0"/>
          <c:showVal val="0"/>
          <c:showCatName val="0"/>
          <c:showSerName val="0"/>
          <c:showPercent val="0"/>
          <c:showBubbleSize val="0"/>
        </c:dLbls>
        <c:axId val="-301672496"/>
        <c:axId val="-301668208"/>
      </c:scatterChart>
      <c:valAx>
        <c:axId val="-301672496"/>
        <c:scaling>
          <c:orientation val="minMax"/>
          <c:max val="2015.0"/>
        </c:scaling>
        <c:delete val="0"/>
        <c:axPos val="b"/>
        <c:title>
          <c:tx>
            <c:rich>
              <a:bodyPr/>
              <a:lstStyle/>
              <a:p>
                <a:pPr>
                  <a:defRPr b="0"/>
                </a:pPr>
                <a:r>
                  <a:rPr lang="en-US" sz="3600" b="0" smtClean="0"/>
                  <a:t>YEAR</a:t>
                </a:r>
                <a:endParaRPr lang="en-US" sz="3600" b="0" dirty="0"/>
              </a:p>
            </c:rich>
          </c:tx>
          <c:layout>
            <c:manualLayout>
              <c:xMode val="edge"/>
              <c:yMode val="edge"/>
              <c:x val="0.561966559735589"/>
              <c:y val="0.823781148895826"/>
            </c:manualLayout>
          </c:layout>
          <c:overlay val="0"/>
        </c:title>
        <c:numFmt formatCode="General" sourceLinked="1"/>
        <c:majorTickMark val="none"/>
        <c:minorTickMark val="none"/>
        <c:tickLblPos val="nextTo"/>
        <c:txPr>
          <a:bodyPr/>
          <a:lstStyle/>
          <a:p>
            <a:pPr>
              <a:defRPr sz="2800"/>
            </a:pPr>
            <a:endParaRPr lang="en-US"/>
          </a:p>
        </c:txPr>
        <c:crossAx val="-301668208"/>
        <c:crosses val="autoZero"/>
        <c:crossBetween val="midCat"/>
      </c:valAx>
      <c:valAx>
        <c:axId val="-301668208"/>
        <c:scaling>
          <c:logBase val="10.0"/>
          <c:orientation val="minMax"/>
        </c:scaling>
        <c:delete val="0"/>
        <c:axPos val="l"/>
        <c:majorGridlines/>
        <c:title>
          <c:tx>
            <c:rich>
              <a:bodyPr/>
              <a:lstStyle/>
              <a:p>
                <a:pPr>
                  <a:defRPr b="0"/>
                </a:pPr>
                <a:r>
                  <a:rPr lang="en-US" sz="3600" b="0" dirty="0" smtClean="0"/>
                  <a:t>MEGABITS/CHIP</a:t>
                </a:r>
                <a:endParaRPr lang="en-US" sz="3600" b="0" dirty="0"/>
              </a:p>
            </c:rich>
          </c:tx>
          <c:overlay val="0"/>
        </c:title>
        <c:numFmt formatCode="General" sourceLinked="1"/>
        <c:majorTickMark val="none"/>
        <c:minorTickMark val="none"/>
        <c:tickLblPos val="nextTo"/>
        <c:txPr>
          <a:bodyPr/>
          <a:lstStyle/>
          <a:p>
            <a:pPr>
              <a:defRPr sz="2800"/>
            </a:pPr>
            <a:endParaRPr lang="en-US"/>
          </a:p>
        </c:txPr>
        <c:crossAx val="-301672496"/>
        <c:crosses val="autoZero"/>
        <c:crossBetween val="midCat"/>
      </c:valAx>
      <c:spPr>
        <a:solidFill>
          <a:schemeClr val="bg2"/>
        </a:solidFill>
        <a:ln w="19050">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18558125054188"/>
          <c:y val="0.156600864507722"/>
          <c:w val="0.629665098169035"/>
          <c:h val="0.563663746737901"/>
        </c:manualLayout>
      </c:layout>
      <c:scatterChart>
        <c:scatterStyle val="lineMarker"/>
        <c:varyColors val="0"/>
        <c:ser>
          <c:idx val="0"/>
          <c:order val="0"/>
          <c:tx>
            <c:strRef>
              <c:f>Sheet1!$B$1</c:f>
              <c:strCache>
                <c:ptCount val="1"/>
                <c:pt idx="0">
                  <c:v>TENS</c:v>
                </c:pt>
              </c:strCache>
            </c:strRef>
          </c:tx>
          <c:spPr>
            <a:ln w="34925" cap="rnd">
              <a:solidFill>
                <a:srgbClr val="C00000"/>
              </a:solidFill>
              <a:round/>
            </a:ln>
            <a:effectLst/>
          </c:spPr>
          <c:marker>
            <c:symbol val="circle"/>
            <c:size val="9"/>
            <c:spPr>
              <a:solidFill>
                <a:srgbClr val="C00000"/>
              </a:solidFill>
              <a:ln w="12700">
                <a:solidFill>
                  <a:srgbClr val="C00000"/>
                </a:solidFill>
              </a:ln>
              <a:effectLst/>
            </c:spPr>
          </c:marker>
          <c:xVal>
            <c:numRef>
              <c:f>Sheet1!$A$2:$A$21</c:f>
              <c:numCache>
                <c:formatCode>General</c:formatCode>
                <c:ptCount val="20"/>
                <c:pt idx="0">
                  <c:v>1.0</c:v>
                </c:pt>
                <c:pt idx="1">
                  <c:v>10.0</c:v>
                </c:pt>
                <c:pt idx="2">
                  <c:v>20.0</c:v>
                </c:pt>
                <c:pt idx="3">
                  <c:v>30.0</c:v>
                </c:pt>
                <c:pt idx="4">
                  <c:v>40.0</c:v>
                </c:pt>
                <c:pt idx="5">
                  <c:v>50.0</c:v>
                </c:pt>
                <c:pt idx="6">
                  <c:v>60.0</c:v>
                </c:pt>
                <c:pt idx="7">
                  <c:v>70.0</c:v>
                </c:pt>
                <c:pt idx="8">
                  <c:v>80.0</c:v>
                </c:pt>
                <c:pt idx="9">
                  <c:v>90.0</c:v>
                </c:pt>
                <c:pt idx="10">
                  <c:v>100.0</c:v>
                </c:pt>
                <c:pt idx="11">
                  <c:v>200.0</c:v>
                </c:pt>
                <c:pt idx="12">
                  <c:v>300.0</c:v>
                </c:pt>
                <c:pt idx="13">
                  <c:v>400.0</c:v>
                </c:pt>
                <c:pt idx="14">
                  <c:v>500.0</c:v>
                </c:pt>
                <c:pt idx="15">
                  <c:v>600.0</c:v>
                </c:pt>
                <c:pt idx="16">
                  <c:v>700.0</c:v>
                </c:pt>
                <c:pt idx="17">
                  <c:v>800.0</c:v>
                </c:pt>
                <c:pt idx="18">
                  <c:v>900.0</c:v>
                </c:pt>
                <c:pt idx="19">
                  <c:v>1000.0</c:v>
                </c:pt>
              </c:numCache>
            </c:numRef>
          </c:xVal>
          <c:yVal>
            <c:numRef>
              <c:f>Sheet1!$B$2:$B$21</c:f>
              <c:numCache>
                <c:formatCode>General</c:formatCode>
                <c:ptCount val="20"/>
                <c:pt idx="0">
                  <c:v>51276.0</c:v>
                </c:pt>
                <c:pt idx="1">
                  <c:v>53522.0</c:v>
                </c:pt>
                <c:pt idx="2">
                  <c:v>54147.0</c:v>
                </c:pt>
                <c:pt idx="3">
                  <c:v>54246.0</c:v>
                </c:pt>
                <c:pt idx="4">
                  <c:v>54312.0</c:v>
                </c:pt>
                <c:pt idx="5">
                  <c:v>54828.0</c:v>
                </c:pt>
                <c:pt idx="6">
                  <c:v>54944.0</c:v>
                </c:pt>
                <c:pt idx="7">
                  <c:v>55001.0</c:v>
                </c:pt>
                <c:pt idx="8">
                  <c:v>55050.0</c:v>
                </c:pt>
                <c:pt idx="9">
                  <c:v>55154.0</c:v>
                </c:pt>
                <c:pt idx="10">
                  <c:v>55195.0</c:v>
                </c:pt>
                <c:pt idx="11">
                  <c:v>55879.0</c:v>
                </c:pt>
                <c:pt idx="12">
                  <c:v>56161.0</c:v>
                </c:pt>
                <c:pt idx="13">
                  <c:v>56664.0</c:v>
                </c:pt>
                <c:pt idx="14">
                  <c:v>56909.0</c:v>
                </c:pt>
                <c:pt idx="15">
                  <c:v>57098.0</c:v>
                </c:pt>
                <c:pt idx="16">
                  <c:v>57233.0</c:v>
                </c:pt>
                <c:pt idx="17">
                  <c:v>57363.0</c:v>
                </c:pt>
                <c:pt idx="18">
                  <c:v>57586.0</c:v>
                </c:pt>
                <c:pt idx="19">
                  <c:v>57712.0</c:v>
                </c:pt>
              </c:numCache>
            </c:numRef>
          </c:yVal>
          <c:smooth val="0"/>
        </c:ser>
        <c:ser>
          <c:idx val="1"/>
          <c:order val="1"/>
          <c:tx>
            <c:strRef>
              <c:f>Sheet1!$C$1</c:f>
              <c:strCache>
                <c:ptCount val="1"/>
                <c:pt idx="0">
                  <c:v>ZEROES</c:v>
                </c:pt>
              </c:strCache>
            </c:strRef>
          </c:tx>
          <c:spPr>
            <a:ln w="19050" cap="rnd">
              <a:solidFill>
                <a:schemeClr val="accent2">
                  <a:lumMod val="50000"/>
                </a:schemeClr>
              </a:solidFill>
              <a:round/>
            </a:ln>
            <a:effectLst/>
          </c:spPr>
          <c:marker>
            <c:symbol val="circle"/>
            <c:size val="7"/>
            <c:spPr>
              <a:solidFill>
                <a:schemeClr val="accent4">
                  <a:lumMod val="50000"/>
                </a:schemeClr>
              </a:solidFill>
              <a:ln w="34925">
                <a:solidFill>
                  <a:schemeClr val="accent4">
                    <a:lumMod val="50000"/>
                  </a:schemeClr>
                </a:solidFill>
              </a:ln>
              <a:effectLst/>
            </c:spPr>
          </c:marker>
          <c:dPt>
            <c:idx val="13"/>
            <c:marker>
              <c:symbol val="circle"/>
              <c:size val="7"/>
              <c:spPr>
                <a:solidFill>
                  <a:schemeClr val="accent4">
                    <a:lumMod val="50000"/>
                  </a:schemeClr>
                </a:solidFill>
                <a:ln w="34925">
                  <a:solidFill>
                    <a:schemeClr val="accent4">
                      <a:lumMod val="50000"/>
                    </a:schemeClr>
                  </a:solidFill>
                </a:ln>
                <a:effectLst/>
              </c:spPr>
            </c:marker>
            <c:bubble3D val="0"/>
            <c:spPr>
              <a:ln w="34925" cap="rnd">
                <a:solidFill>
                  <a:schemeClr val="accent2">
                    <a:lumMod val="50000"/>
                  </a:schemeClr>
                </a:solidFill>
                <a:round/>
              </a:ln>
              <a:effectLst/>
            </c:spPr>
          </c:dPt>
          <c:xVal>
            <c:numRef>
              <c:f>Sheet1!$A$2:$A$21</c:f>
              <c:numCache>
                <c:formatCode>General</c:formatCode>
                <c:ptCount val="20"/>
                <c:pt idx="0">
                  <c:v>1.0</c:v>
                </c:pt>
                <c:pt idx="1">
                  <c:v>10.0</c:v>
                </c:pt>
                <c:pt idx="2">
                  <c:v>20.0</c:v>
                </c:pt>
                <c:pt idx="3">
                  <c:v>30.0</c:v>
                </c:pt>
                <c:pt idx="4">
                  <c:v>40.0</c:v>
                </c:pt>
                <c:pt idx="5">
                  <c:v>50.0</c:v>
                </c:pt>
                <c:pt idx="6">
                  <c:v>60.0</c:v>
                </c:pt>
                <c:pt idx="7">
                  <c:v>70.0</c:v>
                </c:pt>
                <c:pt idx="8">
                  <c:v>80.0</c:v>
                </c:pt>
                <c:pt idx="9">
                  <c:v>90.0</c:v>
                </c:pt>
                <c:pt idx="10">
                  <c:v>100.0</c:v>
                </c:pt>
                <c:pt idx="11">
                  <c:v>200.0</c:v>
                </c:pt>
                <c:pt idx="12">
                  <c:v>300.0</c:v>
                </c:pt>
                <c:pt idx="13">
                  <c:v>400.0</c:v>
                </c:pt>
                <c:pt idx="14">
                  <c:v>500.0</c:v>
                </c:pt>
                <c:pt idx="15">
                  <c:v>600.0</c:v>
                </c:pt>
                <c:pt idx="16">
                  <c:v>700.0</c:v>
                </c:pt>
                <c:pt idx="17">
                  <c:v>800.0</c:v>
                </c:pt>
                <c:pt idx="18">
                  <c:v>900.0</c:v>
                </c:pt>
                <c:pt idx="19">
                  <c:v>1000.0</c:v>
                </c:pt>
              </c:numCache>
            </c:numRef>
          </c:xVal>
          <c:yVal>
            <c:numRef>
              <c:f>Sheet1!$C$2:$C$21</c:f>
              <c:numCache>
                <c:formatCode>General</c:formatCode>
                <c:ptCount val="20"/>
                <c:pt idx="0">
                  <c:v>26712.0</c:v>
                </c:pt>
                <c:pt idx="1">
                  <c:v>27519.0</c:v>
                </c:pt>
                <c:pt idx="2">
                  <c:v>27697.0</c:v>
                </c:pt>
                <c:pt idx="3">
                  <c:v>27722.0</c:v>
                </c:pt>
                <c:pt idx="4">
                  <c:v>27771.0</c:v>
                </c:pt>
                <c:pt idx="5">
                  <c:v>27797.0</c:v>
                </c:pt>
                <c:pt idx="6">
                  <c:v>27821.0</c:v>
                </c:pt>
                <c:pt idx="7">
                  <c:v>27992.0</c:v>
                </c:pt>
                <c:pt idx="8">
                  <c:v>28010.0</c:v>
                </c:pt>
                <c:pt idx="9">
                  <c:v>28036.0</c:v>
                </c:pt>
                <c:pt idx="10">
                  <c:v>28056.0</c:v>
                </c:pt>
                <c:pt idx="11">
                  <c:v>28168.0</c:v>
                </c:pt>
                <c:pt idx="12">
                  <c:v>28294.0</c:v>
                </c:pt>
                <c:pt idx="13">
                  <c:v>28538.0</c:v>
                </c:pt>
                <c:pt idx="14">
                  <c:v>28593.0</c:v>
                </c:pt>
                <c:pt idx="15">
                  <c:v>28655.0</c:v>
                </c:pt>
                <c:pt idx="16">
                  <c:v>28725.0</c:v>
                </c:pt>
                <c:pt idx="17">
                  <c:v>28896.0</c:v>
                </c:pt>
                <c:pt idx="18">
                  <c:v>28943.0</c:v>
                </c:pt>
                <c:pt idx="19">
                  <c:v>29041.0</c:v>
                </c:pt>
              </c:numCache>
            </c:numRef>
          </c:yVal>
          <c:smooth val="0"/>
        </c:ser>
        <c:ser>
          <c:idx val="2"/>
          <c:order val="2"/>
          <c:tx>
            <c:strRef>
              <c:f>Sheet1!$D$1</c:f>
              <c:strCache>
                <c:ptCount val="1"/>
                <c:pt idx="0">
                  <c:v>FIVES</c:v>
                </c:pt>
              </c:strCache>
            </c:strRef>
          </c:tx>
          <c:spPr>
            <a:ln w="34925" cap="rnd">
              <a:solidFill>
                <a:srgbClr val="002060"/>
              </a:solidFill>
              <a:round/>
            </a:ln>
            <a:effectLst/>
          </c:spPr>
          <c:marker>
            <c:symbol val="square"/>
            <c:size val="9"/>
            <c:spPr>
              <a:solidFill>
                <a:srgbClr val="002060"/>
              </a:solidFill>
              <a:ln w="9525">
                <a:solidFill>
                  <a:srgbClr val="002060"/>
                </a:solidFill>
              </a:ln>
              <a:effectLst/>
            </c:spPr>
          </c:marker>
          <c:xVal>
            <c:numRef>
              <c:f>Sheet1!$A$2:$A$21</c:f>
              <c:numCache>
                <c:formatCode>General</c:formatCode>
                <c:ptCount val="20"/>
                <c:pt idx="0">
                  <c:v>1.0</c:v>
                </c:pt>
                <c:pt idx="1">
                  <c:v>10.0</c:v>
                </c:pt>
                <c:pt idx="2">
                  <c:v>20.0</c:v>
                </c:pt>
                <c:pt idx="3">
                  <c:v>30.0</c:v>
                </c:pt>
                <c:pt idx="4">
                  <c:v>40.0</c:v>
                </c:pt>
                <c:pt idx="5">
                  <c:v>50.0</c:v>
                </c:pt>
                <c:pt idx="6">
                  <c:v>60.0</c:v>
                </c:pt>
                <c:pt idx="7">
                  <c:v>70.0</c:v>
                </c:pt>
                <c:pt idx="8">
                  <c:v>80.0</c:v>
                </c:pt>
                <c:pt idx="9">
                  <c:v>90.0</c:v>
                </c:pt>
                <c:pt idx="10">
                  <c:v>100.0</c:v>
                </c:pt>
                <c:pt idx="11">
                  <c:v>200.0</c:v>
                </c:pt>
                <c:pt idx="12">
                  <c:v>300.0</c:v>
                </c:pt>
                <c:pt idx="13">
                  <c:v>400.0</c:v>
                </c:pt>
                <c:pt idx="14">
                  <c:v>500.0</c:v>
                </c:pt>
                <c:pt idx="15">
                  <c:v>600.0</c:v>
                </c:pt>
                <c:pt idx="16">
                  <c:v>700.0</c:v>
                </c:pt>
                <c:pt idx="17">
                  <c:v>800.0</c:v>
                </c:pt>
                <c:pt idx="18">
                  <c:v>900.0</c:v>
                </c:pt>
                <c:pt idx="19">
                  <c:v>1000.0</c:v>
                </c:pt>
              </c:numCache>
            </c:numRef>
          </c:xVal>
          <c:yVal>
            <c:numRef>
              <c:f>Sheet1!$D$2:$D$21</c:f>
              <c:numCache>
                <c:formatCode>General</c:formatCode>
                <c:ptCount val="20"/>
                <c:pt idx="0">
                  <c:v>50907.0</c:v>
                </c:pt>
                <c:pt idx="1">
                  <c:v>52929.0</c:v>
                </c:pt>
                <c:pt idx="2">
                  <c:v>53450.0</c:v>
                </c:pt>
                <c:pt idx="3">
                  <c:v>53967.0</c:v>
                </c:pt>
                <c:pt idx="4">
                  <c:v>54076.0</c:v>
                </c:pt>
                <c:pt idx="5">
                  <c:v>54200.0</c:v>
                </c:pt>
                <c:pt idx="6">
                  <c:v>54282.0</c:v>
                </c:pt>
                <c:pt idx="7">
                  <c:v>54351.0</c:v>
                </c:pt>
                <c:pt idx="8">
                  <c:v>54611.0</c:v>
                </c:pt>
                <c:pt idx="9">
                  <c:v>54699.0</c:v>
                </c:pt>
                <c:pt idx="10">
                  <c:v>54739.0</c:v>
                </c:pt>
                <c:pt idx="11">
                  <c:v>55263.0</c:v>
                </c:pt>
                <c:pt idx="12">
                  <c:v>55504.0</c:v>
                </c:pt>
                <c:pt idx="13">
                  <c:v>56274.0</c:v>
                </c:pt>
                <c:pt idx="14">
                  <c:v>56707.0</c:v>
                </c:pt>
                <c:pt idx="15">
                  <c:v>57064.0</c:v>
                </c:pt>
                <c:pt idx="16">
                  <c:v>57254.0</c:v>
                </c:pt>
                <c:pt idx="17">
                  <c:v>57384.0</c:v>
                </c:pt>
                <c:pt idx="18">
                  <c:v>57558.0</c:v>
                </c:pt>
                <c:pt idx="19">
                  <c:v>57669.0</c:v>
                </c:pt>
              </c:numCache>
            </c:numRef>
          </c:yVal>
          <c:smooth val="0"/>
        </c:ser>
        <c:ser>
          <c:idx val="3"/>
          <c:order val="3"/>
          <c:tx>
            <c:strRef>
              <c:f>Sheet1!$E$1</c:f>
              <c:strCache>
                <c:ptCount val="1"/>
                <c:pt idx="0">
                  <c:v>ONES</c:v>
                </c:pt>
              </c:strCache>
            </c:strRef>
          </c:tx>
          <c:spPr>
            <a:ln w="34925" cap="rnd">
              <a:solidFill>
                <a:schemeClr val="accent2">
                  <a:lumMod val="50000"/>
                </a:schemeClr>
              </a:solidFill>
              <a:round/>
            </a:ln>
            <a:effectLst/>
          </c:spPr>
          <c:marker>
            <c:symbol val="triangle"/>
            <c:size val="9"/>
            <c:spPr>
              <a:solidFill>
                <a:schemeClr val="accent2">
                  <a:lumMod val="50000"/>
                </a:schemeClr>
              </a:solidFill>
              <a:ln w="9525">
                <a:solidFill>
                  <a:schemeClr val="accent2">
                    <a:lumMod val="50000"/>
                  </a:schemeClr>
                </a:solidFill>
              </a:ln>
              <a:effectLst/>
            </c:spPr>
          </c:marker>
          <c:xVal>
            <c:numRef>
              <c:f>Sheet1!$A$2:$A$21</c:f>
              <c:numCache>
                <c:formatCode>General</c:formatCode>
                <c:ptCount val="20"/>
                <c:pt idx="0">
                  <c:v>1.0</c:v>
                </c:pt>
                <c:pt idx="1">
                  <c:v>10.0</c:v>
                </c:pt>
                <c:pt idx="2">
                  <c:v>20.0</c:v>
                </c:pt>
                <c:pt idx="3">
                  <c:v>30.0</c:v>
                </c:pt>
                <c:pt idx="4">
                  <c:v>40.0</c:v>
                </c:pt>
                <c:pt idx="5">
                  <c:v>50.0</c:v>
                </c:pt>
                <c:pt idx="6">
                  <c:v>60.0</c:v>
                </c:pt>
                <c:pt idx="7">
                  <c:v>70.0</c:v>
                </c:pt>
                <c:pt idx="8">
                  <c:v>80.0</c:v>
                </c:pt>
                <c:pt idx="9">
                  <c:v>90.0</c:v>
                </c:pt>
                <c:pt idx="10">
                  <c:v>100.0</c:v>
                </c:pt>
                <c:pt idx="11">
                  <c:v>200.0</c:v>
                </c:pt>
                <c:pt idx="12">
                  <c:v>300.0</c:v>
                </c:pt>
                <c:pt idx="13">
                  <c:v>400.0</c:v>
                </c:pt>
                <c:pt idx="14">
                  <c:v>500.0</c:v>
                </c:pt>
                <c:pt idx="15">
                  <c:v>600.0</c:v>
                </c:pt>
                <c:pt idx="16">
                  <c:v>700.0</c:v>
                </c:pt>
                <c:pt idx="17">
                  <c:v>800.0</c:v>
                </c:pt>
                <c:pt idx="18">
                  <c:v>900.0</c:v>
                </c:pt>
                <c:pt idx="19">
                  <c:v>1000.0</c:v>
                </c:pt>
              </c:numCache>
            </c:numRef>
          </c:xVal>
          <c:yVal>
            <c:numRef>
              <c:f>Sheet1!$E$2:$E$21</c:f>
              <c:numCache>
                <c:formatCode>General</c:formatCode>
                <c:ptCount val="20"/>
                <c:pt idx="0">
                  <c:v>25448.0</c:v>
                </c:pt>
                <c:pt idx="1">
                  <c:v>26187.0</c:v>
                </c:pt>
                <c:pt idx="2">
                  <c:v>26434.0</c:v>
                </c:pt>
                <c:pt idx="3">
                  <c:v>26630.0</c:v>
                </c:pt>
                <c:pt idx="4">
                  <c:v>26755.0</c:v>
                </c:pt>
                <c:pt idx="5">
                  <c:v>26818.0</c:v>
                </c:pt>
                <c:pt idx="6">
                  <c:v>26973.0</c:v>
                </c:pt>
                <c:pt idx="7">
                  <c:v>27019.0</c:v>
                </c:pt>
                <c:pt idx="8">
                  <c:v>27045.0</c:v>
                </c:pt>
                <c:pt idx="9">
                  <c:v>27075.0</c:v>
                </c:pt>
                <c:pt idx="10">
                  <c:v>27098.0</c:v>
                </c:pt>
                <c:pt idx="11">
                  <c:v>27379.0</c:v>
                </c:pt>
                <c:pt idx="12">
                  <c:v>27587.0</c:v>
                </c:pt>
                <c:pt idx="13">
                  <c:v>27737.0</c:v>
                </c:pt>
                <c:pt idx="14">
                  <c:v>27842.0</c:v>
                </c:pt>
                <c:pt idx="15">
                  <c:v>27893.0</c:v>
                </c:pt>
                <c:pt idx="16">
                  <c:v>27979.0</c:v>
                </c:pt>
                <c:pt idx="17">
                  <c:v>28094.0</c:v>
                </c:pt>
                <c:pt idx="18">
                  <c:v>28150.0</c:v>
                </c:pt>
                <c:pt idx="19">
                  <c:v>28190.0</c:v>
                </c:pt>
              </c:numCache>
            </c:numRef>
          </c:yVal>
          <c:smooth val="0"/>
        </c:ser>
        <c:ser>
          <c:idx val="4"/>
          <c:order val="4"/>
          <c:tx>
            <c:strRef>
              <c:f>Sheet1!$F$1</c:f>
              <c:strCache>
                <c:ptCount val="1"/>
                <c:pt idx="0">
                  <c:v>RAND</c:v>
                </c:pt>
              </c:strCache>
            </c:strRef>
          </c:tx>
          <c:spPr>
            <a:ln w="34925" cap="rnd">
              <a:solidFill>
                <a:schemeClr val="tx1"/>
              </a:solidFill>
              <a:round/>
            </a:ln>
            <a:effectLst/>
          </c:spPr>
          <c:marker>
            <c:symbol val="diamond"/>
            <c:size val="12"/>
            <c:spPr>
              <a:solidFill>
                <a:schemeClr val="tx1"/>
              </a:solidFill>
              <a:ln w="9525">
                <a:solidFill>
                  <a:schemeClr val="tx1"/>
                </a:solidFill>
              </a:ln>
              <a:effectLst/>
            </c:spPr>
          </c:marker>
          <c:xVal>
            <c:numRef>
              <c:f>Sheet1!$A$2:$A$21</c:f>
              <c:numCache>
                <c:formatCode>General</c:formatCode>
                <c:ptCount val="20"/>
                <c:pt idx="0">
                  <c:v>1.0</c:v>
                </c:pt>
                <c:pt idx="1">
                  <c:v>10.0</c:v>
                </c:pt>
                <c:pt idx="2">
                  <c:v>20.0</c:v>
                </c:pt>
                <c:pt idx="3">
                  <c:v>30.0</c:v>
                </c:pt>
                <c:pt idx="4">
                  <c:v>40.0</c:v>
                </c:pt>
                <c:pt idx="5">
                  <c:v>50.0</c:v>
                </c:pt>
                <c:pt idx="6">
                  <c:v>60.0</c:v>
                </c:pt>
                <c:pt idx="7">
                  <c:v>70.0</c:v>
                </c:pt>
                <c:pt idx="8">
                  <c:v>80.0</c:v>
                </c:pt>
                <c:pt idx="9">
                  <c:v>90.0</c:v>
                </c:pt>
                <c:pt idx="10">
                  <c:v>100.0</c:v>
                </c:pt>
                <c:pt idx="11">
                  <c:v>200.0</c:v>
                </c:pt>
                <c:pt idx="12">
                  <c:v>300.0</c:v>
                </c:pt>
                <c:pt idx="13">
                  <c:v>400.0</c:v>
                </c:pt>
                <c:pt idx="14">
                  <c:v>500.0</c:v>
                </c:pt>
                <c:pt idx="15">
                  <c:v>600.0</c:v>
                </c:pt>
                <c:pt idx="16">
                  <c:v>700.0</c:v>
                </c:pt>
                <c:pt idx="17">
                  <c:v>800.0</c:v>
                </c:pt>
                <c:pt idx="18">
                  <c:v>900.0</c:v>
                </c:pt>
                <c:pt idx="19">
                  <c:v>1000.0</c:v>
                </c:pt>
              </c:numCache>
            </c:numRef>
          </c:xVal>
          <c:yVal>
            <c:numRef>
              <c:f>Sheet1!$F$2:$F$21</c:f>
              <c:numCache>
                <c:formatCode>General</c:formatCode>
                <c:ptCount val="20"/>
                <c:pt idx="0">
                  <c:v>41262.0</c:v>
                </c:pt>
                <c:pt idx="1">
                  <c:v>117444.0</c:v>
                </c:pt>
                <c:pt idx="2">
                  <c:v>125342.0</c:v>
                </c:pt>
                <c:pt idx="3">
                  <c:v>126897.0</c:v>
                </c:pt>
                <c:pt idx="4">
                  <c:v>127570.0</c:v>
                </c:pt>
                <c:pt idx="5">
                  <c:v>128581.0</c:v>
                </c:pt>
                <c:pt idx="6">
                  <c:v>129069.0</c:v>
                </c:pt>
                <c:pt idx="7">
                  <c:v>129943.0</c:v>
                </c:pt>
                <c:pt idx="8">
                  <c:v>130340.0</c:v>
                </c:pt>
                <c:pt idx="9">
                  <c:v>131083.0</c:v>
                </c:pt>
                <c:pt idx="10">
                  <c:v>131273.0</c:v>
                </c:pt>
                <c:pt idx="11">
                  <c:v>133503.0</c:v>
                </c:pt>
                <c:pt idx="12">
                  <c:v>135029.0</c:v>
                </c:pt>
                <c:pt idx="13">
                  <c:v>136224.0</c:v>
                </c:pt>
                <c:pt idx="14">
                  <c:v>136920.0</c:v>
                </c:pt>
                <c:pt idx="15">
                  <c:v>137838.0</c:v>
                </c:pt>
                <c:pt idx="16">
                  <c:v>138578.0</c:v>
                </c:pt>
                <c:pt idx="17">
                  <c:v>139010.0</c:v>
                </c:pt>
                <c:pt idx="18">
                  <c:v>139693.0</c:v>
                </c:pt>
                <c:pt idx="19">
                  <c:v>140253.0</c:v>
                </c:pt>
              </c:numCache>
            </c:numRef>
          </c:yVal>
          <c:smooth val="0"/>
        </c:ser>
        <c:dLbls>
          <c:showLegendKey val="0"/>
          <c:showVal val="0"/>
          <c:showCatName val="0"/>
          <c:showSerName val="0"/>
          <c:showPercent val="0"/>
          <c:showBubbleSize val="0"/>
        </c:dLbls>
        <c:axId val="-301849312"/>
        <c:axId val="-301857392"/>
      </c:scatterChart>
      <c:valAx>
        <c:axId val="-301849312"/>
        <c:scaling>
          <c:logBase val="10.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r>
                  <a:rPr lang="en-US" sz="3200" b="0" smtClean="0">
                    <a:solidFill>
                      <a:schemeClr val="tx1"/>
                    </a:solidFill>
                  </a:rPr>
                  <a:t>Number</a:t>
                </a:r>
                <a:r>
                  <a:rPr lang="en-US" sz="3200" b="0" baseline="0" smtClean="0">
                    <a:solidFill>
                      <a:schemeClr val="tx1"/>
                    </a:solidFill>
                  </a:rPr>
                  <a:t> of Rounds of </a:t>
                </a:r>
                <a:r>
                  <a:rPr lang="en-US" sz="3200" b="0" baseline="0" dirty="0" smtClean="0">
                    <a:solidFill>
                      <a:schemeClr val="tx1"/>
                    </a:solidFill>
                  </a:rPr>
                  <a:t>Tests</a:t>
                </a:r>
                <a:endParaRPr lang="en-US" sz="3200" b="0" dirty="0">
                  <a:solidFill>
                    <a:schemeClr val="tx1"/>
                  </a:solidFill>
                </a:endParaRPr>
              </a:p>
            </c:rich>
          </c:tx>
          <c:layout>
            <c:manualLayout>
              <c:xMode val="edge"/>
              <c:yMode val="edge"/>
              <c:x val="0.463463463463463"/>
              <c:y val="0.835888528822402"/>
            </c:manualLayout>
          </c:layout>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w="12700" cap="flat" cmpd="sng" algn="ctr">
            <a:solidFill>
              <a:schemeClr val="bg2">
                <a:lumMod val="50000"/>
              </a:schemeClr>
            </a:solidFill>
            <a:round/>
          </a:ln>
          <a:effectLst/>
        </c:spPr>
        <c:txPr>
          <a:bodyPr rot="-60000000" spcFirstLastPara="1" vertOverflow="ellipsis" vert="horz" wrap="square" anchor="t" anchorCtr="0"/>
          <a:lstStyle/>
          <a:p>
            <a:pPr>
              <a:defRPr sz="2400" b="0" i="0" u="none" strike="noStrike" kern="1200" baseline="0">
                <a:solidFill>
                  <a:schemeClr val="tx1">
                    <a:lumMod val="65000"/>
                    <a:lumOff val="35000"/>
                  </a:schemeClr>
                </a:solidFill>
                <a:latin typeface="+mn-lt"/>
                <a:ea typeface="+mn-ea"/>
                <a:cs typeface="+mn-cs"/>
              </a:defRPr>
            </a:pPr>
            <a:endParaRPr lang="en-US"/>
          </a:p>
        </c:txPr>
        <c:crossAx val="-301857392"/>
        <c:crosses val="autoZero"/>
        <c:crossBetween val="midCat"/>
      </c:valAx>
      <c:valAx>
        <c:axId val="-30185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nSpc>
                    <a:spcPts val="3800"/>
                  </a:lnSpc>
                  <a:defRPr sz="3200" b="0" i="0" u="none" strike="noStrike" kern="1200" baseline="0">
                    <a:solidFill>
                      <a:schemeClr val="tx1"/>
                    </a:solidFill>
                    <a:latin typeface="+mn-lt"/>
                    <a:ea typeface="+mn-ea"/>
                    <a:cs typeface="+mn-cs"/>
                  </a:defRPr>
                </a:pPr>
                <a:r>
                  <a:rPr lang="en-US" sz="3200" dirty="0" smtClean="0">
                    <a:solidFill>
                      <a:schemeClr val="tx1"/>
                    </a:solidFill>
                  </a:rPr>
                  <a:t>Cumulative</a:t>
                </a:r>
                <a:r>
                  <a:rPr lang="en-US" sz="3200" baseline="0" dirty="0" smtClean="0">
                    <a:solidFill>
                      <a:schemeClr val="tx1"/>
                    </a:solidFill>
                  </a:rPr>
                  <a:t> Number of Failures</a:t>
                </a:r>
                <a:endParaRPr lang="en-US" sz="3200" dirty="0">
                  <a:solidFill>
                    <a:schemeClr val="tx1"/>
                  </a:solidFill>
                </a:endParaRPr>
              </a:p>
            </c:rich>
          </c:tx>
          <c:overlay val="0"/>
          <c:spPr>
            <a:noFill/>
            <a:ln>
              <a:noFill/>
            </a:ln>
            <a:effectLst/>
          </c:spPr>
          <c:txPr>
            <a:bodyPr rot="-5400000" spcFirstLastPara="1" vertOverflow="ellipsis" vert="horz" wrap="square" anchor="ctr" anchorCtr="1"/>
            <a:lstStyle/>
            <a:p>
              <a:pPr>
                <a:lnSpc>
                  <a:spcPts val="3800"/>
                </a:lnSpc>
                <a:defRPr sz="3200" b="0"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301849312"/>
        <c:crosses val="autoZero"/>
        <c:crossBetween val="midCat"/>
      </c:valAx>
      <c:spPr>
        <a:solidFill>
          <a:schemeClr val="bg1">
            <a:lumMod val="75000"/>
          </a:schemeClr>
        </a:solidFill>
        <a:ln w="12700">
          <a:solidFill>
            <a:schemeClr val="tx1"/>
          </a:solidFill>
        </a:ln>
        <a:effectLst/>
      </c:spPr>
    </c:plotArea>
    <c:legend>
      <c:legendPos val="t"/>
      <c:layout>
        <c:manualLayout>
          <c:xMode val="edge"/>
          <c:yMode val="edge"/>
          <c:x val="0.157693815863107"/>
          <c:y val="0.0"/>
          <c:w val="0.842306184136893"/>
          <c:h val="0.11901342533614"/>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18558125054188"/>
          <c:y val="0.156600864507722"/>
          <c:w val="0.629665098169035"/>
          <c:h val="0.563663746737901"/>
        </c:manualLayout>
      </c:layout>
      <c:scatterChart>
        <c:scatterStyle val="lineMarker"/>
        <c:varyColors val="0"/>
        <c:ser>
          <c:idx val="0"/>
          <c:order val="0"/>
          <c:tx>
            <c:strRef>
              <c:f>Sheet1!$B$1</c:f>
              <c:strCache>
                <c:ptCount val="1"/>
                <c:pt idx="0">
                  <c:v>TENS</c:v>
                </c:pt>
              </c:strCache>
            </c:strRef>
          </c:tx>
          <c:spPr>
            <a:ln w="34925" cap="rnd">
              <a:solidFill>
                <a:srgbClr val="C00000"/>
              </a:solidFill>
              <a:round/>
            </a:ln>
            <a:effectLst/>
          </c:spPr>
          <c:marker>
            <c:symbol val="circle"/>
            <c:size val="9"/>
            <c:spPr>
              <a:solidFill>
                <a:srgbClr val="C00000"/>
              </a:solidFill>
              <a:ln w="12700">
                <a:solidFill>
                  <a:srgbClr val="C00000"/>
                </a:solidFill>
              </a:ln>
              <a:effectLst/>
            </c:spPr>
          </c:marker>
          <c:xVal>
            <c:numRef>
              <c:f>Sheet1!$A$2:$A$21</c:f>
              <c:numCache>
                <c:formatCode>General</c:formatCode>
                <c:ptCount val="20"/>
                <c:pt idx="0">
                  <c:v>1.0</c:v>
                </c:pt>
                <c:pt idx="1">
                  <c:v>10.0</c:v>
                </c:pt>
                <c:pt idx="2">
                  <c:v>20.0</c:v>
                </c:pt>
                <c:pt idx="3">
                  <c:v>30.0</c:v>
                </c:pt>
                <c:pt idx="4">
                  <c:v>40.0</c:v>
                </c:pt>
                <c:pt idx="5">
                  <c:v>50.0</c:v>
                </c:pt>
                <c:pt idx="6">
                  <c:v>60.0</c:v>
                </c:pt>
                <c:pt idx="7">
                  <c:v>70.0</c:v>
                </c:pt>
                <c:pt idx="8">
                  <c:v>80.0</c:v>
                </c:pt>
                <c:pt idx="9">
                  <c:v>90.0</c:v>
                </c:pt>
                <c:pt idx="10">
                  <c:v>100.0</c:v>
                </c:pt>
                <c:pt idx="11">
                  <c:v>200.0</c:v>
                </c:pt>
                <c:pt idx="12">
                  <c:v>300.0</c:v>
                </c:pt>
                <c:pt idx="13">
                  <c:v>400.0</c:v>
                </c:pt>
                <c:pt idx="14">
                  <c:v>500.0</c:v>
                </c:pt>
                <c:pt idx="15">
                  <c:v>600.0</c:v>
                </c:pt>
                <c:pt idx="16">
                  <c:v>700.0</c:v>
                </c:pt>
                <c:pt idx="17">
                  <c:v>800.0</c:v>
                </c:pt>
                <c:pt idx="18">
                  <c:v>900.0</c:v>
                </c:pt>
                <c:pt idx="19">
                  <c:v>1000.0</c:v>
                </c:pt>
              </c:numCache>
            </c:numRef>
          </c:xVal>
          <c:yVal>
            <c:numRef>
              <c:f>Sheet1!$B$2:$B$21</c:f>
              <c:numCache>
                <c:formatCode>General</c:formatCode>
                <c:ptCount val="20"/>
                <c:pt idx="0">
                  <c:v>51276.0</c:v>
                </c:pt>
                <c:pt idx="1">
                  <c:v>53522.0</c:v>
                </c:pt>
                <c:pt idx="2">
                  <c:v>54147.0</c:v>
                </c:pt>
                <c:pt idx="3">
                  <c:v>54246.0</c:v>
                </c:pt>
                <c:pt idx="4">
                  <c:v>54312.0</c:v>
                </c:pt>
                <c:pt idx="5">
                  <c:v>54828.0</c:v>
                </c:pt>
                <c:pt idx="6">
                  <c:v>54944.0</c:v>
                </c:pt>
                <c:pt idx="7">
                  <c:v>55001.0</c:v>
                </c:pt>
                <c:pt idx="8">
                  <c:v>55050.0</c:v>
                </c:pt>
                <c:pt idx="9">
                  <c:v>55154.0</c:v>
                </c:pt>
                <c:pt idx="10">
                  <c:v>55195.0</c:v>
                </c:pt>
                <c:pt idx="11">
                  <c:v>55879.0</c:v>
                </c:pt>
                <c:pt idx="12">
                  <c:v>56161.0</c:v>
                </c:pt>
                <c:pt idx="13">
                  <c:v>56664.0</c:v>
                </c:pt>
                <c:pt idx="14">
                  <c:v>56909.0</c:v>
                </c:pt>
                <c:pt idx="15">
                  <c:v>57098.0</c:v>
                </c:pt>
                <c:pt idx="16">
                  <c:v>57233.0</c:v>
                </c:pt>
                <c:pt idx="17">
                  <c:v>57363.0</c:v>
                </c:pt>
                <c:pt idx="18">
                  <c:v>57586.0</c:v>
                </c:pt>
                <c:pt idx="19">
                  <c:v>57712.0</c:v>
                </c:pt>
              </c:numCache>
            </c:numRef>
          </c:yVal>
          <c:smooth val="0"/>
        </c:ser>
        <c:ser>
          <c:idx val="1"/>
          <c:order val="1"/>
          <c:tx>
            <c:strRef>
              <c:f>Sheet1!$C$1</c:f>
              <c:strCache>
                <c:ptCount val="1"/>
                <c:pt idx="0">
                  <c:v>ZEROES</c:v>
                </c:pt>
              </c:strCache>
            </c:strRef>
          </c:tx>
          <c:spPr>
            <a:ln w="19050" cap="rnd">
              <a:solidFill>
                <a:schemeClr val="accent2">
                  <a:lumMod val="50000"/>
                </a:schemeClr>
              </a:solidFill>
              <a:round/>
            </a:ln>
            <a:effectLst/>
          </c:spPr>
          <c:marker>
            <c:symbol val="circle"/>
            <c:size val="7"/>
            <c:spPr>
              <a:solidFill>
                <a:schemeClr val="accent4">
                  <a:lumMod val="50000"/>
                </a:schemeClr>
              </a:solidFill>
              <a:ln w="34925">
                <a:solidFill>
                  <a:schemeClr val="accent4">
                    <a:lumMod val="50000"/>
                  </a:schemeClr>
                </a:solidFill>
              </a:ln>
              <a:effectLst/>
            </c:spPr>
          </c:marker>
          <c:dPt>
            <c:idx val="13"/>
            <c:marker>
              <c:symbol val="circle"/>
              <c:size val="7"/>
              <c:spPr>
                <a:solidFill>
                  <a:schemeClr val="accent4">
                    <a:lumMod val="50000"/>
                  </a:schemeClr>
                </a:solidFill>
                <a:ln w="34925">
                  <a:solidFill>
                    <a:schemeClr val="accent4">
                      <a:lumMod val="50000"/>
                    </a:schemeClr>
                  </a:solidFill>
                </a:ln>
                <a:effectLst/>
              </c:spPr>
            </c:marker>
            <c:bubble3D val="0"/>
            <c:spPr>
              <a:ln w="34925" cap="rnd">
                <a:solidFill>
                  <a:schemeClr val="accent2">
                    <a:lumMod val="50000"/>
                  </a:schemeClr>
                </a:solidFill>
                <a:round/>
              </a:ln>
              <a:effectLst/>
            </c:spPr>
          </c:dPt>
          <c:xVal>
            <c:numRef>
              <c:f>Sheet1!$A$2:$A$21</c:f>
              <c:numCache>
                <c:formatCode>General</c:formatCode>
                <c:ptCount val="20"/>
                <c:pt idx="0">
                  <c:v>1.0</c:v>
                </c:pt>
                <c:pt idx="1">
                  <c:v>10.0</c:v>
                </c:pt>
                <c:pt idx="2">
                  <c:v>20.0</c:v>
                </c:pt>
                <c:pt idx="3">
                  <c:v>30.0</c:v>
                </c:pt>
                <c:pt idx="4">
                  <c:v>40.0</c:v>
                </c:pt>
                <c:pt idx="5">
                  <c:v>50.0</c:v>
                </c:pt>
                <c:pt idx="6">
                  <c:v>60.0</c:v>
                </c:pt>
                <c:pt idx="7">
                  <c:v>70.0</c:v>
                </c:pt>
                <c:pt idx="8">
                  <c:v>80.0</c:v>
                </c:pt>
                <c:pt idx="9">
                  <c:v>90.0</c:v>
                </c:pt>
                <c:pt idx="10">
                  <c:v>100.0</c:v>
                </c:pt>
                <c:pt idx="11">
                  <c:v>200.0</c:v>
                </c:pt>
                <c:pt idx="12">
                  <c:v>300.0</c:v>
                </c:pt>
                <c:pt idx="13">
                  <c:v>400.0</c:v>
                </c:pt>
                <c:pt idx="14">
                  <c:v>500.0</c:v>
                </c:pt>
                <c:pt idx="15">
                  <c:v>600.0</c:v>
                </c:pt>
                <c:pt idx="16">
                  <c:v>700.0</c:v>
                </c:pt>
                <c:pt idx="17">
                  <c:v>800.0</c:v>
                </c:pt>
                <c:pt idx="18">
                  <c:v>900.0</c:v>
                </c:pt>
                <c:pt idx="19">
                  <c:v>1000.0</c:v>
                </c:pt>
              </c:numCache>
            </c:numRef>
          </c:xVal>
          <c:yVal>
            <c:numRef>
              <c:f>Sheet1!$C$2:$C$21</c:f>
              <c:numCache>
                <c:formatCode>General</c:formatCode>
                <c:ptCount val="20"/>
                <c:pt idx="0">
                  <c:v>26712.0</c:v>
                </c:pt>
                <c:pt idx="1">
                  <c:v>27519.0</c:v>
                </c:pt>
                <c:pt idx="2">
                  <c:v>27697.0</c:v>
                </c:pt>
                <c:pt idx="3">
                  <c:v>27722.0</c:v>
                </c:pt>
                <c:pt idx="4">
                  <c:v>27771.0</c:v>
                </c:pt>
                <c:pt idx="5">
                  <c:v>27797.0</c:v>
                </c:pt>
                <c:pt idx="6">
                  <c:v>27821.0</c:v>
                </c:pt>
                <c:pt idx="7">
                  <c:v>27992.0</c:v>
                </c:pt>
                <c:pt idx="8">
                  <c:v>28010.0</c:v>
                </c:pt>
                <c:pt idx="9">
                  <c:v>28036.0</c:v>
                </c:pt>
                <c:pt idx="10">
                  <c:v>28056.0</c:v>
                </c:pt>
                <c:pt idx="11">
                  <c:v>28168.0</c:v>
                </c:pt>
                <c:pt idx="12">
                  <c:v>28294.0</c:v>
                </c:pt>
                <c:pt idx="13">
                  <c:v>28538.0</c:v>
                </c:pt>
                <c:pt idx="14">
                  <c:v>28593.0</c:v>
                </c:pt>
                <c:pt idx="15">
                  <c:v>28655.0</c:v>
                </c:pt>
                <c:pt idx="16">
                  <c:v>28725.0</c:v>
                </c:pt>
                <c:pt idx="17">
                  <c:v>28896.0</c:v>
                </c:pt>
                <c:pt idx="18">
                  <c:v>28943.0</c:v>
                </c:pt>
                <c:pt idx="19">
                  <c:v>29041.0</c:v>
                </c:pt>
              </c:numCache>
            </c:numRef>
          </c:yVal>
          <c:smooth val="0"/>
        </c:ser>
        <c:ser>
          <c:idx val="2"/>
          <c:order val="2"/>
          <c:tx>
            <c:strRef>
              <c:f>Sheet1!$D$1</c:f>
              <c:strCache>
                <c:ptCount val="1"/>
                <c:pt idx="0">
                  <c:v>FIVES</c:v>
                </c:pt>
              </c:strCache>
            </c:strRef>
          </c:tx>
          <c:spPr>
            <a:ln w="34925" cap="rnd">
              <a:solidFill>
                <a:srgbClr val="002060"/>
              </a:solidFill>
              <a:round/>
            </a:ln>
            <a:effectLst/>
          </c:spPr>
          <c:marker>
            <c:symbol val="square"/>
            <c:size val="9"/>
            <c:spPr>
              <a:solidFill>
                <a:srgbClr val="002060"/>
              </a:solidFill>
              <a:ln w="9525">
                <a:solidFill>
                  <a:srgbClr val="002060"/>
                </a:solidFill>
              </a:ln>
              <a:effectLst/>
            </c:spPr>
          </c:marker>
          <c:xVal>
            <c:numRef>
              <c:f>Sheet1!$A$2:$A$21</c:f>
              <c:numCache>
                <c:formatCode>General</c:formatCode>
                <c:ptCount val="20"/>
                <c:pt idx="0">
                  <c:v>1.0</c:v>
                </c:pt>
                <c:pt idx="1">
                  <c:v>10.0</c:v>
                </c:pt>
                <c:pt idx="2">
                  <c:v>20.0</c:v>
                </c:pt>
                <c:pt idx="3">
                  <c:v>30.0</c:v>
                </c:pt>
                <c:pt idx="4">
                  <c:v>40.0</c:v>
                </c:pt>
                <c:pt idx="5">
                  <c:v>50.0</c:v>
                </c:pt>
                <c:pt idx="6">
                  <c:v>60.0</c:v>
                </c:pt>
                <c:pt idx="7">
                  <c:v>70.0</c:v>
                </c:pt>
                <c:pt idx="8">
                  <c:v>80.0</c:v>
                </c:pt>
                <c:pt idx="9">
                  <c:v>90.0</c:v>
                </c:pt>
                <c:pt idx="10">
                  <c:v>100.0</c:v>
                </c:pt>
                <c:pt idx="11">
                  <c:v>200.0</c:v>
                </c:pt>
                <c:pt idx="12">
                  <c:v>300.0</c:v>
                </c:pt>
                <c:pt idx="13">
                  <c:v>400.0</c:v>
                </c:pt>
                <c:pt idx="14">
                  <c:v>500.0</c:v>
                </c:pt>
                <c:pt idx="15">
                  <c:v>600.0</c:v>
                </c:pt>
                <c:pt idx="16">
                  <c:v>700.0</c:v>
                </c:pt>
                <c:pt idx="17">
                  <c:v>800.0</c:v>
                </c:pt>
                <c:pt idx="18">
                  <c:v>900.0</c:v>
                </c:pt>
                <c:pt idx="19">
                  <c:v>1000.0</c:v>
                </c:pt>
              </c:numCache>
            </c:numRef>
          </c:xVal>
          <c:yVal>
            <c:numRef>
              <c:f>Sheet1!$D$2:$D$21</c:f>
              <c:numCache>
                <c:formatCode>General</c:formatCode>
                <c:ptCount val="20"/>
                <c:pt idx="0">
                  <c:v>50907.0</c:v>
                </c:pt>
                <c:pt idx="1">
                  <c:v>52929.0</c:v>
                </c:pt>
                <c:pt idx="2">
                  <c:v>53450.0</c:v>
                </c:pt>
                <c:pt idx="3">
                  <c:v>53967.0</c:v>
                </c:pt>
                <c:pt idx="4">
                  <c:v>54076.0</c:v>
                </c:pt>
                <c:pt idx="5">
                  <c:v>54200.0</c:v>
                </c:pt>
                <c:pt idx="6">
                  <c:v>54282.0</c:v>
                </c:pt>
                <c:pt idx="7">
                  <c:v>54351.0</c:v>
                </c:pt>
                <c:pt idx="8">
                  <c:v>54611.0</c:v>
                </c:pt>
                <c:pt idx="9">
                  <c:v>54699.0</c:v>
                </c:pt>
                <c:pt idx="10">
                  <c:v>54739.0</c:v>
                </c:pt>
                <c:pt idx="11">
                  <c:v>55263.0</c:v>
                </c:pt>
                <c:pt idx="12">
                  <c:v>55504.0</c:v>
                </c:pt>
                <c:pt idx="13">
                  <c:v>56274.0</c:v>
                </c:pt>
                <c:pt idx="14">
                  <c:v>56707.0</c:v>
                </c:pt>
                <c:pt idx="15">
                  <c:v>57064.0</c:v>
                </c:pt>
                <c:pt idx="16">
                  <c:v>57254.0</c:v>
                </c:pt>
                <c:pt idx="17">
                  <c:v>57384.0</c:v>
                </c:pt>
                <c:pt idx="18">
                  <c:v>57558.0</c:v>
                </c:pt>
                <c:pt idx="19">
                  <c:v>57669.0</c:v>
                </c:pt>
              </c:numCache>
            </c:numRef>
          </c:yVal>
          <c:smooth val="0"/>
        </c:ser>
        <c:ser>
          <c:idx val="3"/>
          <c:order val="3"/>
          <c:tx>
            <c:strRef>
              <c:f>Sheet1!$E$1</c:f>
              <c:strCache>
                <c:ptCount val="1"/>
                <c:pt idx="0">
                  <c:v>ONES</c:v>
                </c:pt>
              </c:strCache>
            </c:strRef>
          </c:tx>
          <c:spPr>
            <a:ln w="34925" cap="rnd">
              <a:solidFill>
                <a:schemeClr val="accent2">
                  <a:lumMod val="50000"/>
                </a:schemeClr>
              </a:solidFill>
              <a:round/>
            </a:ln>
            <a:effectLst/>
          </c:spPr>
          <c:marker>
            <c:symbol val="triangle"/>
            <c:size val="9"/>
            <c:spPr>
              <a:solidFill>
                <a:schemeClr val="accent2">
                  <a:lumMod val="50000"/>
                </a:schemeClr>
              </a:solidFill>
              <a:ln w="9525">
                <a:solidFill>
                  <a:schemeClr val="accent2">
                    <a:lumMod val="50000"/>
                  </a:schemeClr>
                </a:solidFill>
              </a:ln>
              <a:effectLst/>
            </c:spPr>
          </c:marker>
          <c:xVal>
            <c:numRef>
              <c:f>Sheet1!$A$2:$A$21</c:f>
              <c:numCache>
                <c:formatCode>General</c:formatCode>
                <c:ptCount val="20"/>
                <c:pt idx="0">
                  <c:v>1.0</c:v>
                </c:pt>
                <c:pt idx="1">
                  <c:v>10.0</c:v>
                </c:pt>
                <c:pt idx="2">
                  <c:v>20.0</c:v>
                </c:pt>
                <c:pt idx="3">
                  <c:v>30.0</c:v>
                </c:pt>
                <c:pt idx="4">
                  <c:v>40.0</c:v>
                </c:pt>
                <c:pt idx="5">
                  <c:v>50.0</c:v>
                </c:pt>
                <c:pt idx="6">
                  <c:v>60.0</c:v>
                </c:pt>
                <c:pt idx="7">
                  <c:v>70.0</c:v>
                </c:pt>
                <c:pt idx="8">
                  <c:v>80.0</c:v>
                </c:pt>
                <c:pt idx="9">
                  <c:v>90.0</c:v>
                </c:pt>
                <c:pt idx="10">
                  <c:v>100.0</c:v>
                </c:pt>
                <c:pt idx="11">
                  <c:v>200.0</c:v>
                </c:pt>
                <c:pt idx="12">
                  <c:v>300.0</c:v>
                </c:pt>
                <c:pt idx="13">
                  <c:v>400.0</c:v>
                </c:pt>
                <c:pt idx="14">
                  <c:v>500.0</c:v>
                </c:pt>
                <c:pt idx="15">
                  <c:v>600.0</c:v>
                </c:pt>
                <c:pt idx="16">
                  <c:v>700.0</c:v>
                </c:pt>
                <c:pt idx="17">
                  <c:v>800.0</c:v>
                </c:pt>
                <c:pt idx="18">
                  <c:v>900.0</c:v>
                </c:pt>
                <c:pt idx="19">
                  <c:v>1000.0</c:v>
                </c:pt>
              </c:numCache>
            </c:numRef>
          </c:xVal>
          <c:yVal>
            <c:numRef>
              <c:f>Sheet1!$E$2:$E$21</c:f>
              <c:numCache>
                <c:formatCode>General</c:formatCode>
                <c:ptCount val="20"/>
                <c:pt idx="0">
                  <c:v>25448.0</c:v>
                </c:pt>
                <c:pt idx="1">
                  <c:v>26187.0</c:v>
                </c:pt>
                <c:pt idx="2">
                  <c:v>26434.0</c:v>
                </c:pt>
                <c:pt idx="3">
                  <c:v>26630.0</c:v>
                </c:pt>
                <c:pt idx="4">
                  <c:v>26755.0</c:v>
                </c:pt>
                <c:pt idx="5">
                  <c:v>26818.0</c:v>
                </c:pt>
                <c:pt idx="6">
                  <c:v>26973.0</c:v>
                </c:pt>
                <c:pt idx="7">
                  <c:v>27019.0</c:v>
                </c:pt>
                <c:pt idx="8">
                  <c:v>27045.0</c:v>
                </c:pt>
                <c:pt idx="9">
                  <c:v>27075.0</c:v>
                </c:pt>
                <c:pt idx="10">
                  <c:v>27098.0</c:v>
                </c:pt>
                <c:pt idx="11">
                  <c:v>27379.0</c:v>
                </c:pt>
                <c:pt idx="12">
                  <c:v>27587.0</c:v>
                </c:pt>
                <c:pt idx="13">
                  <c:v>27737.0</c:v>
                </c:pt>
                <c:pt idx="14">
                  <c:v>27842.0</c:v>
                </c:pt>
                <c:pt idx="15">
                  <c:v>27893.0</c:v>
                </c:pt>
                <c:pt idx="16">
                  <c:v>27979.0</c:v>
                </c:pt>
                <c:pt idx="17">
                  <c:v>28094.0</c:v>
                </c:pt>
                <c:pt idx="18">
                  <c:v>28150.0</c:v>
                </c:pt>
                <c:pt idx="19">
                  <c:v>28190.0</c:v>
                </c:pt>
              </c:numCache>
            </c:numRef>
          </c:yVal>
          <c:smooth val="0"/>
        </c:ser>
        <c:ser>
          <c:idx val="4"/>
          <c:order val="4"/>
          <c:tx>
            <c:strRef>
              <c:f>Sheet1!$F$1</c:f>
              <c:strCache>
                <c:ptCount val="1"/>
                <c:pt idx="0">
                  <c:v>RAND</c:v>
                </c:pt>
              </c:strCache>
            </c:strRef>
          </c:tx>
          <c:spPr>
            <a:ln w="34925" cap="rnd">
              <a:solidFill>
                <a:schemeClr val="tx1"/>
              </a:solidFill>
              <a:round/>
            </a:ln>
            <a:effectLst/>
          </c:spPr>
          <c:marker>
            <c:symbol val="diamond"/>
            <c:size val="12"/>
            <c:spPr>
              <a:solidFill>
                <a:schemeClr val="tx1"/>
              </a:solidFill>
              <a:ln w="9525">
                <a:solidFill>
                  <a:schemeClr val="tx1"/>
                </a:solidFill>
              </a:ln>
              <a:effectLst/>
            </c:spPr>
          </c:marker>
          <c:xVal>
            <c:numRef>
              <c:f>Sheet1!$A$2:$A$21</c:f>
              <c:numCache>
                <c:formatCode>General</c:formatCode>
                <c:ptCount val="20"/>
                <c:pt idx="0">
                  <c:v>1.0</c:v>
                </c:pt>
                <c:pt idx="1">
                  <c:v>10.0</c:v>
                </c:pt>
                <c:pt idx="2">
                  <c:v>20.0</c:v>
                </c:pt>
                <c:pt idx="3">
                  <c:v>30.0</c:v>
                </c:pt>
                <c:pt idx="4">
                  <c:v>40.0</c:v>
                </c:pt>
                <c:pt idx="5">
                  <c:v>50.0</c:v>
                </c:pt>
                <c:pt idx="6">
                  <c:v>60.0</c:v>
                </c:pt>
                <c:pt idx="7">
                  <c:v>70.0</c:v>
                </c:pt>
                <c:pt idx="8">
                  <c:v>80.0</c:v>
                </c:pt>
                <c:pt idx="9">
                  <c:v>90.0</c:v>
                </c:pt>
                <c:pt idx="10">
                  <c:v>100.0</c:v>
                </c:pt>
                <c:pt idx="11">
                  <c:v>200.0</c:v>
                </c:pt>
                <c:pt idx="12">
                  <c:v>300.0</c:v>
                </c:pt>
                <c:pt idx="13">
                  <c:v>400.0</c:v>
                </c:pt>
                <c:pt idx="14">
                  <c:v>500.0</c:v>
                </c:pt>
                <c:pt idx="15">
                  <c:v>600.0</c:v>
                </c:pt>
                <c:pt idx="16">
                  <c:v>700.0</c:v>
                </c:pt>
                <c:pt idx="17">
                  <c:v>800.0</c:v>
                </c:pt>
                <c:pt idx="18">
                  <c:v>900.0</c:v>
                </c:pt>
                <c:pt idx="19">
                  <c:v>1000.0</c:v>
                </c:pt>
              </c:numCache>
            </c:numRef>
          </c:xVal>
          <c:yVal>
            <c:numRef>
              <c:f>Sheet1!$F$2:$F$21</c:f>
              <c:numCache>
                <c:formatCode>General</c:formatCode>
                <c:ptCount val="20"/>
                <c:pt idx="0">
                  <c:v>41262.0</c:v>
                </c:pt>
                <c:pt idx="1">
                  <c:v>117444.0</c:v>
                </c:pt>
                <c:pt idx="2">
                  <c:v>125342.0</c:v>
                </c:pt>
                <c:pt idx="3">
                  <c:v>126897.0</c:v>
                </c:pt>
                <c:pt idx="4">
                  <c:v>127570.0</c:v>
                </c:pt>
                <c:pt idx="5">
                  <c:v>128581.0</c:v>
                </c:pt>
                <c:pt idx="6">
                  <c:v>129069.0</c:v>
                </c:pt>
                <c:pt idx="7">
                  <c:v>129943.0</c:v>
                </c:pt>
                <c:pt idx="8">
                  <c:v>130340.0</c:v>
                </c:pt>
                <c:pt idx="9">
                  <c:v>131083.0</c:v>
                </c:pt>
                <c:pt idx="10">
                  <c:v>131273.0</c:v>
                </c:pt>
                <c:pt idx="11">
                  <c:v>133503.0</c:v>
                </c:pt>
                <c:pt idx="12">
                  <c:v>135029.0</c:v>
                </c:pt>
                <c:pt idx="13">
                  <c:v>136224.0</c:v>
                </c:pt>
                <c:pt idx="14">
                  <c:v>136920.0</c:v>
                </c:pt>
                <c:pt idx="15">
                  <c:v>137838.0</c:v>
                </c:pt>
                <c:pt idx="16">
                  <c:v>138578.0</c:v>
                </c:pt>
                <c:pt idx="17">
                  <c:v>139010.0</c:v>
                </c:pt>
                <c:pt idx="18">
                  <c:v>139693.0</c:v>
                </c:pt>
                <c:pt idx="19">
                  <c:v>140253.0</c:v>
                </c:pt>
              </c:numCache>
            </c:numRef>
          </c:yVal>
          <c:smooth val="0"/>
        </c:ser>
        <c:dLbls>
          <c:showLegendKey val="0"/>
          <c:showVal val="0"/>
          <c:showCatName val="0"/>
          <c:showSerName val="0"/>
          <c:showPercent val="0"/>
          <c:showBubbleSize val="0"/>
        </c:dLbls>
        <c:axId val="-291598992"/>
        <c:axId val="-291593984"/>
      </c:scatterChart>
      <c:valAx>
        <c:axId val="-291598992"/>
        <c:scaling>
          <c:logBase val="10.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r>
                  <a:rPr lang="en-US" sz="3200" b="0" smtClean="0">
                    <a:solidFill>
                      <a:schemeClr val="tx1"/>
                    </a:solidFill>
                  </a:rPr>
                  <a:t>Number</a:t>
                </a:r>
                <a:r>
                  <a:rPr lang="en-US" sz="3200" b="0" baseline="0" smtClean="0">
                    <a:solidFill>
                      <a:schemeClr val="tx1"/>
                    </a:solidFill>
                  </a:rPr>
                  <a:t> of Rounds of </a:t>
                </a:r>
                <a:r>
                  <a:rPr lang="en-US" sz="3200" b="0" baseline="0" dirty="0" smtClean="0">
                    <a:solidFill>
                      <a:schemeClr val="tx1"/>
                    </a:solidFill>
                  </a:rPr>
                  <a:t>Tests</a:t>
                </a:r>
                <a:endParaRPr lang="en-US" sz="3200" b="0" dirty="0">
                  <a:solidFill>
                    <a:schemeClr val="tx1"/>
                  </a:solidFill>
                </a:endParaRPr>
              </a:p>
            </c:rich>
          </c:tx>
          <c:layout>
            <c:manualLayout>
              <c:xMode val="edge"/>
              <c:yMode val="edge"/>
              <c:x val="0.463463463463463"/>
              <c:y val="0.835888528822402"/>
            </c:manualLayout>
          </c:layout>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w="12700" cap="flat" cmpd="sng" algn="ctr">
            <a:solidFill>
              <a:schemeClr val="bg2">
                <a:lumMod val="50000"/>
              </a:schemeClr>
            </a:solidFill>
            <a:round/>
          </a:ln>
          <a:effectLst/>
        </c:spPr>
        <c:txPr>
          <a:bodyPr rot="-60000000" spcFirstLastPara="1" vertOverflow="ellipsis" vert="horz" wrap="square" anchor="t" anchorCtr="0"/>
          <a:lstStyle/>
          <a:p>
            <a:pPr>
              <a:defRPr sz="2400" b="0" i="0" u="none" strike="noStrike" kern="1200" baseline="0">
                <a:solidFill>
                  <a:schemeClr val="tx1">
                    <a:lumMod val="65000"/>
                    <a:lumOff val="35000"/>
                  </a:schemeClr>
                </a:solidFill>
                <a:latin typeface="+mn-lt"/>
                <a:ea typeface="+mn-ea"/>
                <a:cs typeface="+mn-cs"/>
              </a:defRPr>
            </a:pPr>
            <a:endParaRPr lang="en-US"/>
          </a:p>
        </c:txPr>
        <c:crossAx val="-291593984"/>
        <c:crosses val="autoZero"/>
        <c:crossBetween val="midCat"/>
      </c:valAx>
      <c:valAx>
        <c:axId val="-291593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nSpc>
                    <a:spcPts val="3800"/>
                  </a:lnSpc>
                  <a:defRPr sz="3200" b="0" i="0" u="none" strike="noStrike" kern="1200" baseline="0">
                    <a:solidFill>
                      <a:schemeClr val="tx1"/>
                    </a:solidFill>
                    <a:latin typeface="+mn-lt"/>
                    <a:ea typeface="+mn-ea"/>
                    <a:cs typeface="+mn-cs"/>
                  </a:defRPr>
                </a:pPr>
                <a:r>
                  <a:rPr lang="en-US" sz="3200" dirty="0" smtClean="0">
                    <a:solidFill>
                      <a:schemeClr val="tx1"/>
                    </a:solidFill>
                  </a:rPr>
                  <a:t>Cumulative</a:t>
                </a:r>
                <a:r>
                  <a:rPr lang="en-US" sz="3200" baseline="0" dirty="0" smtClean="0">
                    <a:solidFill>
                      <a:schemeClr val="tx1"/>
                    </a:solidFill>
                  </a:rPr>
                  <a:t> Number of Failures</a:t>
                </a:r>
                <a:endParaRPr lang="en-US" sz="3200" dirty="0">
                  <a:solidFill>
                    <a:schemeClr val="tx1"/>
                  </a:solidFill>
                </a:endParaRPr>
              </a:p>
            </c:rich>
          </c:tx>
          <c:overlay val="0"/>
          <c:spPr>
            <a:noFill/>
            <a:ln>
              <a:noFill/>
            </a:ln>
            <a:effectLst/>
          </c:spPr>
          <c:txPr>
            <a:bodyPr rot="-5400000" spcFirstLastPara="1" vertOverflow="ellipsis" vert="horz" wrap="square" anchor="ctr" anchorCtr="1"/>
            <a:lstStyle/>
            <a:p>
              <a:pPr>
                <a:lnSpc>
                  <a:spcPts val="3800"/>
                </a:lnSpc>
                <a:defRPr sz="3200" b="0"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291598992"/>
        <c:crosses val="autoZero"/>
        <c:crossBetween val="midCat"/>
      </c:valAx>
      <c:spPr>
        <a:solidFill>
          <a:schemeClr val="bg1">
            <a:lumMod val="75000"/>
          </a:schemeClr>
        </a:solidFill>
        <a:ln w="12700">
          <a:solidFill>
            <a:schemeClr val="tx1"/>
          </a:solidFill>
        </a:ln>
        <a:effectLst/>
      </c:spPr>
    </c:plotArea>
    <c:legend>
      <c:legendPos val="t"/>
      <c:layout>
        <c:manualLayout>
          <c:xMode val="edge"/>
          <c:yMode val="edge"/>
          <c:x val="0.157693815863107"/>
          <c:y val="0.0"/>
          <c:w val="0.842306184136893"/>
          <c:h val="0.11901342533614"/>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18558125054188"/>
          <c:y val="0.156600864507722"/>
          <c:w val="0.629665098169035"/>
          <c:h val="0.563663746737901"/>
        </c:manualLayout>
      </c:layout>
      <c:scatterChart>
        <c:scatterStyle val="lineMarker"/>
        <c:varyColors val="0"/>
        <c:ser>
          <c:idx val="0"/>
          <c:order val="0"/>
          <c:tx>
            <c:strRef>
              <c:f>Sheet1!$B$1</c:f>
              <c:strCache>
                <c:ptCount val="1"/>
                <c:pt idx="0">
                  <c:v>4EC5ED</c:v>
                </c:pt>
              </c:strCache>
            </c:strRef>
          </c:tx>
          <c:spPr>
            <a:ln w="34925" cap="rnd">
              <a:solidFill>
                <a:schemeClr val="tx1"/>
              </a:solidFill>
              <a:round/>
            </a:ln>
            <a:effectLst/>
          </c:spPr>
          <c:marker>
            <c:symbol val="diamond"/>
            <c:size val="13"/>
            <c:spPr>
              <a:solidFill>
                <a:schemeClr val="tx1"/>
              </a:solidFill>
              <a:ln w="9525">
                <a:solidFill>
                  <a:schemeClr val="tx1"/>
                </a:solidFill>
              </a:ln>
              <a:effectLst/>
            </c:spPr>
          </c:marker>
          <c:xVal>
            <c:numRef>
              <c:f>Sheet1!$A$2:$A$6</c:f>
              <c:numCache>
                <c:formatCode>General</c:formatCode>
                <c:ptCount val="5"/>
                <c:pt idx="0">
                  <c:v>1.0</c:v>
                </c:pt>
                <c:pt idx="1">
                  <c:v>10.0</c:v>
                </c:pt>
                <c:pt idx="2">
                  <c:v>100.0</c:v>
                </c:pt>
                <c:pt idx="3">
                  <c:v>1000.0</c:v>
                </c:pt>
                <c:pt idx="4">
                  <c:v>7000.0</c:v>
                </c:pt>
              </c:numCache>
            </c:numRef>
          </c:xVal>
          <c:yVal>
            <c:numRef>
              <c:f>Sheet1!$B$2:$B$6</c:f>
              <c:numCache>
                <c:formatCode>0.00E+00</c:formatCode>
                <c:ptCount val="5"/>
                <c:pt idx="0">
                  <c:v>1053.18904109589</c:v>
                </c:pt>
                <c:pt idx="1">
                  <c:v>7.21E10</c:v>
                </c:pt>
                <c:pt idx="2">
                  <c:v>1.2329397260274E15</c:v>
                </c:pt>
                <c:pt idx="3">
                  <c:v>1.63457260273973E19</c:v>
                </c:pt>
                <c:pt idx="4">
                  <c:v>5.05024657534247E22</c:v>
                </c:pt>
              </c:numCache>
            </c:numRef>
          </c:yVal>
          <c:smooth val="0"/>
        </c:ser>
        <c:ser>
          <c:idx val="1"/>
          <c:order val="1"/>
          <c:tx>
            <c:strRef>
              <c:f>Sheet1!$C$1</c:f>
              <c:strCache>
                <c:ptCount val="1"/>
                <c:pt idx="0">
                  <c:v>3EC4ED</c:v>
                </c:pt>
              </c:strCache>
            </c:strRef>
          </c:tx>
          <c:spPr>
            <a:ln w="34925" cap="rnd">
              <a:solidFill>
                <a:srgbClr val="C00000"/>
              </a:solidFill>
              <a:round/>
            </a:ln>
            <a:effectLst/>
          </c:spPr>
          <c:marker>
            <c:symbol val="circle"/>
            <c:size val="9"/>
            <c:spPr>
              <a:solidFill>
                <a:srgbClr val="C00000"/>
              </a:solidFill>
              <a:ln w="34925">
                <a:solidFill>
                  <a:srgbClr val="C00000"/>
                </a:solidFill>
              </a:ln>
              <a:effectLst/>
            </c:spPr>
          </c:marker>
          <c:xVal>
            <c:numRef>
              <c:f>Sheet1!$A$2:$A$6</c:f>
              <c:numCache>
                <c:formatCode>General</c:formatCode>
                <c:ptCount val="5"/>
                <c:pt idx="0">
                  <c:v>1.0</c:v>
                </c:pt>
                <c:pt idx="1">
                  <c:v>10.0</c:v>
                </c:pt>
                <c:pt idx="2">
                  <c:v>100.0</c:v>
                </c:pt>
                <c:pt idx="3">
                  <c:v>1000.0</c:v>
                </c:pt>
                <c:pt idx="4">
                  <c:v>7000.0</c:v>
                </c:pt>
              </c:numCache>
            </c:numRef>
          </c:xVal>
          <c:yVal>
            <c:numRef>
              <c:f>Sheet1!$C$2:$C$6</c:f>
              <c:numCache>
                <c:formatCode>0.00E+00</c:formatCode>
                <c:ptCount val="5"/>
                <c:pt idx="0">
                  <c:v>0.927339726027397</c:v>
                </c:pt>
                <c:pt idx="1">
                  <c:v>1.72E6</c:v>
                </c:pt>
                <c:pt idx="2">
                  <c:v>4.18780821917808E9</c:v>
                </c:pt>
                <c:pt idx="3">
                  <c:v>8.31682191780822E12</c:v>
                </c:pt>
                <c:pt idx="4">
                  <c:v>5.15090410958904E15</c:v>
                </c:pt>
              </c:numCache>
            </c:numRef>
          </c:yVal>
          <c:smooth val="0"/>
        </c:ser>
        <c:ser>
          <c:idx val="2"/>
          <c:order val="2"/>
          <c:tx>
            <c:strRef>
              <c:f>Sheet1!$D$1</c:f>
              <c:strCache>
                <c:ptCount val="1"/>
                <c:pt idx="0">
                  <c:v>DECTED</c:v>
                </c:pt>
              </c:strCache>
            </c:strRef>
          </c:tx>
          <c:spPr>
            <a:ln w="34925" cap="rnd">
              <a:solidFill>
                <a:srgbClr val="002060"/>
              </a:solidFill>
              <a:round/>
            </a:ln>
            <a:effectLst/>
          </c:spPr>
          <c:marker>
            <c:symbol val="square"/>
            <c:size val="9"/>
            <c:spPr>
              <a:solidFill>
                <a:srgbClr val="002060"/>
              </a:solidFill>
              <a:ln w="9525">
                <a:solidFill>
                  <a:srgbClr val="002060"/>
                </a:solidFill>
              </a:ln>
              <a:effectLst/>
            </c:spPr>
          </c:marker>
          <c:xVal>
            <c:numRef>
              <c:f>Sheet1!$A$2:$A$6</c:f>
              <c:numCache>
                <c:formatCode>General</c:formatCode>
                <c:ptCount val="5"/>
                <c:pt idx="0">
                  <c:v>1.0</c:v>
                </c:pt>
                <c:pt idx="1">
                  <c:v>10.0</c:v>
                </c:pt>
                <c:pt idx="2">
                  <c:v>100.0</c:v>
                </c:pt>
                <c:pt idx="3">
                  <c:v>1000.0</c:v>
                </c:pt>
                <c:pt idx="4">
                  <c:v>7000.0</c:v>
                </c:pt>
              </c:numCache>
            </c:numRef>
          </c:xVal>
          <c:yVal>
            <c:numRef>
              <c:f>Sheet1!$D$2:$D$6</c:f>
              <c:numCache>
                <c:formatCode>General</c:formatCode>
                <c:ptCount val="5"/>
              </c:numCache>
            </c:numRef>
          </c:yVal>
          <c:smooth val="0"/>
        </c:ser>
        <c:ser>
          <c:idx val="3"/>
          <c:order val="3"/>
          <c:tx>
            <c:strRef>
              <c:f>Sheet1!$E$1</c:f>
              <c:strCache>
                <c:ptCount val="1"/>
                <c:pt idx="0">
                  <c:v>SECDED</c:v>
                </c:pt>
              </c:strCache>
            </c:strRef>
          </c:tx>
          <c:spPr>
            <a:ln w="34925" cap="rnd">
              <a:solidFill>
                <a:schemeClr val="accent4">
                  <a:lumMod val="50000"/>
                </a:schemeClr>
              </a:solidFill>
              <a:round/>
            </a:ln>
            <a:effectLst/>
          </c:spPr>
          <c:marker>
            <c:symbol val="triangle"/>
            <c:size val="9"/>
            <c:spPr>
              <a:solidFill>
                <a:schemeClr val="accent2">
                  <a:lumMod val="50000"/>
                </a:schemeClr>
              </a:solidFill>
              <a:ln w="9525">
                <a:solidFill>
                  <a:schemeClr val="accent2">
                    <a:lumMod val="50000"/>
                  </a:schemeClr>
                </a:solidFill>
              </a:ln>
              <a:effectLst/>
            </c:spPr>
          </c:marker>
          <c:xVal>
            <c:numRef>
              <c:f>Sheet1!$A$2:$A$6</c:f>
              <c:numCache>
                <c:formatCode>General</c:formatCode>
                <c:ptCount val="5"/>
                <c:pt idx="0">
                  <c:v>1.0</c:v>
                </c:pt>
                <c:pt idx="1">
                  <c:v>10.0</c:v>
                </c:pt>
                <c:pt idx="2">
                  <c:v>100.0</c:v>
                </c:pt>
                <c:pt idx="3">
                  <c:v>1000.0</c:v>
                </c:pt>
                <c:pt idx="4">
                  <c:v>7000.0</c:v>
                </c:pt>
              </c:numCache>
            </c:numRef>
          </c:xVal>
          <c:yVal>
            <c:numRef>
              <c:f>Sheet1!$E$2:$E$6</c:f>
              <c:numCache>
                <c:formatCode>General</c:formatCode>
                <c:ptCount val="5"/>
              </c:numCache>
            </c:numRef>
          </c:yVal>
          <c:smooth val="0"/>
        </c:ser>
        <c:dLbls>
          <c:showLegendKey val="0"/>
          <c:showVal val="0"/>
          <c:showCatName val="0"/>
          <c:showSerName val="0"/>
          <c:showPercent val="0"/>
          <c:showBubbleSize val="0"/>
        </c:dLbls>
        <c:axId val="-301958000"/>
        <c:axId val="-301883632"/>
      </c:scatterChart>
      <c:valAx>
        <c:axId val="-301958000"/>
        <c:scaling>
          <c:logBase val="10.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r>
                  <a:rPr lang="en-US" sz="3200" b="0" dirty="0" smtClean="0">
                    <a:solidFill>
                      <a:schemeClr val="tx1"/>
                    </a:solidFill>
                  </a:rPr>
                  <a:t>Number</a:t>
                </a:r>
                <a:r>
                  <a:rPr lang="en-US" sz="3200" b="0" baseline="0" dirty="0" smtClean="0">
                    <a:solidFill>
                      <a:schemeClr val="tx1"/>
                    </a:solidFill>
                  </a:rPr>
                  <a:t> </a:t>
                </a:r>
                <a:r>
                  <a:rPr lang="en-US" sz="3200" b="0" baseline="0" smtClean="0">
                    <a:solidFill>
                      <a:schemeClr val="tx1"/>
                    </a:solidFill>
                  </a:rPr>
                  <a:t>of Rounds of </a:t>
                </a:r>
                <a:r>
                  <a:rPr lang="en-US" sz="3200" b="0" baseline="0" dirty="0" smtClean="0">
                    <a:solidFill>
                      <a:schemeClr val="tx1"/>
                    </a:solidFill>
                  </a:rPr>
                  <a:t>Tests</a:t>
                </a:r>
                <a:endParaRPr lang="en-US" sz="3200" b="0" dirty="0">
                  <a:solidFill>
                    <a:schemeClr val="tx1"/>
                  </a:solidFill>
                </a:endParaRPr>
              </a:p>
            </c:rich>
          </c:tx>
          <c:layout>
            <c:manualLayout>
              <c:xMode val="edge"/>
              <c:yMode val="edge"/>
              <c:x val="0.405905905905906"/>
              <c:y val="0.835888528822402"/>
            </c:manualLayout>
          </c:layout>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w="12700" cap="flat" cmpd="sng" algn="ctr">
            <a:solidFill>
              <a:schemeClr val="bg2">
                <a:lumMod val="50000"/>
              </a:schemeClr>
            </a:solidFill>
            <a:round/>
          </a:ln>
          <a:effectLst/>
        </c:spPr>
        <c:txPr>
          <a:bodyPr rot="-60000000" spcFirstLastPara="1" vertOverflow="ellipsis" vert="horz" wrap="square" anchor="t" anchorCtr="0"/>
          <a:lstStyle/>
          <a:p>
            <a:pPr>
              <a:defRPr sz="2400" b="0" i="0" u="none" strike="noStrike" kern="1200" baseline="0">
                <a:solidFill>
                  <a:schemeClr val="tx1">
                    <a:lumMod val="65000"/>
                    <a:lumOff val="35000"/>
                  </a:schemeClr>
                </a:solidFill>
                <a:latin typeface="+mn-lt"/>
                <a:ea typeface="+mn-ea"/>
                <a:cs typeface="+mn-cs"/>
              </a:defRPr>
            </a:pPr>
            <a:endParaRPr lang="en-US"/>
          </a:p>
        </c:txPr>
        <c:crossAx val="-301883632"/>
        <c:crossesAt val="1.0E-10"/>
        <c:crossBetween val="midCat"/>
      </c:valAx>
      <c:valAx>
        <c:axId val="-301883632"/>
        <c:scaling>
          <c:logBase val="10.0"/>
          <c:orientation val="minMax"/>
          <c:max val="1.0E30"/>
          <c:min val="1.0E-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nSpc>
                    <a:spcPts val="3800"/>
                  </a:lnSpc>
                  <a:defRPr sz="3200" b="0" i="0" u="none" strike="noStrike" kern="1200" baseline="0">
                    <a:solidFill>
                      <a:schemeClr val="tx1"/>
                    </a:solidFill>
                    <a:latin typeface="+mn-lt"/>
                    <a:ea typeface="+mn-ea"/>
                    <a:cs typeface="+mn-cs"/>
                  </a:defRPr>
                </a:pPr>
                <a:r>
                  <a:rPr lang="en-US" sz="3200" dirty="0" smtClean="0">
                    <a:solidFill>
                      <a:schemeClr val="tx1"/>
                    </a:solidFill>
                  </a:rPr>
                  <a:t>Time</a:t>
                </a:r>
                <a:r>
                  <a:rPr lang="en-US" sz="3200" baseline="0" dirty="0" smtClean="0">
                    <a:solidFill>
                      <a:schemeClr val="tx1"/>
                    </a:solidFill>
                  </a:rPr>
                  <a:t> to Failure</a:t>
                </a:r>
              </a:p>
              <a:p>
                <a:pPr>
                  <a:lnSpc>
                    <a:spcPts val="3800"/>
                  </a:lnSpc>
                  <a:defRPr sz="3200">
                    <a:solidFill>
                      <a:schemeClr val="tx1"/>
                    </a:solidFill>
                  </a:defRPr>
                </a:pPr>
                <a:r>
                  <a:rPr lang="en-US" sz="3200" baseline="0" dirty="0" smtClean="0">
                    <a:solidFill>
                      <a:schemeClr val="tx1"/>
                    </a:solidFill>
                  </a:rPr>
                  <a:t>in Years</a:t>
                </a:r>
                <a:endParaRPr lang="en-US" sz="3200" dirty="0">
                  <a:solidFill>
                    <a:schemeClr val="tx1"/>
                  </a:solidFill>
                </a:endParaRPr>
              </a:p>
            </c:rich>
          </c:tx>
          <c:layout>
            <c:manualLayout>
              <c:xMode val="edge"/>
              <c:yMode val="edge"/>
              <c:x val="0.0497592080269246"/>
              <c:y val="0.0161513831601318"/>
            </c:manualLayout>
          </c:layout>
          <c:overlay val="0"/>
          <c:spPr>
            <a:noFill/>
            <a:ln>
              <a:noFill/>
            </a:ln>
            <a:effectLst/>
          </c:spPr>
          <c:txPr>
            <a:bodyPr rot="-5400000" spcFirstLastPara="1" vertOverflow="ellipsis" vert="horz" wrap="square" anchor="ctr" anchorCtr="1"/>
            <a:lstStyle/>
            <a:p>
              <a:pPr>
                <a:lnSpc>
                  <a:spcPts val="3800"/>
                </a:lnSpc>
                <a:defRPr sz="3200" b="0" i="0" u="none" strike="noStrike" kern="1200" baseline="0">
                  <a:solidFill>
                    <a:schemeClr val="tx1"/>
                  </a:solidFill>
                  <a:latin typeface="+mn-lt"/>
                  <a:ea typeface="+mn-ea"/>
                  <a:cs typeface="+mn-cs"/>
                </a:defRPr>
              </a:pPr>
              <a:endParaRPr lang="en-US"/>
            </a:p>
          </c:txPr>
        </c:title>
        <c:numFmt formatCode="0.00E+00" sourceLinked="0"/>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301958000"/>
        <c:crosses val="autoZero"/>
        <c:crossBetween val="midCat"/>
      </c:valAx>
      <c:spPr>
        <a:solidFill>
          <a:schemeClr val="bg1">
            <a:lumMod val="75000"/>
          </a:schemeClr>
        </a:solidFill>
        <a:ln w="12700">
          <a:solidFill>
            <a:schemeClr val="tx1"/>
          </a:solidFill>
        </a:ln>
        <a:effectLst/>
      </c:spPr>
    </c:plotArea>
    <c:legend>
      <c:legendPos val="t"/>
      <c:layout>
        <c:manualLayout>
          <c:xMode val="edge"/>
          <c:yMode val="edge"/>
          <c:x val="0.157693815863107"/>
          <c:y val="0.0"/>
          <c:w val="0.842306184136893"/>
          <c:h val="0.11901342533614"/>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18558125054188"/>
          <c:y val="0.156600864507722"/>
          <c:w val="0.629665098169035"/>
          <c:h val="0.563663746737901"/>
        </c:manualLayout>
      </c:layout>
      <c:scatterChart>
        <c:scatterStyle val="lineMarker"/>
        <c:varyColors val="0"/>
        <c:ser>
          <c:idx val="0"/>
          <c:order val="0"/>
          <c:tx>
            <c:strRef>
              <c:f>Sheet1!$B$1</c:f>
              <c:strCache>
                <c:ptCount val="1"/>
                <c:pt idx="0">
                  <c:v>4EC5ED</c:v>
                </c:pt>
              </c:strCache>
            </c:strRef>
          </c:tx>
          <c:spPr>
            <a:ln w="34925" cap="rnd">
              <a:solidFill>
                <a:schemeClr val="tx1"/>
              </a:solidFill>
              <a:round/>
            </a:ln>
            <a:effectLst/>
          </c:spPr>
          <c:marker>
            <c:symbol val="diamond"/>
            <c:size val="13"/>
            <c:spPr>
              <a:solidFill>
                <a:schemeClr val="tx1"/>
              </a:solidFill>
              <a:ln w="9525">
                <a:solidFill>
                  <a:schemeClr val="tx1"/>
                </a:solidFill>
              </a:ln>
              <a:effectLst/>
            </c:spPr>
          </c:marker>
          <c:xVal>
            <c:numRef>
              <c:f>Sheet1!$A$2:$A$6</c:f>
              <c:numCache>
                <c:formatCode>General</c:formatCode>
                <c:ptCount val="5"/>
                <c:pt idx="0">
                  <c:v>1.0</c:v>
                </c:pt>
                <c:pt idx="1">
                  <c:v>10.0</c:v>
                </c:pt>
                <c:pt idx="2">
                  <c:v>100.0</c:v>
                </c:pt>
                <c:pt idx="3">
                  <c:v>1000.0</c:v>
                </c:pt>
                <c:pt idx="4">
                  <c:v>7000.0</c:v>
                </c:pt>
              </c:numCache>
            </c:numRef>
          </c:xVal>
          <c:yVal>
            <c:numRef>
              <c:f>Sheet1!$B$2:$B$6</c:f>
              <c:numCache>
                <c:formatCode>0.00E+00</c:formatCode>
                <c:ptCount val="5"/>
                <c:pt idx="0">
                  <c:v>1053.18904109589</c:v>
                </c:pt>
                <c:pt idx="1">
                  <c:v>7.21E10</c:v>
                </c:pt>
                <c:pt idx="2">
                  <c:v>1.2329397260274E15</c:v>
                </c:pt>
                <c:pt idx="3">
                  <c:v>1.63457260273973E19</c:v>
                </c:pt>
                <c:pt idx="4">
                  <c:v>5.05024657534247E22</c:v>
                </c:pt>
              </c:numCache>
            </c:numRef>
          </c:yVal>
          <c:smooth val="0"/>
        </c:ser>
        <c:ser>
          <c:idx val="1"/>
          <c:order val="1"/>
          <c:tx>
            <c:strRef>
              <c:f>Sheet1!$C$1</c:f>
              <c:strCache>
                <c:ptCount val="1"/>
                <c:pt idx="0">
                  <c:v>3EC4ED</c:v>
                </c:pt>
              </c:strCache>
            </c:strRef>
          </c:tx>
          <c:spPr>
            <a:ln w="34925" cap="rnd">
              <a:solidFill>
                <a:srgbClr val="C00000"/>
              </a:solidFill>
              <a:round/>
            </a:ln>
            <a:effectLst/>
          </c:spPr>
          <c:marker>
            <c:symbol val="circle"/>
            <c:size val="9"/>
            <c:spPr>
              <a:solidFill>
                <a:srgbClr val="C00000"/>
              </a:solidFill>
              <a:ln w="34925">
                <a:solidFill>
                  <a:srgbClr val="C00000"/>
                </a:solidFill>
              </a:ln>
              <a:effectLst/>
            </c:spPr>
          </c:marker>
          <c:xVal>
            <c:numRef>
              <c:f>Sheet1!$A$2:$A$6</c:f>
              <c:numCache>
                <c:formatCode>General</c:formatCode>
                <c:ptCount val="5"/>
                <c:pt idx="0">
                  <c:v>1.0</c:v>
                </c:pt>
                <c:pt idx="1">
                  <c:v>10.0</c:v>
                </c:pt>
                <c:pt idx="2">
                  <c:v>100.0</c:v>
                </c:pt>
                <c:pt idx="3">
                  <c:v>1000.0</c:v>
                </c:pt>
                <c:pt idx="4">
                  <c:v>7000.0</c:v>
                </c:pt>
              </c:numCache>
            </c:numRef>
          </c:xVal>
          <c:yVal>
            <c:numRef>
              <c:f>Sheet1!$C$2:$C$6</c:f>
              <c:numCache>
                <c:formatCode>0.00E+00</c:formatCode>
                <c:ptCount val="5"/>
                <c:pt idx="0">
                  <c:v>0.927339726027397</c:v>
                </c:pt>
                <c:pt idx="1">
                  <c:v>1.72E6</c:v>
                </c:pt>
                <c:pt idx="2">
                  <c:v>4.18780821917808E9</c:v>
                </c:pt>
                <c:pt idx="3">
                  <c:v>8.31682191780822E12</c:v>
                </c:pt>
                <c:pt idx="4">
                  <c:v>5.15090410958904E15</c:v>
                </c:pt>
              </c:numCache>
            </c:numRef>
          </c:yVal>
          <c:smooth val="0"/>
        </c:ser>
        <c:ser>
          <c:idx val="2"/>
          <c:order val="2"/>
          <c:tx>
            <c:strRef>
              <c:f>Sheet1!$D$1</c:f>
              <c:strCache>
                <c:ptCount val="1"/>
                <c:pt idx="0">
                  <c:v>DECTED</c:v>
                </c:pt>
              </c:strCache>
            </c:strRef>
          </c:tx>
          <c:spPr>
            <a:ln w="34925" cap="rnd">
              <a:solidFill>
                <a:srgbClr val="002060"/>
              </a:solidFill>
              <a:round/>
            </a:ln>
            <a:effectLst/>
          </c:spPr>
          <c:marker>
            <c:symbol val="square"/>
            <c:size val="9"/>
            <c:spPr>
              <a:solidFill>
                <a:srgbClr val="002060"/>
              </a:solidFill>
              <a:ln w="9525">
                <a:solidFill>
                  <a:srgbClr val="002060"/>
                </a:solidFill>
              </a:ln>
              <a:effectLst/>
            </c:spPr>
          </c:marker>
          <c:xVal>
            <c:numRef>
              <c:f>Sheet1!$A$2:$A$6</c:f>
              <c:numCache>
                <c:formatCode>General</c:formatCode>
                <c:ptCount val="5"/>
                <c:pt idx="0">
                  <c:v>1.0</c:v>
                </c:pt>
                <c:pt idx="1">
                  <c:v>10.0</c:v>
                </c:pt>
                <c:pt idx="2">
                  <c:v>100.0</c:v>
                </c:pt>
                <c:pt idx="3">
                  <c:v>1000.0</c:v>
                </c:pt>
                <c:pt idx="4">
                  <c:v>7000.0</c:v>
                </c:pt>
              </c:numCache>
            </c:numRef>
          </c:xVal>
          <c:yVal>
            <c:numRef>
              <c:f>Sheet1!$D$2:$D$6</c:f>
              <c:numCache>
                <c:formatCode>0.00E+00</c:formatCode>
                <c:ptCount val="5"/>
                <c:pt idx="0">
                  <c:v>0.000511279452054794</c:v>
                </c:pt>
                <c:pt idx="1">
                  <c:v>25.7</c:v>
                </c:pt>
                <c:pt idx="2">
                  <c:v>8890.191780821918</c:v>
                </c:pt>
                <c:pt idx="3">
                  <c:v>2.64477808219178E6</c:v>
                </c:pt>
                <c:pt idx="4">
                  <c:v>3.2834794520548E8</c:v>
                </c:pt>
              </c:numCache>
            </c:numRef>
          </c:yVal>
          <c:smooth val="0"/>
        </c:ser>
        <c:ser>
          <c:idx val="3"/>
          <c:order val="3"/>
          <c:tx>
            <c:strRef>
              <c:f>Sheet1!$E$1</c:f>
              <c:strCache>
                <c:ptCount val="1"/>
                <c:pt idx="0">
                  <c:v>SECDED</c:v>
                </c:pt>
              </c:strCache>
            </c:strRef>
          </c:tx>
          <c:spPr>
            <a:ln w="34925" cap="rnd">
              <a:solidFill>
                <a:schemeClr val="accent4">
                  <a:lumMod val="50000"/>
                </a:schemeClr>
              </a:solidFill>
              <a:round/>
            </a:ln>
            <a:effectLst/>
          </c:spPr>
          <c:marker>
            <c:symbol val="triangle"/>
            <c:size val="9"/>
            <c:spPr>
              <a:solidFill>
                <a:schemeClr val="accent2">
                  <a:lumMod val="50000"/>
                </a:schemeClr>
              </a:solidFill>
              <a:ln w="9525">
                <a:solidFill>
                  <a:schemeClr val="accent2">
                    <a:lumMod val="50000"/>
                  </a:schemeClr>
                </a:solidFill>
              </a:ln>
              <a:effectLst/>
            </c:spPr>
          </c:marker>
          <c:xVal>
            <c:numRef>
              <c:f>Sheet1!$A$2:$A$6</c:f>
              <c:numCache>
                <c:formatCode>General</c:formatCode>
                <c:ptCount val="5"/>
                <c:pt idx="0">
                  <c:v>1.0</c:v>
                </c:pt>
                <c:pt idx="1">
                  <c:v>10.0</c:v>
                </c:pt>
                <c:pt idx="2">
                  <c:v>100.0</c:v>
                </c:pt>
                <c:pt idx="3">
                  <c:v>1000.0</c:v>
                </c:pt>
                <c:pt idx="4">
                  <c:v>7000.0</c:v>
                </c:pt>
              </c:numCache>
            </c:numRef>
          </c:xVal>
          <c:yVal>
            <c:numRef>
              <c:f>Sheet1!$E$2:$E$6</c:f>
              <c:numCache>
                <c:formatCode>General</c:formatCode>
                <c:ptCount val="5"/>
              </c:numCache>
            </c:numRef>
          </c:yVal>
          <c:smooth val="0"/>
        </c:ser>
        <c:dLbls>
          <c:showLegendKey val="0"/>
          <c:showVal val="0"/>
          <c:showCatName val="0"/>
          <c:showSerName val="0"/>
          <c:showPercent val="0"/>
          <c:showBubbleSize val="0"/>
        </c:dLbls>
        <c:axId val="-286425344"/>
        <c:axId val="-286421712"/>
      </c:scatterChart>
      <c:valAx>
        <c:axId val="-286425344"/>
        <c:scaling>
          <c:logBase val="10.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r>
                  <a:rPr lang="en-US" sz="3200" b="0" dirty="0" smtClean="0">
                    <a:solidFill>
                      <a:schemeClr val="tx1"/>
                    </a:solidFill>
                  </a:rPr>
                  <a:t>Number</a:t>
                </a:r>
                <a:r>
                  <a:rPr lang="en-US" sz="3200" b="0" baseline="0" dirty="0" smtClean="0">
                    <a:solidFill>
                      <a:schemeClr val="tx1"/>
                    </a:solidFill>
                  </a:rPr>
                  <a:t> </a:t>
                </a:r>
                <a:r>
                  <a:rPr lang="en-US" sz="3200" b="0" baseline="0" smtClean="0">
                    <a:solidFill>
                      <a:schemeClr val="tx1"/>
                    </a:solidFill>
                  </a:rPr>
                  <a:t>of Rounds of </a:t>
                </a:r>
                <a:r>
                  <a:rPr lang="en-US" sz="3200" b="0" baseline="0" dirty="0" smtClean="0">
                    <a:solidFill>
                      <a:schemeClr val="tx1"/>
                    </a:solidFill>
                  </a:rPr>
                  <a:t>Tests</a:t>
                </a:r>
                <a:endParaRPr lang="en-US" sz="3200" b="0" dirty="0">
                  <a:solidFill>
                    <a:schemeClr val="tx1"/>
                  </a:solidFill>
                </a:endParaRPr>
              </a:p>
            </c:rich>
          </c:tx>
          <c:layout>
            <c:manualLayout>
              <c:xMode val="edge"/>
              <c:yMode val="edge"/>
              <c:x val="0.405905905905906"/>
              <c:y val="0.835888528822402"/>
            </c:manualLayout>
          </c:layout>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w="12700" cap="flat" cmpd="sng" algn="ctr">
            <a:solidFill>
              <a:schemeClr val="bg2">
                <a:lumMod val="50000"/>
              </a:schemeClr>
            </a:solidFill>
            <a:round/>
          </a:ln>
          <a:effectLst/>
        </c:spPr>
        <c:txPr>
          <a:bodyPr rot="-60000000" spcFirstLastPara="1" vertOverflow="ellipsis" vert="horz" wrap="square" anchor="t" anchorCtr="0"/>
          <a:lstStyle/>
          <a:p>
            <a:pPr>
              <a:defRPr sz="2400" b="0" i="0" u="none" strike="noStrike" kern="1200" baseline="0">
                <a:solidFill>
                  <a:schemeClr val="tx1">
                    <a:lumMod val="65000"/>
                    <a:lumOff val="35000"/>
                  </a:schemeClr>
                </a:solidFill>
                <a:latin typeface="+mn-lt"/>
                <a:ea typeface="+mn-ea"/>
                <a:cs typeface="+mn-cs"/>
              </a:defRPr>
            </a:pPr>
            <a:endParaRPr lang="en-US"/>
          </a:p>
        </c:txPr>
        <c:crossAx val="-286421712"/>
        <c:crossesAt val="1.0E-10"/>
        <c:crossBetween val="midCat"/>
      </c:valAx>
      <c:valAx>
        <c:axId val="-286421712"/>
        <c:scaling>
          <c:logBase val="10.0"/>
          <c:orientation val="minMax"/>
          <c:max val="1.0E30"/>
          <c:min val="1.0E-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3200" b="0" i="0" baseline="0" dirty="0" smtClean="0">
                    <a:solidFill>
                      <a:schemeClr val="tx1"/>
                    </a:solidFill>
                    <a:effectLst/>
                  </a:rPr>
                  <a:t>Time to Failure</a:t>
                </a:r>
                <a:endParaRPr lang="en-US" sz="3200" dirty="0" smtClean="0">
                  <a:solidFill>
                    <a:schemeClr val="tx1"/>
                  </a:solidFill>
                  <a:effectLst/>
                </a:endParaRPr>
              </a:p>
              <a:p>
                <a:pPr>
                  <a:defRPr/>
                </a:pPr>
                <a:r>
                  <a:rPr lang="en-US" sz="3200" b="0" i="0" baseline="0" dirty="0" smtClean="0">
                    <a:solidFill>
                      <a:schemeClr val="tx1"/>
                    </a:solidFill>
                    <a:effectLst/>
                  </a:rPr>
                  <a:t>in Years</a:t>
                </a:r>
                <a:endParaRPr lang="en-US" sz="3200" dirty="0">
                  <a:solidFill>
                    <a:schemeClr val="tx1"/>
                  </a:solidFill>
                  <a:effectLst/>
                </a:endParaRPr>
              </a:p>
            </c:rich>
          </c:tx>
          <c:layout>
            <c:manualLayout>
              <c:xMode val="edge"/>
              <c:yMode val="edge"/>
              <c:x val="0.0508477966155131"/>
              <c:y val="0.00444725971449926"/>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00E+00" sourceLinked="0"/>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286425344"/>
        <c:crosses val="autoZero"/>
        <c:crossBetween val="midCat"/>
      </c:valAx>
      <c:spPr>
        <a:solidFill>
          <a:schemeClr val="bg1">
            <a:lumMod val="75000"/>
          </a:schemeClr>
        </a:solidFill>
        <a:ln w="12700">
          <a:solidFill>
            <a:schemeClr val="tx1"/>
          </a:solidFill>
        </a:ln>
        <a:effectLst/>
      </c:spPr>
    </c:plotArea>
    <c:legend>
      <c:legendPos val="t"/>
      <c:layout>
        <c:manualLayout>
          <c:xMode val="edge"/>
          <c:yMode val="edge"/>
          <c:x val="0.157693815863107"/>
          <c:y val="0.0"/>
          <c:w val="0.842306184136893"/>
          <c:h val="0.11901342533614"/>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18558125054188"/>
          <c:y val="0.156600864507722"/>
          <c:w val="0.629665098169035"/>
          <c:h val="0.563663746737901"/>
        </c:manualLayout>
      </c:layout>
      <c:scatterChart>
        <c:scatterStyle val="lineMarker"/>
        <c:varyColors val="0"/>
        <c:ser>
          <c:idx val="0"/>
          <c:order val="0"/>
          <c:tx>
            <c:strRef>
              <c:f>Sheet1!$B$1</c:f>
              <c:strCache>
                <c:ptCount val="1"/>
                <c:pt idx="0">
                  <c:v>4EC5ED</c:v>
                </c:pt>
              </c:strCache>
            </c:strRef>
          </c:tx>
          <c:spPr>
            <a:ln w="34925" cap="rnd">
              <a:solidFill>
                <a:schemeClr val="tx1"/>
              </a:solidFill>
              <a:round/>
            </a:ln>
            <a:effectLst/>
          </c:spPr>
          <c:marker>
            <c:symbol val="diamond"/>
            <c:size val="13"/>
            <c:spPr>
              <a:solidFill>
                <a:schemeClr val="tx1"/>
              </a:solidFill>
              <a:ln w="9525">
                <a:solidFill>
                  <a:schemeClr val="tx1"/>
                </a:solidFill>
              </a:ln>
              <a:effectLst/>
            </c:spPr>
          </c:marker>
          <c:xVal>
            <c:numRef>
              <c:f>Sheet1!$A$2:$A$6</c:f>
              <c:numCache>
                <c:formatCode>General</c:formatCode>
                <c:ptCount val="5"/>
                <c:pt idx="0">
                  <c:v>1.0</c:v>
                </c:pt>
                <c:pt idx="1">
                  <c:v>10.0</c:v>
                </c:pt>
                <c:pt idx="2">
                  <c:v>100.0</c:v>
                </c:pt>
                <c:pt idx="3">
                  <c:v>1000.0</c:v>
                </c:pt>
                <c:pt idx="4">
                  <c:v>7000.0</c:v>
                </c:pt>
              </c:numCache>
            </c:numRef>
          </c:xVal>
          <c:yVal>
            <c:numRef>
              <c:f>Sheet1!$B$2:$B$6</c:f>
              <c:numCache>
                <c:formatCode>0.00E+00</c:formatCode>
                <c:ptCount val="5"/>
                <c:pt idx="0">
                  <c:v>1053.18904109589</c:v>
                </c:pt>
                <c:pt idx="1">
                  <c:v>7.21E10</c:v>
                </c:pt>
                <c:pt idx="2">
                  <c:v>1.2329397260274E15</c:v>
                </c:pt>
                <c:pt idx="3">
                  <c:v>1.63457260273973E19</c:v>
                </c:pt>
                <c:pt idx="4">
                  <c:v>5.05024657534247E22</c:v>
                </c:pt>
              </c:numCache>
            </c:numRef>
          </c:yVal>
          <c:smooth val="0"/>
        </c:ser>
        <c:ser>
          <c:idx val="1"/>
          <c:order val="1"/>
          <c:tx>
            <c:strRef>
              <c:f>Sheet1!$C$1</c:f>
              <c:strCache>
                <c:ptCount val="1"/>
                <c:pt idx="0">
                  <c:v>3EC4ED</c:v>
                </c:pt>
              </c:strCache>
            </c:strRef>
          </c:tx>
          <c:spPr>
            <a:ln w="34925" cap="rnd">
              <a:solidFill>
                <a:srgbClr val="C00000"/>
              </a:solidFill>
              <a:round/>
            </a:ln>
            <a:effectLst/>
          </c:spPr>
          <c:marker>
            <c:symbol val="circle"/>
            <c:size val="9"/>
            <c:spPr>
              <a:solidFill>
                <a:srgbClr val="C00000"/>
              </a:solidFill>
              <a:ln w="34925">
                <a:solidFill>
                  <a:srgbClr val="C00000"/>
                </a:solidFill>
              </a:ln>
              <a:effectLst/>
            </c:spPr>
          </c:marker>
          <c:xVal>
            <c:numRef>
              <c:f>Sheet1!$A$2:$A$6</c:f>
              <c:numCache>
                <c:formatCode>General</c:formatCode>
                <c:ptCount val="5"/>
                <c:pt idx="0">
                  <c:v>1.0</c:v>
                </c:pt>
                <c:pt idx="1">
                  <c:v>10.0</c:v>
                </c:pt>
                <c:pt idx="2">
                  <c:v>100.0</c:v>
                </c:pt>
                <c:pt idx="3">
                  <c:v>1000.0</c:v>
                </c:pt>
                <c:pt idx="4">
                  <c:v>7000.0</c:v>
                </c:pt>
              </c:numCache>
            </c:numRef>
          </c:xVal>
          <c:yVal>
            <c:numRef>
              <c:f>Sheet1!$C$2:$C$6</c:f>
              <c:numCache>
                <c:formatCode>0.00E+00</c:formatCode>
                <c:ptCount val="5"/>
                <c:pt idx="0">
                  <c:v>0.927339726027397</c:v>
                </c:pt>
                <c:pt idx="1">
                  <c:v>1.72E6</c:v>
                </c:pt>
                <c:pt idx="2">
                  <c:v>4.18780821917808E9</c:v>
                </c:pt>
                <c:pt idx="3">
                  <c:v>8.31682191780822E12</c:v>
                </c:pt>
                <c:pt idx="4">
                  <c:v>5.15090410958904E15</c:v>
                </c:pt>
              </c:numCache>
            </c:numRef>
          </c:yVal>
          <c:smooth val="0"/>
        </c:ser>
        <c:ser>
          <c:idx val="2"/>
          <c:order val="2"/>
          <c:tx>
            <c:strRef>
              <c:f>Sheet1!$D$1</c:f>
              <c:strCache>
                <c:ptCount val="1"/>
                <c:pt idx="0">
                  <c:v>DECTED</c:v>
                </c:pt>
              </c:strCache>
            </c:strRef>
          </c:tx>
          <c:spPr>
            <a:ln w="34925" cap="rnd">
              <a:solidFill>
                <a:srgbClr val="002060"/>
              </a:solidFill>
              <a:round/>
            </a:ln>
            <a:effectLst/>
          </c:spPr>
          <c:marker>
            <c:symbol val="square"/>
            <c:size val="9"/>
            <c:spPr>
              <a:solidFill>
                <a:srgbClr val="002060"/>
              </a:solidFill>
              <a:ln w="9525">
                <a:solidFill>
                  <a:srgbClr val="002060"/>
                </a:solidFill>
              </a:ln>
              <a:effectLst/>
            </c:spPr>
          </c:marker>
          <c:xVal>
            <c:numRef>
              <c:f>Sheet1!$A$2:$A$6</c:f>
              <c:numCache>
                <c:formatCode>General</c:formatCode>
                <c:ptCount val="5"/>
                <c:pt idx="0">
                  <c:v>1.0</c:v>
                </c:pt>
                <c:pt idx="1">
                  <c:v>10.0</c:v>
                </c:pt>
                <c:pt idx="2">
                  <c:v>100.0</c:v>
                </c:pt>
                <c:pt idx="3">
                  <c:v>1000.0</c:v>
                </c:pt>
                <c:pt idx="4">
                  <c:v>7000.0</c:v>
                </c:pt>
              </c:numCache>
            </c:numRef>
          </c:xVal>
          <c:yVal>
            <c:numRef>
              <c:f>Sheet1!$D$2:$D$6</c:f>
              <c:numCache>
                <c:formatCode>0.00E+00</c:formatCode>
                <c:ptCount val="5"/>
                <c:pt idx="0">
                  <c:v>0.000511279452054794</c:v>
                </c:pt>
                <c:pt idx="1">
                  <c:v>25.7</c:v>
                </c:pt>
                <c:pt idx="2">
                  <c:v>8890.191780821918</c:v>
                </c:pt>
                <c:pt idx="3">
                  <c:v>2.64477808219178E6</c:v>
                </c:pt>
                <c:pt idx="4">
                  <c:v>3.2834794520548E8</c:v>
                </c:pt>
              </c:numCache>
            </c:numRef>
          </c:yVal>
          <c:smooth val="0"/>
        </c:ser>
        <c:ser>
          <c:idx val="3"/>
          <c:order val="3"/>
          <c:tx>
            <c:strRef>
              <c:f>Sheet1!$E$1</c:f>
              <c:strCache>
                <c:ptCount val="1"/>
                <c:pt idx="0">
                  <c:v>SECDED</c:v>
                </c:pt>
              </c:strCache>
            </c:strRef>
          </c:tx>
          <c:spPr>
            <a:ln w="34925" cap="rnd">
              <a:solidFill>
                <a:schemeClr val="accent4">
                  <a:lumMod val="50000"/>
                </a:schemeClr>
              </a:solidFill>
              <a:round/>
            </a:ln>
            <a:effectLst/>
          </c:spPr>
          <c:marker>
            <c:symbol val="triangle"/>
            <c:size val="9"/>
            <c:spPr>
              <a:solidFill>
                <a:schemeClr val="accent2">
                  <a:lumMod val="50000"/>
                </a:schemeClr>
              </a:solidFill>
              <a:ln w="9525">
                <a:solidFill>
                  <a:schemeClr val="accent2">
                    <a:lumMod val="50000"/>
                  </a:schemeClr>
                </a:solidFill>
              </a:ln>
              <a:effectLst/>
            </c:spPr>
          </c:marker>
          <c:xVal>
            <c:numRef>
              <c:f>Sheet1!$A$2:$A$6</c:f>
              <c:numCache>
                <c:formatCode>General</c:formatCode>
                <c:ptCount val="5"/>
                <c:pt idx="0">
                  <c:v>1.0</c:v>
                </c:pt>
                <c:pt idx="1">
                  <c:v>10.0</c:v>
                </c:pt>
                <c:pt idx="2">
                  <c:v>100.0</c:v>
                </c:pt>
                <c:pt idx="3">
                  <c:v>1000.0</c:v>
                </c:pt>
                <c:pt idx="4">
                  <c:v>7000.0</c:v>
                </c:pt>
              </c:numCache>
            </c:numRef>
          </c:xVal>
          <c:yVal>
            <c:numRef>
              <c:f>Sheet1!$E$2:$E$6</c:f>
              <c:numCache>
                <c:formatCode>0.00E+00</c:formatCode>
                <c:ptCount val="5"/>
                <c:pt idx="0">
                  <c:v>1.91448493150685E-6</c:v>
                </c:pt>
                <c:pt idx="1">
                  <c:v>0.000511</c:v>
                </c:pt>
                <c:pt idx="2">
                  <c:v>0.0251646849315068</c:v>
                </c:pt>
                <c:pt idx="3">
                  <c:v>1.1214</c:v>
                </c:pt>
                <c:pt idx="4">
                  <c:v>27.90767123287671</c:v>
                </c:pt>
              </c:numCache>
            </c:numRef>
          </c:yVal>
          <c:smooth val="0"/>
        </c:ser>
        <c:dLbls>
          <c:showLegendKey val="0"/>
          <c:showVal val="0"/>
          <c:showCatName val="0"/>
          <c:showSerName val="0"/>
          <c:showPercent val="0"/>
          <c:showBubbleSize val="0"/>
        </c:dLbls>
        <c:axId val="-291883040"/>
        <c:axId val="-291880752"/>
      </c:scatterChart>
      <c:valAx>
        <c:axId val="-291883040"/>
        <c:scaling>
          <c:logBase val="10.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r>
                  <a:rPr lang="en-US" sz="3200" b="0" dirty="0" smtClean="0">
                    <a:solidFill>
                      <a:schemeClr val="tx1"/>
                    </a:solidFill>
                  </a:rPr>
                  <a:t>Number</a:t>
                </a:r>
                <a:r>
                  <a:rPr lang="en-US" sz="3200" b="0" baseline="0" dirty="0" smtClean="0">
                    <a:solidFill>
                      <a:schemeClr val="tx1"/>
                    </a:solidFill>
                  </a:rPr>
                  <a:t> </a:t>
                </a:r>
                <a:r>
                  <a:rPr lang="en-US" sz="3200" b="0" baseline="0" smtClean="0">
                    <a:solidFill>
                      <a:schemeClr val="tx1"/>
                    </a:solidFill>
                  </a:rPr>
                  <a:t>of Rounds of </a:t>
                </a:r>
                <a:r>
                  <a:rPr lang="en-US" sz="3200" b="0" baseline="0" dirty="0" smtClean="0">
                    <a:solidFill>
                      <a:schemeClr val="tx1"/>
                    </a:solidFill>
                  </a:rPr>
                  <a:t>Tests</a:t>
                </a:r>
                <a:endParaRPr lang="en-US" sz="3200" b="0" dirty="0">
                  <a:solidFill>
                    <a:schemeClr val="tx1"/>
                  </a:solidFill>
                </a:endParaRPr>
              </a:p>
            </c:rich>
          </c:tx>
          <c:layout>
            <c:manualLayout>
              <c:xMode val="edge"/>
              <c:yMode val="edge"/>
              <c:x val="0.405905905905906"/>
              <c:y val="0.835888528822402"/>
            </c:manualLayout>
          </c:layout>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w="12700" cap="flat" cmpd="sng" algn="ctr">
            <a:solidFill>
              <a:schemeClr val="bg2">
                <a:lumMod val="50000"/>
              </a:schemeClr>
            </a:solidFill>
            <a:round/>
          </a:ln>
          <a:effectLst/>
        </c:spPr>
        <c:txPr>
          <a:bodyPr rot="-60000000" spcFirstLastPara="1" vertOverflow="ellipsis" vert="horz" wrap="square" anchor="t" anchorCtr="0"/>
          <a:lstStyle/>
          <a:p>
            <a:pPr>
              <a:defRPr sz="2400" b="0" i="0" u="none" strike="noStrike" kern="1200" baseline="0">
                <a:solidFill>
                  <a:schemeClr val="tx1">
                    <a:lumMod val="65000"/>
                    <a:lumOff val="35000"/>
                  </a:schemeClr>
                </a:solidFill>
                <a:latin typeface="+mn-lt"/>
                <a:ea typeface="+mn-ea"/>
                <a:cs typeface="+mn-cs"/>
              </a:defRPr>
            </a:pPr>
            <a:endParaRPr lang="en-US"/>
          </a:p>
        </c:txPr>
        <c:crossAx val="-291880752"/>
        <c:crossesAt val="1.0E-10"/>
        <c:crossBetween val="midCat"/>
      </c:valAx>
      <c:valAx>
        <c:axId val="-291880752"/>
        <c:scaling>
          <c:logBase val="10.0"/>
          <c:orientation val="minMax"/>
          <c:max val="1.0E30"/>
          <c:min val="1.0E-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nSpc>
                    <a:spcPts val="3800"/>
                  </a:lnSpc>
                  <a:defRPr sz="3200" b="0" i="0" u="none" strike="noStrike" kern="1200" baseline="0">
                    <a:solidFill>
                      <a:schemeClr val="tx1"/>
                    </a:solidFill>
                    <a:latin typeface="+mn-lt"/>
                    <a:ea typeface="+mn-ea"/>
                    <a:cs typeface="+mn-cs"/>
                  </a:defRPr>
                </a:pPr>
                <a:r>
                  <a:rPr lang="en-US" sz="3200" dirty="0" smtClean="0">
                    <a:solidFill>
                      <a:schemeClr val="tx1"/>
                    </a:solidFill>
                  </a:rPr>
                  <a:t>Time to Failure</a:t>
                </a:r>
              </a:p>
              <a:p>
                <a:pPr>
                  <a:lnSpc>
                    <a:spcPts val="3800"/>
                  </a:lnSpc>
                  <a:defRPr sz="3200">
                    <a:solidFill>
                      <a:schemeClr val="tx1"/>
                    </a:solidFill>
                  </a:defRPr>
                </a:pPr>
                <a:r>
                  <a:rPr lang="en-US" sz="3200" dirty="0" smtClean="0">
                    <a:solidFill>
                      <a:schemeClr val="tx1"/>
                    </a:solidFill>
                  </a:rPr>
                  <a:t>in Years</a:t>
                </a:r>
                <a:endParaRPr lang="en-US" sz="3200" dirty="0">
                  <a:solidFill>
                    <a:schemeClr val="tx1"/>
                  </a:solidFill>
                </a:endParaRPr>
              </a:p>
            </c:rich>
          </c:tx>
          <c:layout>
            <c:manualLayout>
              <c:xMode val="edge"/>
              <c:yMode val="edge"/>
              <c:x val="0.0497592080269246"/>
              <c:y val="0.00834863419637675"/>
            </c:manualLayout>
          </c:layout>
          <c:overlay val="0"/>
          <c:spPr>
            <a:noFill/>
            <a:ln>
              <a:noFill/>
            </a:ln>
            <a:effectLst/>
          </c:spPr>
          <c:txPr>
            <a:bodyPr rot="-5400000" spcFirstLastPara="1" vertOverflow="ellipsis" vert="horz" wrap="square" anchor="ctr" anchorCtr="1"/>
            <a:lstStyle/>
            <a:p>
              <a:pPr>
                <a:lnSpc>
                  <a:spcPts val="3800"/>
                </a:lnSpc>
                <a:defRPr sz="3200" b="0" i="0" u="none" strike="noStrike" kern="1200" baseline="0">
                  <a:solidFill>
                    <a:schemeClr val="tx1"/>
                  </a:solidFill>
                  <a:latin typeface="+mn-lt"/>
                  <a:ea typeface="+mn-ea"/>
                  <a:cs typeface="+mn-cs"/>
                </a:defRPr>
              </a:pPr>
              <a:endParaRPr lang="en-US"/>
            </a:p>
          </c:txPr>
        </c:title>
        <c:numFmt formatCode="0.00E+00" sourceLinked="0"/>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291883040"/>
        <c:crosses val="autoZero"/>
        <c:crossBetween val="midCat"/>
      </c:valAx>
      <c:spPr>
        <a:solidFill>
          <a:schemeClr val="bg1">
            <a:lumMod val="75000"/>
          </a:schemeClr>
        </a:solidFill>
        <a:ln w="12700">
          <a:solidFill>
            <a:schemeClr val="tx1"/>
          </a:solidFill>
        </a:ln>
        <a:effectLst/>
      </c:spPr>
    </c:plotArea>
    <c:legend>
      <c:legendPos val="t"/>
      <c:layout>
        <c:manualLayout>
          <c:xMode val="edge"/>
          <c:yMode val="edge"/>
          <c:x val="0.157693815863107"/>
          <c:y val="0.0"/>
          <c:w val="0.842306184136893"/>
          <c:h val="0.11901342533614"/>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18558125054188"/>
          <c:y val="0.156600864507722"/>
          <c:w val="0.629665098169035"/>
          <c:h val="0.563663746737901"/>
        </c:manualLayout>
      </c:layout>
      <c:scatterChart>
        <c:scatterStyle val="lineMarker"/>
        <c:varyColors val="0"/>
        <c:ser>
          <c:idx val="0"/>
          <c:order val="0"/>
          <c:tx>
            <c:strRef>
              <c:f>Sheet1!$B$1</c:f>
              <c:strCache>
                <c:ptCount val="1"/>
                <c:pt idx="0">
                  <c:v>4EC5ED</c:v>
                </c:pt>
              </c:strCache>
            </c:strRef>
          </c:tx>
          <c:spPr>
            <a:ln w="34925" cap="rnd">
              <a:solidFill>
                <a:schemeClr val="tx1"/>
              </a:solidFill>
              <a:round/>
            </a:ln>
            <a:effectLst/>
          </c:spPr>
          <c:marker>
            <c:symbol val="diamond"/>
            <c:size val="13"/>
            <c:spPr>
              <a:solidFill>
                <a:schemeClr val="tx1"/>
              </a:solidFill>
              <a:ln w="9525">
                <a:solidFill>
                  <a:schemeClr val="tx1"/>
                </a:solidFill>
              </a:ln>
              <a:effectLst/>
            </c:spPr>
          </c:marker>
          <c:xVal>
            <c:numRef>
              <c:f>Sheet1!$A$2:$A$6</c:f>
              <c:numCache>
                <c:formatCode>General</c:formatCode>
                <c:ptCount val="5"/>
                <c:pt idx="0">
                  <c:v>1.0</c:v>
                </c:pt>
                <c:pt idx="1">
                  <c:v>10.0</c:v>
                </c:pt>
                <c:pt idx="2">
                  <c:v>100.0</c:v>
                </c:pt>
                <c:pt idx="3">
                  <c:v>1000.0</c:v>
                </c:pt>
                <c:pt idx="4">
                  <c:v>7000.0</c:v>
                </c:pt>
              </c:numCache>
            </c:numRef>
          </c:xVal>
          <c:yVal>
            <c:numRef>
              <c:f>Sheet1!$B$2:$B$6</c:f>
              <c:numCache>
                <c:formatCode>0.00E+00</c:formatCode>
                <c:ptCount val="5"/>
                <c:pt idx="0">
                  <c:v>1053.18904109589</c:v>
                </c:pt>
                <c:pt idx="1">
                  <c:v>7.21E10</c:v>
                </c:pt>
                <c:pt idx="2">
                  <c:v>1.2329397260274E15</c:v>
                </c:pt>
                <c:pt idx="3">
                  <c:v>1.63457260273973E19</c:v>
                </c:pt>
                <c:pt idx="4">
                  <c:v>5.05024657534247E22</c:v>
                </c:pt>
              </c:numCache>
            </c:numRef>
          </c:yVal>
          <c:smooth val="0"/>
        </c:ser>
        <c:ser>
          <c:idx val="1"/>
          <c:order val="1"/>
          <c:tx>
            <c:strRef>
              <c:f>Sheet1!$C$1</c:f>
              <c:strCache>
                <c:ptCount val="1"/>
                <c:pt idx="0">
                  <c:v>3EC4ED</c:v>
                </c:pt>
              </c:strCache>
            </c:strRef>
          </c:tx>
          <c:spPr>
            <a:ln w="34925" cap="rnd">
              <a:solidFill>
                <a:srgbClr val="C00000"/>
              </a:solidFill>
              <a:round/>
            </a:ln>
            <a:effectLst/>
          </c:spPr>
          <c:marker>
            <c:symbol val="circle"/>
            <c:size val="9"/>
            <c:spPr>
              <a:solidFill>
                <a:srgbClr val="C00000"/>
              </a:solidFill>
              <a:ln w="34925">
                <a:solidFill>
                  <a:srgbClr val="C00000"/>
                </a:solidFill>
              </a:ln>
              <a:effectLst/>
            </c:spPr>
          </c:marker>
          <c:xVal>
            <c:numRef>
              <c:f>Sheet1!$A$2:$A$6</c:f>
              <c:numCache>
                <c:formatCode>General</c:formatCode>
                <c:ptCount val="5"/>
                <c:pt idx="0">
                  <c:v>1.0</c:v>
                </c:pt>
                <c:pt idx="1">
                  <c:v>10.0</c:v>
                </c:pt>
                <c:pt idx="2">
                  <c:v>100.0</c:v>
                </c:pt>
                <c:pt idx="3">
                  <c:v>1000.0</c:v>
                </c:pt>
                <c:pt idx="4">
                  <c:v>7000.0</c:v>
                </c:pt>
              </c:numCache>
            </c:numRef>
          </c:xVal>
          <c:yVal>
            <c:numRef>
              <c:f>Sheet1!$C$2:$C$6</c:f>
              <c:numCache>
                <c:formatCode>0.00E+00</c:formatCode>
                <c:ptCount val="5"/>
                <c:pt idx="0">
                  <c:v>0.927339726027397</c:v>
                </c:pt>
                <c:pt idx="1">
                  <c:v>1.72E6</c:v>
                </c:pt>
                <c:pt idx="2">
                  <c:v>4.18780821917808E9</c:v>
                </c:pt>
                <c:pt idx="3">
                  <c:v>8.31682191780822E12</c:v>
                </c:pt>
                <c:pt idx="4">
                  <c:v>5.15090410958904E15</c:v>
                </c:pt>
              </c:numCache>
            </c:numRef>
          </c:yVal>
          <c:smooth val="0"/>
        </c:ser>
        <c:ser>
          <c:idx val="2"/>
          <c:order val="2"/>
          <c:tx>
            <c:strRef>
              <c:f>Sheet1!$D$1</c:f>
              <c:strCache>
                <c:ptCount val="1"/>
                <c:pt idx="0">
                  <c:v>DECTED</c:v>
                </c:pt>
              </c:strCache>
            </c:strRef>
          </c:tx>
          <c:spPr>
            <a:ln w="34925" cap="rnd">
              <a:solidFill>
                <a:srgbClr val="002060"/>
              </a:solidFill>
              <a:round/>
            </a:ln>
            <a:effectLst/>
          </c:spPr>
          <c:marker>
            <c:symbol val="square"/>
            <c:size val="9"/>
            <c:spPr>
              <a:solidFill>
                <a:srgbClr val="002060"/>
              </a:solidFill>
              <a:ln w="9525">
                <a:solidFill>
                  <a:srgbClr val="002060"/>
                </a:solidFill>
              </a:ln>
              <a:effectLst/>
            </c:spPr>
          </c:marker>
          <c:xVal>
            <c:numRef>
              <c:f>Sheet1!$A$2:$A$6</c:f>
              <c:numCache>
                <c:formatCode>General</c:formatCode>
                <c:ptCount val="5"/>
                <c:pt idx="0">
                  <c:v>1.0</c:v>
                </c:pt>
                <c:pt idx="1">
                  <c:v>10.0</c:v>
                </c:pt>
                <c:pt idx="2">
                  <c:v>100.0</c:v>
                </c:pt>
                <c:pt idx="3">
                  <c:v>1000.0</c:v>
                </c:pt>
                <c:pt idx="4">
                  <c:v>7000.0</c:v>
                </c:pt>
              </c:numCache>
            </c:numRef>
          </c:xVal>
          <c:yVal>
            <c:numRef>
              <c:f>Sheet1!$D$2:$D$6</c:f>
              <c:numCache>
                <c:formatCode>0.00E+00</c:formatCode>
                <c:ptCount val="5"/>
                <c:pt idx="0">
                  <c:v>0.000511279452054794</c:v>
                </c:pt>
                <c:pt idx="1">
                  <c:v>25.7</c:v>
                </c:pt>
                <c:pt idx="2">
                  <c:v>8890.191780821918</c:v>
                </c:pt>
                <c:pt idx="3">
                  <c:v>2.64477808219178E6</c:v>
                </c:pt>
                <c:pt idx="4">
                  <c:v>3.2834794520548E8</c:v>
                </c:pt>
              </c:numCache>
            </c:numRef>
          </c:yVal>
          <c:smooth val="0"/>
        </c:ser>
        <c:ser>
          <c:idx val="3"/>
          <c:order val="3"/>
          <c:tx>
            <c:strRef>
              <c:f>Sheet1!$E$1</c:f>
              <c:strCache>
                <c:ptCount val="1"/>
                <c:pt idx="0">
                  <c:v>SECDED</c:v>
                </c:pt>
              </c:strCache>
            </c:strRef>
          </c:tx>
          <c:spPr>
            <a:ln w="34925" cap="rnd">
              <a:solidFill>
                <a:schemeClr val="accent4">
                  <a:lumMod val="50000"/>
                </a:schemeClr>
              </a:solidFill>
              <a:round/>
            </a:ln>
            <a:effectLst/>
          </c:spPr>
          <c:marker>
            <c:symbol val="triangle"/>
            <c:size val="9"/>
            <c:spPr>
              <a:solidFill>
                <a:schemeClr val="accent2">
                  <a:lumMod val="50000"/>
                </a:schemeClr>
              </a:solidFill>
              <a:ln w="9525">
                <a:solidFill>
                  <a:schemeClr val="accent2">
                    <a:lumMod val="50000"/>
                  </a:schemeClr>
                </a:solidFill>
              </a:ln>
              <a:effectLst/>
            </c:spPr>
          </c:marker>
          <c:xVal>
            <c:numRef>
              <c:f>Sheet1!$A$2:$A$6</c:f>
              <c:numCache>
                <c:formatCode>General</c:formatCode>
                <c:ptCount val="5"/>
                <c:pt idx="0">
                  <c:v>1.0</c:v>
                </c:pt>
                <c:pt idx="1">
                  <c:v>10.0</c:v>
                </c:pt>
                <c:pt idx="2">
                  <c:v>100.0</c:v>
                </c:pt>
                <c:pt idx="3">
                  <c:v>1000.0</c:v>
                </c:pt>
                <c:pt idx="4">
                  <c:v>7000.0</c:v>
                </c:pt>
              </c:numCache>
            </c:numRef>
          </c:xVal>
          <c:yVal>
            <c:numRef>
              <c:f>Sheet1!$E$2:$E$6</c:f>
              <c:numCache>
                <c:formatCode>0.00E+00</c:formatCode>
                <c:ptCount val="5"/>
                <c:pt idx="0">
                  <c:v>1.91448493150685E-6</c:v>
                </c:pt>
                <c:pt idx="1">
                  <c:v>0.000511</c:v>
                </c:pt>
                <c:pt idx="2">
                  <c:v>0.0251646849315068</c:v>
                </c:pt>
                <c:pt idx="3">
                  <c:v>1.1214</c:v>
                </c:pt>
                <c:pt idx="4">
                  <c:v>27.90767123287671</c:v>
                </c:pt>
              </c:numCache>
            </c:numRef>
          </c:yVal>
          <c:smooth val="0"/>
        </c:ser>
        <c:dLbls>
          <c:showLegendKey val="0"/>
          <c:showVal val="0"/>
          <c:showCatName val="0"/>
          <c:showSerName val="0"/>
          <c:showPercent val="0"/>
          <c:showBubbleSize val="0"/>
        </c:dLbls>
        <c:axId val="-286444560"/>
        <c:axId val="-286471648"/>
      </c:scatterChart>
      <c:valAx>
        <c:axId val="-286444560"/>
        <c:scaling>
          <c:logBase val="10.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r>
                  <a:rPr lang="en-US" sz="3200" b="0" dirty="0" smtClean="0">
                    <a:solidFill>
                      <a:schemeClr val="tx1"/>
                    </a:solidFill>
                  </a:rPr>
                  <a:t>Number</a:t>
                </a:r>
                <a:r>
                  <a:rPr lang="en-US" sz="3200" b="0" baseline="0" dirty="0" smtClean="0">
                    <a:solidFill>
                      <a:schemeClr val="tx1"/>
                    </a:solidFill>
                  </a:rPr>
                  <a:t> </a:t>
                </a:r>
                <a:r>
                  <a:rPr lang="en-US" sz="3200" b="0" baseline="0" smtClean="0">
                    <a:solidFill>
                      <a:schemeClr val="tx1"/>
                    </a:solidFill>
                  </a:rPr>
                  <a:t>of Rounds of </a:t>
                </a:r>
                <a:r>
                  <a:rPr lang="en-US" sz="3200" b="0" baseline="0" dirty="0" smtClean="0">
                    <a:solidFill>
                      <a:schemeClr val="tx1"/>
                    </a:solidFill>
                  </a:rPr>
                  <a:t>Tests</a:t>
                </a:r>
                <a:endParaRPr lang="en-US" sz="3200" b="0" dirty="0">
                  <a:solidFill>
                    <a:schemeClr val="tx1"/>
                  </a:solidFill>
                </a:endParaRPr>
              </a:p>
            </c:rich>
          </c:tx>
          <c:layout>
            <c:manualLayout>
              <c:xMode val="edge"/>
              <c:yMode val="edge"/>
              <c:x val="0.405905905905906"/>
              <c:y val="0.835888528822402"/>
            </c:manualLayout>
          </c:layout>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w="12700" cap="flat" cmpd="sng" algn="ctr">
            <a:solidFill>
              <a:schemeClr val="bg2">
                <a:lumMod val="50000"/>
              </a:schemeClr>
            </a:solidFill>
            <a:round/>
          </a:ln>
          <a:effectLst/>
        </c:spPr>
        <c:txPr>
          <a:bodyPr rot="-60000000" spcFirstLastPara="1" vertOverflow="ellipsis" vert="horz" wrap="square" anchor="t" anchorCtr="0"/>
          <a:lstStyle/>
          <a:p>
            <a:pPr>
              <a:defRPr sz="2400" b="0" i="0" u="none" strike="noStrike" kern="1200" baseline="0">
                <a:solidFill>
                  <a:schemeClr val="tx1">
                    <a:lumMod val="65000"/>
                    <a:lumOff val="35000"/>
                  </a:schemeClr>
                </a:solidFill>
                <a:latin typeface="+mn-lt"/>
                <a:ea typeface="+mn-ea"/>
                <a:cs typeface="+mn-cs"/>
              </a:defRPr>
            </a:pPr>
            <a:endParaRPr lang="en-US"/>
          </a:p>
        </c:txPr>
        <c:crossAx val="-286471648"/>
        <c:crossesAt val="1.0E-10"/>
        <c:crossBetween val="midCat"/>
      </c:valAx>
      <c:valAx>
        <c:axId val="-286471648"/>
        <c:scaling>
          <c:logBase val="10.0"/>
          <c:orientation val="minMax"/>
          <c:max val="1.0E30"/>
          <c:min val="1.0E-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nSpc>
                    <a:spcPts val="3800"/>
                  </a:lnSpc>
                  <a:defRPr sz="3200" b="0" i="0" u="none" strike="noStrike" kern="1200" baseline="0">
                    <a:solidFill>
                      <a:schemeClr val="tx1"/>
                    </a:solidFill>
                    <a:latin typeface="+mn-lt"/>
                    <a:ea typeface="+mn-ea"/>
                    <a:cs typeface="+mn-cs"/>
                  </a:defRPr>
                </a:pPr>
                <a:r>
                  <a:rPr lang="en-US" sz="3200" dirty="0" smtClean="0">
                    <a:solidFill>
                      <a:schemeClr val="tx1"/>
                    </a:solidFill>
                  </a:rPr>
                  <a:t>Time to Failure</a:t>
                </a:r>
              </a:p>
              <a:p>
                <a:pPr>
                  <a:lnSpc>
                    <a:spcPts val="3800"/>
                  </a:lnSpc>
                  <a:defRPr sz="3200">
                    <a:solidFill>
                      <a:schemeClr val="tx1"/>
                    </a:solidFill>
                  </a:defRPr>
                </a:pPr>
                <a:r>
                  <a:rPr lang="en-US" sz="3200" dirty="0" smtClean="0">
                    <a:solidFill>
                      <a:schemeClr val="tx1"/>
                    </a:solidFill>
                  </a:rPr>
                  <a:t>in Years</a:t>
                </a:r>
                <a:endParaRPr lang="en-US" sz="3200" dirty="0">
                  <a:solidFill>
                    <a:schemeClr val="tx1"/>
                  </a:solidFill>
                </a:endParaRPr>
              </a:p>
            </c:rich>
          </c:tx>
          <c:layout>
            <c:manualLayout>
              <c:xMode val="edge"/>
              <c:yMode val="edge"/>
              <c:x val="0.0497592080269246"/>
              <c:y val="0.00834863419637675"/>
            </c:manualLayout>
          </c:layout>
          <c:overlay val="0"/>
          <c:spPr>
            <a:noFill/>
            <a:ln>
              <a:noFill/>
            </a:ln>
            <a:effectLst/>
          </c:spPr>
          <c:txPr>
            <a:bodyPr rot="-5400000" spcFirstLastPara="1" vertOverflow="ellipsis" vert="horz" wrap="square" anchor="ctr" anchorCtr="1"/>
            <a:lstStyle/>
            <a:p>
              <a:pPr>
                <a:lnSpc>
                  <a:spcPts val="3800"/>
                </a:lnSpc>
                <a:defRPr sz="3200" b="0" i="0" u="none" strike="noStrike" kern="1200" baseline="0">
                  <a:solidFill>
                    <a:schemeClr val="tx1"/>
                  </a:solidFill>
                  <a:latin typeface="+mn-lt"/>
                  <a:ea typeface="+mn-ea"/>
                  <a:cs typeface="+mn-cs"/>
                </a:defRPr>
              </a:pPr>
              <a:endParaRPr lang="en-US"/>
            </a:p>
          </c:txPr>
        </c:title>
        <c:numFmt formatCode="0.00E+00" sourceLinked="0"/>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286444560"/>
        <c:crosses val="autoZero"/>
        <c:crossBetween val="midCat"/>
      </c:valAx>
      <c:spPr>
        <a:solidFill>
          <a:schemeClr val="bg1">
            <a:lumMod val="75000"/>
          </a:schemeClr>
        </a:solidFill>
        <a:ln w="12700">
          <a:solidFill>
            <a:schemeClr val="tx1"/>
          </a:solidFill>
        </a:ln>
        <a:effectLst/>
      </c:spPr>
    </c:plotArea>
    <c:legend>
      <c:legendPos val="t"/>
      <c:layout>
        <c:manualLayout>
          <c:xMode val="edge"/>
          <c:yMode val="edge"/>
          <c:x val="0.157693815863107"/>
          <c:y val="0.0"/>
          <c:w val="0.842306184136893"/>
          <c:h val="0.11901342533614"/>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8782E1-2256-6844-8E73-A2C7856E05CF}" type="datetimeFigureOut">
              <a:rPr lang="en-US" smtClean="0"/>
              <a:t>4/16/19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13D58B-7DB8-3140-B334-6BB17E8F4D62}" type="slidenum">
              <a:rPr lang="en-US" smtClean="0"/>
              <a:t>‹#›</a:t>
            </a:fld>
            <a:endParaRPr lang="en-US"/>
          </a:p>
        </p:txBody>
      </p:sp>
    </p:spTree>
    <p:extLst>
      <p:ext uri="{BB962C8B-B14F-4D97-AF65-F5344CB8AC3E}">
        <p14:creationId xmlns:p14="http://schemas.microsoft.com/office/powerpoint/2010/main" val="520006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I will talk about the secret life of negative results.</a:t>
            </a:r>
            <a:r>
              <a:rPr lang="en-US" baseline="0" dirty="0" smtClean="0"/>
              <a:t> We all have been there </a:t>
            </a:r>
            <a:r>
              <a:rPr lang="mr-IN" baseline="0" dirty="0" smtClean="0"/>
              <a:t>–</a:t>
            </a:r>
            <a:r>
              <a:rPr lang="en-US" baseline="0" dirty="0" smtClean="0"/>
              <a:t> being excited about some idea or direction and after putting a lot of work realizing that it does not work. Today I will show that negative results are actually not the end of the world, on the contrary, they might be secretly saving the world!</a:t>
            </a:r>
            <a:endParaRPr lang="en-US" dirty="0"/>
          </a:p>
        </p:txBody>
      </p:sp>
      <p:sp>
        <p:nvSpPr>
          <p:cNvPr id="4" name="Slide Number Placeholder 3"/>
          <p:cNvSpPr>
            <a:spLocks noGrp="1"/>
          </p:cNvSpPr>
          <p:nvPr>
            <p:ph type="sldNum" sz="quarter" idx="10"/>
          </p:nvPr>
        </p:nvSpPr>
        <p:spPr/>
        <p:txBody>
          <a:bodyPr/>
          <a:lstStyle/>
          <a:p>
            <a:fld id="{4B13D58B-7DB8-3140-B334-6BB17E8F4D62}" type="slidenum">
              <a:rPr lang="en-US" smtClean="0"/>
              <a:t>2</a:t>
            </a:fld>
            <a:endParaRPr lang="en-US"/>
          </a:p>
        </p:txBody>
      </p:sp>
    </p:spTree>
    <p:extLst>
      <p:ext uri="{BB962C8B-B14F-4D97-AF65-F5344CB8AC3E}">
        <p14:creationId xmlns:p14="http://schemas.microsoft.com/office/powerpoint/2010/main" val="1063294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the normal science</a:t>
            </a:r>
            <a:r>
              <a:rPr lang="en-US" baseline="0" dirty="0" smtClean="0"/>
              <a:t> phase, there is an established set of rules that defines the field</a:t>
            </a:r>
            <a:endParaRPr lang="en-US" dirty="0" smtClean="0"/>
          </a:p>
          <a:p>
            <a:endParaRPr lang="en-US" dirty="0" smtClean="0"/>
          </a:p>
          <a:p>
            <a:endParaRPr lang="en-US" dirty="0" smtClean="0"/>
          </a:p>
          <a:p>
            <a:r>
              <a:rPr lang="en-US" dirty="0" smtClean="0"/>
              <a:t>There are three characteristics in this phase</a:t>
            </a:r>
          </a:p>
          <a:p>
            <a:endParaRPr lang="en-US" dirty="0" smtClean="0"/>
          </a:p>
          <a:p>
            <a:r>
              <a:rPr lang="en-US" dirty="0" smtClean="0"/>
              <a:t>Given the basic rules, scientists </a:t>
            </a:r>
            <a:r>
              <a:rPr lang="en-US" b="1" i="1" dirty="0" smtClean="0">
                <a:solidFill>
                  <a:srgbClr val="FF0000"/>
                </a:solidFill>
              </a:rPr>
              <a:t>focus on details</a:t>
            </a:r>
          </a:p>
          <a:p>
            <a:endParaRPr lang="en-US" dirty="0" smtClean="0"/>
          </a:p>
          <a:p>
            <a:r>
              <a:rPr lang="en-US" b="1" i="1" dirty="0" smtClean="0">
                <a:solidFill>
                  <a:srgbClr val="FF0000"/>
                </a:solidFill>
              </a:rPr>
              <a:t>“Puzzle solving”</a:t>
            </a:r>
          </a:p>
          <a:p>
            <a:r>
              <a:rPr lang="en-US" b="1" i="1" dirty="0" smtClean="0">
                <a:solidFill>
                  <a:srgbClr val="FF0000"/>
                </a:solidFill>
              </a:rPr>
              <a:t>It is more like puzzle solving that people focus on the </a:t>
            </a:r>
            <a:r>
              <a:rPr lang="en-US" b="0" i="0" dirty="0" smtClean="0">
                <a:solidFill>
                  <a:schemeClr val="tx1"/>
                </a:solidFill>
              </a:rPr>
              <a:t>a</a:t>
            </a:r>
            <a:r>
              <a:rPr lang="en-US" dirty="0" smtClean="0"/>
              <a:t>rticulation and proof of the theory</a:t>
            </a:r>
          </a:p>
          <a:p>
            <a:pPr lvl="1"/>
            <a:endParaRPr lang="en-US" dirty="0" smtClean="0"/>
          </a:p>
          <a:p>
            <a:r>
              <a:rPr lang="en-US" dirty="0" smtClean="0"/>
              <a:t>Normal science is </a:t>
            </a:r>
            <a:r>
              <a:rPr lang="en-US" b="1" i="1" dirty="0" smtClean="0">
                <a:solidFill>
                  <a:srgbClr val="FF0000"/>
                </a:solidFill>
              </a:rPr>
              <a:t>cumulative</a:t>
            </a:r>
            <a:r>
              <a:rPr lang="en-US" dirty="0" smtClean="0"/>
              <a:t>, adds to scope and precision of scientific knowledge </a:t>
            </a:r>
          </a:p>
          <a:p>
            <a:endParaRPr lang="en-US" dirty="0" smtClean="0"/>
          </a:p>
          <a:p>
            <a:r>
              <a:rPr lang="en-US" dirty="0" smtClean="0"/>
              <a:t>As</a:t>
            </a:r>
            <a:r>
              <a:rPr lang="en-US" baseline="0" dirty="0" smtClean="0"/>
              <a:t> you can see normal science does not aim at significant novelty </a:t>
            </a:r>
            <a:endParaRPr lang="en-US" dirty="0" smtClean="0"/>
          </a:p>
          <a:p>
            <a:endParaRPr lang="en-US" dirty="0"/>
          </a:p>
        </p:txBody>
      </p:sp>
      <p:sp>
        <p:nvSpPr>
          <p:cNvPr id="4" name="Slide Number Placeholder 3"/>
          <p:cNvSpPr>
            <a:spLocks noGrp="1"/>
          </p:cNvSpPr>
          <p:nvPr>
            <p:ph type="sldNum" sz="quarter" idx="10"/>
          </p:nvPr>
        </p:nvSpPr>
        <p:spPr/>
        <p:txBody>
          <a:bodyPr/>
          <a:lstStyle/>
          <a:p>
            <a:fld id="{4B13D58B-7DB8-3140-B334-6BB17E8F4D62}" type="slidenum">
              <a:rPr lang="en-US" smtClean="0"/>
              <a:t>11</a:t>
            </a:fld>
            <a:endParaRPr lang="en-US"/>
          </a:p>
        </p:txBody>
      </p:sp>
    </p:spTree>
    <p:extLst>
      <p:ext uri="{BB962C8B-B14F-4D97-AF65-F5344CB8AC3E}">
        <p14:creationId xmlns:p14="http://schemas.microsoft.com/office/powerpoint/2010/main" val="2119122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leads to our next stage anomaly</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4B13D58B-7DB8-3140-B334-6BB17E8F4D62}" type="slidenum">
              <a:rPr lang="en-US" smtClean="0"/>
              <a:t>12</a:t>
            </a:fld>
            <a:endParaRPr lang="en-US"/>
          </a:p>
        </p:txBody>
      </p:sp>
    </p:spTree>
    <p:extLst>
      <p:ext uri="{BB962C8B-B14F-4D97-AF65-F5344CB8AC3E}">
        <p14:creationId xmlns:p14="http://schemas.microsoft.com/office/powerpoint/2010/main" val="892464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Discoveries are rare in the normal science, as people are trying to solve the puzzle based on the established rules. But occasionally anomalies occur where paradigm theory cannot explain the facts/experiments. For example, if we take </a:t>
            </a:r>
            <a:r>
              <a:rPr lang="en-US" baseline="0" dirty="0" err="1" smtClean="0"/>
              <a:t>ptolemy’s</a:t>
            </a:r>
            <a:r>
              <a:rPr lang="en-US" baseline="0" dirty="0" smtClean="0"/>
              <a:t> earth centered model, the astronomers were not even to explain the constant length of seasonal year. Copernicus saw it as an anomaly where others just ignore it! </a:t>
            </a:r>
            <a:endParaRPr lang="en-US" dirty="0" smtClean="0"/>
          </a:p>
        </p:txBody>
      </p:sp>
      <p:sp>
        <p:nvSpPr>
          <p:cNvPr id="4" name="Slide Number Placeholder 3"/>
          <p:cNvSpPr>
            <a:spLocks noGrp="1"/>
          </p:cNvSpPr>
          <p:nvPr>
            <p:ph type="sldNum" sz="quarter" idx="10"/>
          </p:nvPr>
        </p:nvSpPr>
        <p:spPr/>
        <p:txBody>
          <a:bodyPr/>
          <a:lstStyle/>
          <a:p>
            <a:fld id="{4B13D58B-7DB8-3140-B334-6BB17E8F4D62}" type="slidenum">
              <a:rPr lang="en-US" smtClean="0"/>
              <a:t>13</a:t>
            </a:fld>
            <a:endParaRPr lang="en-US"/>
          </a:p>
        </p:txBody>
      </p:sp>
    </p:spTree>
    <p:extLst>
      <p:ext uri="{BB962C8B-B14F-4D97-AF65-F5344CB8AC3E}">
        <p14:creationId xmlns:p14="http://schemas.microsoft.com/office/powerpoint/2010/main" val="1491246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13D58B-7DB8-3140-B334-6BB17E8F4D62}" type="slidenum">
              <a:rPr lang="en-US" smtClean="0"/>
              <a:t>15</a:t>
            </a:fld>
            <a:endParaRPr lang="en-US"/>
          </a:p>
        </p:txBody>
      </p:sp>
    </p:spTree>
    <p:extLst>
      <p:ext uri="{BB962C8B-B14F-4D97-AF65-F5344CB8AC3E}">
        <p14:creationId xmlns:p14="http://schemas.microsoft.com/office/powerpoint/2010/main" val="1012994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First I will start</a:t>
            </a:r>
            <a:r>
              <a:rPr lang="en-US" baseline="0" dirty="0" smtClean="0"/>
              <a:t> with a high-level view of our systems. In today’s systems persistent data is stored in disk, and processor computes over that data. However, disk is very slow, In between processor and storage, we have faster main memory built with DRAM, so that the processor can compute over the data faster. So DRAM is very critical for performance.</a:t>
            </a:r>
            <a:endParaRPr lang="en-US" dirty="0" smtClean="0"/>
          </a:p>
          <a:p>
            <a:endParaRPr lang="en-US" dirty="0"/>
          </a:p>
        </p:txBody>
      </p:sp>
      <p:sp>
        <p:nvSpPr>
          <p:cNvPr id="4" name="Slide Number Placeholder 3"/>
          <p:cNvSpPr>
            <a:spLocks noGrp="1"/>
          </p:cNvSpPr>
          <p:nvPr>
            <p:ph type="sldNum" sz="quarter" idx="10"/>
          </p:nvPr>
        </p:nvSpPr>
        <p:spPr/>
        <p:txBody>
          <a:bodyPr/>
          <a:lstStyle/>
          <a:p>
            <a:fld id="{5EF74D14-69DD-E84D-B48E-B78A9D46218F}" type="slidenum">
              <a:rPr lang="en-US" smtClean="0"/>
              <a:t>18</a:t>
            </a:fld>
            <a:endParaRPr lang="en-US" dirty="0"/>
          </a:p>
        </p:txBody>
      </p:sp>
    </p:spTree>
    <p:extLst>
      <p:ext uri="{BB962C8B-B14F-4D97-AF65-F5344CB8AC3E}">
        <p14:creationId xmlns:p14="http://schemas.microsoft.com/office/powerpoint/2010/main" val="1758022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However,</a:t>
            </a:r>
            <a:r>
              <a:rPr lang="en-US" baseline="0" dirty="0" smtClean="0"/>
              <a:t> DRAM is even more critical nowadays due to the emergence of data-intensive applications. We have scientific applications such a DNA or protein analysis that operate on huge data sets, and we have streams of data to process and analyze  for images or virtual reality.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current  analytics frameworks store  the whole working set in memory to reduce the over head of disk access.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5EF74D14-69DD-E84D-B48E-B78A9D46218F}" type="slidenum">
              <a:rPr lang="en-US" smtClean="0"/>
              <a:t>19</a:t>
            </a:fld>
            <a:endParaRPr lang="en-US" dirty="0"/>
          </a:p>
        </p:txBody>
      </p:sp>
    </p:spTree>
    <p:extLst>
      <p:ext uri="{BB962C8B-B14F-4D97-AF65-F5344CB8AC3E}">
        <p14:creationId xmlns:p14="http://schemas.microsoft.com/office/powerpoint/2010/main" val="1031518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Here I show the trend</a:t>
            </a:r>
            <a:r>
              <a:rPr lang="en-US" baseline="0" dirty="0" smtClean="0"/>
              <a:t> of DRAM chip capacity over the years. In the x axis I show the year of mass production and in the y axis we have the capacity in megabits per chip. So in the last 30 years, chip capacity  grown from 1 Mb to 8Gb. However, if we look at the growth, previously capacity used to double every two year, but the scaling trend has slowed down and capacity is doubling in every three years. It is very clear from the trend that DRAM scaling is getting difficult.</a:t>
            </a:r>
            <a:endParaRPr lang="en-US" dirty="0" smtClean="0"/>
          </a:p>
          <a:p>
            <a:endParaRPr lang="en-US" dirty="0"/>
          </a:p>
        </p:txBody>
      </p:sp>
      <p:sp>
        <p:nvSpPr>
          <p:cNvPr id="4" name="Slide Number Placeholder 3"/>
          <p:cNvSpPr>
            <a:spLocks noGrp="1"/>
          </p:cNvSpPr>
          <p:nvPr>
            <p:ph type="sldNum" sz="quarter" idx="10"/>
          </p:nvPr>
        </p:nvSpPr>
        <p:spPr/>
        <p:txBody>
          <a:bodyPr/>
          <a:lstStyle/>
          <a:p>
            <a:fld id="{5EF74D14-69DD-E84D-B48E-B78A9D46218F}" type="slidenum">
              <a:rPr lang="en-US" smtClean="0"/>
              <a:t>20</a:t>
            </a:fld>
            <a:endParaRPr lang="en-US" dirty="0"/>
          </a:p>
        </p:txBody>
      </p:sp>
    </p:spTree>
    <p:extLst>
      <p:ext uri="{BB962C8B-B14F-4D97-AF65-F5344CB8AC3E}">
        <p14:creationId xmlns:p14="http://schemas.microsoft.com/office/powerpoint/2010/main" val="1125589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is due to the fact that,</a:t>
            </a:r>
            <a:r>
              <a:rPr lang="en-US" baseline="0" dirty="0" smtClean="0"/>
              <a:t> a</a:t>
            </a:r>
            <a:r>
              <a:rPr lang="en-US" dirty="0" smtClean="0"/>
              <a:t>s the cells are shrinking down ther</a:t>
            </a:r>
            <a:r>
              <a:rPr lang="en-US" baseline="0" dirty="0" smtClean="0"/>
              <a:t>e are more failures in DRAM cells and </a:t>
            </a:r>
            <a:r>
              <a:rPr lang="en-US" dirty="0" smtClean="0"/>
              <a:t>Manufacturing reliable</a:t>
            </a:r>
            <a:r>
              <a:rPr lang="en-US" baseline="0" dirty="0" smtClean="0"/>
              <a:t> cells at low cost in getting difficult.</a:t>
            </a:r>
          </a:p>
          <a:p>
            <a:endParaRPr lang="en-US" baseline="0" dirty="0" smtClean="0"/>
          </a:p>
        </p:txBody>
      </p:sp>
      <p:sp>
        <p:nvSpPr>
          <p:cNvPr id="4" name="Slide Number Placeholder 3"/>
          <p:cNvSpPr>
            <a:spLocks noGrp="1"/>
          </p:cNvSpPr>
          <p:nvPr>
            <p:ph type="sldNum" sz="quarter" idx="10"/>
          </p:nvPr>
        </p:nvSpPr>
        <p:spPr/>
        <p:txBody>
          <a:bodyPr/>
          <a:lstStyle/>
          <a:p>
            <a:fld id="{32F43FFD-D063-514F-A548-7BE8989890CC}" type="slidenum">
              <a:rPr lang="en-US" smtClean="0"/>
              <a:t>21</a:t>
            </a:fld>
            <a:endParaRPr lang="en-US" dirty="0"/>
          </a:p>
        </p:txBody>
      </p:sp>
    </p:spTree>
    <p:extLst>
      <p:ext uri="{BB962C8B-B14F-4D97-AF65-F5344CB8AC3E}">
        <p14:creationId xmlns:p14="http://schemas.microsoft.com/office/powerpoint/2010/main" val="1568797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2F43FFD-D063-514F-A548-7BE8989890CC}" type="slidenum">
              <a:rPr lang="en-US" smtClean="0"/>
              <a:t>22</a:t>
            </a:fld>
            <a:endParaRPr lang="en-US" dirty="0"/>
          </a:p>
        </p:txBody>
      </p:sp>
    </p:spTree>
    <p:extLst>
      <p:ext uri="{BB962C8B-B14F-4D97-AF65-F5344CB8AC3E}">
        <p14:creationId xmlns:p14="http://schemas.microsoft.com/office/powerpoint/2010/main" val="1738406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Here</a:t>
            </a:r>
            <a:r>
              <a:rPr lang="en-US" baseline="0" dirty="0" smtClean="0"/>
              <a:t> in the left side I will show a logical view of a  DRAM cell, and in the right side I will show a vertical cross section of a cell. DRAM cell stores data as charge in a capacitor. The amount of the charge indicates either data zero or one. A transistor acts as a switch to the capacitor connected to a line called </a:t>
            </a:r>
            <a:r>
              <a:rPr lang="en-US" baseline="0" dirty="0" err="1" smtClean="0"/>
              <a:t>bitline</a:t>
            </a:r>
            <a:r>
              <a:rPr lang="en-US" baseline="0" dirty="0" smtClean="0"/>
              <a:t>. When a DRAM cell is read, the transistor in turned on, and the capacitor charge is sensed through the </a:t>
            </a:r>
            <a:r>
              <a:rPr lang="en-US" baseline="0" dirty="0" err="1" smtClean="0"/>
              <a:t>bitline</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5EF74D14-69DD-E84D-B48E-B78A9D46218F}" type="slidenum">
              <a:rPr lang="en-US" smtClean="0"/>
              <a:t>23</a:t>
            </a:fld>
            <a:endParaRPr lang="en-US" dirty="0"/>
          </a:p>
        </p:txBody>
      </p:sp>
    </p:spTree>
    <p:extLst>
      <p:ext uri="{BB962C8B-B14F-4D97-AF65-F5344CB8AC3E}">
        <p14:creationId xmlns:p14="http://schemas.microsoft.com/office/powerpoint/2010/main" val="1215656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look at the history of science</a:t>
            </a:r>
            <a:r>
              <a:rPr lang="en-US" baseline="0" dirty="0" smtClean="0"/>
              <a:t> in a longer period of time, say hundreds of years, we will see that negative results are essential for scientific revolution! Actually, the pre-condition of  a scientific revolution is negative results.</a:t>
            </a:r>
            <a:endParaRPr lang="en-US" dirty="0"/>
          </a:p>
        </p:txBody>
      </p:sp>
      <p:sp>
        <p:nvSpPr>
          <p:cNvPr id="4" name="Slide Number Placeholder 3"/>
          <p:cNvSpPr>
            <a:spLocks noGrp="1"/>
          </p:cNvSpPr>
          <p:nvPr>
            <p:ph type="sldNum" sz="quarter" idx="10"/>
          </p:nvPr>
        </p:nvSpPr>
        <p:spPr/>
        <p:txBody>
          <a:bodyPr/>
          <a:lstStyle/>
          <a:p>
            <a:fld id="{4B13D58B-7DB8-3140-B334-6BB17E8F4D62}" type="slidenum">
              <a:rPr lang="en-US" smtClean="0"/>
              <a:t>3</a:t>
            </a:fld>
            <a:endParaRPr lang="en-US"/>
          </a:p>
        </p:txBody>
      </p:sp>
    </p:spTree>
    <p:extLst>
      <p:ext uri="{BB962C8B-B14F-4D97-AF65-F5344CB8AC3E}">
        <p14:creationId xmlns:p14="http://schemas.microsoft.com/office/powerpoint/2010/main" val="8488583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43FFD-D063-514F-A548-7BE8989890CC}" type="slidenum">
              <a:rPr lang="en-US" smtClean="0"/>
              <a:t>24</a:t>
            </a:fld>
            <a:endParaRPr lang="en-US" dirty="0"/>
          </a:p>
        </p:txBody>
      </p:sp>
    </p:spTree>
    <p:extLst>
      <p:ext uri="{BB962C8B-B14F-4D97-AF65-F5344CB8AC3E}">
        <p14:creationId xmlns:p14="http://schemas.microsoft.com/office/powerpoint/2010/main" val="1891744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second</a:t>
            </a:r>
            <a:r>
              <a:rPr lang="en-US" baseline="0" dirty="0" smtClean="0"/>
              <a:t> scaling challenge is cell-to-cell interference.  Charge in DRAM cells can get affected by neighboring cells due to cell coupling. DRAM faced this  interference from the manufacturing of the first DRAM chip. But as the cells are getting smaller there are more interference. The reason is interference provide an indirect path to neighboring cells. As the cells get smaller, it becomes easier to interfere the charge in other cells, resulting in DRAM failures.</a:t>
            </a:r>
            <a:endParaRPr lang="en-US" dirty="0" smtClean="0"/>
          </a:p>
          <a:p>
            <a:endParaRPr lang="en-US" dirty="0"/>
          </a:p>
        </p:txBody>
      </p:sp>
      <p:sp>
        <p:nvSpPr>
          <p:cNvPr id="4" name="Slide Number Placeholder 3"/>
          <p:cNvSpPr>
            <a:spLocks noGrp="1"/>
          </p:cNvSpPr>
          <p:nvPr>
            <p:ph type="sldNum" sz="quarter" idx="10"/>
          </p:nvPr>
        </p:nvSpPr>
        <p:spPr/>
        <p:txBody>
          <a:bodyPr/>
          <a:lstStyle/>
          <a:p>
            <a:fld id="{5EF74D14-69DD-E84D-B48E-B78A9D46218F}" type="slidenum">
              <a:rPr lang="en-US" smtClean="0"/>
              <a:t>25</a:t>
            </a:fld>
            <a:endParaRPr lang="en-US" dirty="0"/>
          </a:p>
        </p:txBody>
      </p:sp>
    </p:spTree>
    <p:extLst>
      <p:ext uri="{BB962C8B-B14F-4D97-AF65-F5344CB8AC3E}">
        <p14:creationId xmlns:p14="http://schemas.microsoft.com/office/powerpoint/2010/main" val="622118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DRAM comes with a 10 year reliability guarantee. However, as DRAM gets more vulnerable to failures with technology scaling, DRAM errors occurring in the field. Recent studies have shown that the fraction of the DRAM modules that fail in the field is higher than expected. 1.52% modules failed in Google and 1.6% in LANL. Los </a:t>
            </a:r>
            <a:r>
              <a:rPr lang="en-US" baseline="0" dirty="0" err="1" smtClean="0"/>
              <a:t>alamos</a:t>
            </a:r>
            <a:r>
              <a:rPr lang="en-US" baseline="0" dirty="0" smtClean="0"/>
              <a:t> national lab</a:t>
            </a:r>
            <a:endParaRPr lang="en-US" dirty="0" smtClean="0"/>
          </a:p>
          <a:p>
            <a:endParaRPr lang="en-US" dirty="0"/>
          </a:p>
        </p:txBody>
      </p:sp>
      <p:sp>
        <p:nvSpPr>
          <p:cNvPr id="4" name="Slide Number Placeholder 3"/>
          <p:cNvSpPr>
            <a:spLocks noGrp="1"/>
          </p:cNvSpPr>
          <p:nvPr>
            <p:ph type="sldNum" sz="quarter" idx="10"/>
          </p:nvPr>
        </p:nvSpPr>
        <p:spPr/>
        <p:txBody>
          <a:bodyPr/>
          <a:lstStyle/>
          <a:p>
            <a:fld id="{5EF74D14-69DD-E84D-B48E-B78A9D46218F}" type="slidenum">
              <a:rPr lang="en-US" smtClean="0"/>
              <a:t>26</a:t>
            </a:fld>
            <a:endParaRPr lang="en-US" dirty="0"/>
          </a:p>
        </p:txBody>
      </p:sp>
    </p:spTree>
    <p:extLst>
      <p:ext uri="{BB962C8B-B14F-4D97-AF65-F5344CB8AC3E}">
        <p14:creationId xmlns:p14="http://schemas.microsoft.com/office/powerpoint/2010/main" val="1009637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43FFD-D063-514F-A548-7BE8989890CC}" type="slidenum">
              <a:rPr lang="en-US" smtClean="0"/>
              <a:t>28</a:t>
            </a:fld>
            <a:endParaRPr lang="en-US" dirty="0"/>
          </a:p>
        </p:txBody>
      </p:sp>
    </p:spTree>
    <p:extLst>
      <p:ext uri="{BB962C8B-B14F-4D97-AF65-F5344CB8AC3E}">
        <p14:creationId xmlns:p14="http://schemas.microsoft.com/office/powerpoint/2010/main" val="1279023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Traditional way to enable scaling</a:t>
            </a:r>
            <a:r>
              <a:rPr lang="en-US" baseline="0" dirty="0" smtClean="0"/>
              <a:t> is to use circuit-level optimizations and testing to make sure every DRAM cell operates correctly. So when the chips are used in our systems, systems assumes that DRAM is error-free. Currently, Manufacturers have to provide a strict reliability guarantee for DRAMs.</a:t>
            </a:r>
            <a:endParaRPr lang="en-US" dirty="0" smtClean="0"/>
          </a:p>
          <a:p>
            <a:endParaRPr lang="en-US" dirty="0"/>
          </a:p>
        </p:txBody>
      </p:sp>
      <p:sp>
        <p:nvSpPr>
          <p:cNvPr id="4" name="Slide Number Placeholder 3"/>
          <p:cNvSpPr>
            <a:spLocks noGrp="1"/>
          </p:cNvSpPr>
          <p:nvPr>
            <p:ph type="sldNum" sz="quarter" idx="10"/>
          </p:nvPr>
        </p:nvSpPr>
        <p:spPr/>
        <p:txBody>
          <a:bodyPr/>
          <a:lstStyle/>
          <a:p>
            <a:fld id="{5EF74D14-69DD-E84D-B48E-B78A9D46218F}" type="slidenum">
              <a:rPr lang="en-US" smtClean="0"/>
              <a:t>29</a:t>
            </a:fld>
            <a:endParaRPr lang="en-US" dirty="0"/>
          </a:p>
        </p:txBody>
      </p:sp>
    </p:spTree>
    <p:extLst>
      <p:ext uri="{BB962C8B-B14F-4D97-AF65-F5344CB8AC3E}">
        <p14:creationId xmlns:p14="http://schemas.microsoft.com/office/powerpoint/2010/main" val="1913422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my work, I show</a:t>
            </a:r>
            <a:r>
              <a:rPr lang="en-US" baseline="0" dirty="0" smtClean="0"/>
              <a:t> that in stead of the manufacturers, if the system becomes responsible for ensuring the reliability of the DRAM cells, manufactures can shrink the cells to smaller technology nodes without paying the cost for providing reliability guarantee. By shifting the responsibility of providing </a:t>
            </a:r>
            <a:r>
              <a:rPr lang="en-US" baseline="0" dirty="0" err="1" smtClean="0"/>
              <a:t>relizable</a:t>
            </a:r>
            <a:r>
              <a:rPr lang="en-US" baseline="0" dirty="0" smtClean="0"/>
              <a:t> DRAM operation from manufactures to systems, we can enable DRAM scaling.</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EF74D14-69DD-E84D-B48E-B78A9D46218F}" type="slidenum">
              <a:rPr lang="en-US" smtClean="0"/>
              <a:t>30</a:t>
            </a:fld>
            <a:endParaRPr lang="en-US" dirty="0"/>
          </a:p>
        </p:txBody>
      </p:sp>
    </p:spTree>
    <p:extLst>
      <p:ext uri="{BB962C8B-B14F-4D97-AF65-F5344CB8AC3E}">
        <p14:creationId xmlns:p14="http://schemas.microsoft.com/office/powerpoint/2010/main" val="1834990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43FFD-D063-514F-A548-7BE8989890CC}" type="slidenum">
              <a:rPr lang="en-US" smtClean="0"/>
              <a:t>31</a:t>
            </a:fld>
            <a:endParaRPr lang="en-US" dirty="0"/>
          </a:p>
        </p:txBody>
      </p:sp>
    </p:spTree>
    <p:extLst>
      <p:ext uri="{BB962C8B-B14F-4D97-AF65-F5344CB8AC3E}">
        <p14:creationId xmlns:p14="http://schemas.microsoft.com/office/powerpoint/2010/main" val="1197469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Due to coupling effect</a:t>
            </a:r>
            <a:r>
              <a:rPr lang="en-US" baseline="0" dirty="0" smtClean="0"/>
              <a:t> in DRAM, neighboring cells provide an indirect path that can interfere with the charge stored in cells. AS a result cells can fail  based on the content in the neighboring cells. </a:t>
            </a:r>
          </a:p>
          <a:p>
            <a:endParaRPr lang="en-US" baseline="0" dirty="0" smtClean="0"/>
          </a:p>
          <a:p>
            <a:endParaRPr lang="en-US" baseline="0" dirty="0" smtClean="0"/>
          </a:p>
          <a:p>
            <a:r>
              <a:rPr lang="en-US" baseline="0" dirty="0" smtClean="0"/>
              <a:t>For example, here when the neighboring cells are storing 010, the middle cell can lose charge due to coupling between cells and can result in a failure.</a:t>
            </a:r>
            <a:endParaRPr lang="en-US" dirty="0"/>
          </a:p>
        </p:txBody>
      </p:sp>
      <p:sp>
        <p:nvSpPr>
          <p:cNvPr id="4" name="Slide Number Placeholder 3"/>
          <p:cNvSpPr>
            <a:spLocks noGrp="1"/>
          </p:cNvSpPr>
          <p:nvPr>
            <p:ph type="sldNum" sz="quarter" idx="10"/>
          </p:nvPr>
        </p:nvSpPr>
        <p:spPr/>
        <p:txBody>
          <a:bodyPr/>
          <a:lstStyle/>
          <a:p>
            <a:fld id="{5EF74D14-69DD-E84D-B48E-B78A9D46218F}" type="slidenum">
              <a:rPr lang="en-US" smtClean="0"/>
              <a:t>33</a:t>
            </a:fld>
            <a:endParaRPr lang="en-US" dirty="0"/>
          </a:p>
        </p:txBody>
      </p:sp>
    </p:spTree>
    <p:extLst>
      <p:ext uri="{BB962C8B-B14F-4D97-AF65-F5344CB8AC3E}">
        <p14:creationId xmlns:p14="http://schemas.microsoft.com/office/powerpoint/2010/main" val="9999076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5259C2D-02FE-4C64-AD33-18B082577A5F}" type="slidenum">
              <a:rPr lang="en-US" smtClean="0"/>
              <a:pPr/>
              <a:t>34</a:t>
            </a:fld>
            <a:endParaRPr lang="en-US"/>
          </a:p>
        </p:txBody>
      </p:sp>
    </p:spTree>
    <p:extLst>
      <p:ext uri="{BB962C8B-B14F-4D97-AF65-F5344CB8AC3E}">
        <p14:creationId xmlns:p14="http://schemas.microsoft.com/office/powerpoint/2010/main" val="13505902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photo of our infrastructure,</a:t>
            </a:r>
            <a:r>
              <a:rPr lang="en-US" baseline="0" dirty="0" smtClean="0"/>
              <a:t> that we built mostly from scratch.</a:t>
            </a:r>
            <a:endParaRPr lang="en-US" dirty="0" smtClean="0"/>
          </a:p>
          <a:p>
            <a:endParaRPr lang="en-US" dirty="0" smtClean="0"/>
          </a:p>
          <a:p>
            <a:r>
              <a:rPr lang="en-US" dirty="0" smtClean="0"/>
              <a:t>For</a:t>
            </a:r>
            <a:r>
              <a:rPr lang="en-US" baseline="0" dirty="0" smtClean="0"/>
              <a:t> higher throughput, we employ eight FPGAs, all of which are enclosed in thermally-regulated environment.</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t>35</a:t>
            </a:fld>
            <a:endParaRPr lang="en-US"/>
          </a:p>
        </p:txBody>
      </p:sp>
    </p:spTree>
    <p:extLst>
      <p:ext uri="{BB962C8B-B14F-4D97-AF65-F5344CB8AC3E}">
        <p14:creationId xmlns:p14="http://schemas.microsoft.com/office/powerpoint/2010/main" val="1837782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the agenda for today. First, I will talk about the impact of the negative results in the history of science. Then I will jump to more low-level and talk about my experience of negative results. Then, I will move to higher picture again and talk about the current state of computer technology and how we are close to a new revolution!</a:t>
            </a:r>
            <a:endParaRPr lang="en-US" dirty="0"/>
          </a:p>
        </p:txBody>
      </p:sp>
      <p:sp>
        <p:nvSpPr>
          <p:cNvPr id="4" name="Slide Number Placeholder 3"/>
          <p:cNvSpPr>
            <a:spLocks noGrp="1"/>
          </p:cNvSpPr>
          <p:nvPr>
            <p:ph type="sldNum" sz="quarter" idx="10"/>
          </p:nvPr>
        </p:nvSpPr>
        <p:spPr/>
        <p:txBody>
          <a:bodyPr/>
          <a:lstStyle/>
          <a:p>
            <a:fld id="{4B13D58B-7DB8-3140-B334-6BB17E8F4D62}" type="slidenum">
              <a:rPr lang="en-US" smtClean="0"/>
              <a:t>4</a:t>
            </a:fld>
            <a:endParaRPr lang="en-US"/>
          </a:p>
        </p:txBody>
      </p:sp>
    </p:spTree>
    <p:extLst>
      <p:ext uri="{BB962C8B-B14F-4D97-AF65-F5344CB8AC3E}">
        <p14:creationId xmlns:p14="http://schemas.microsoft.com/office/powerpoint/2010/main" val="2081377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43FFD-D063-514F-A548-7BE8989890CC}" type="slidenum">
              <a:rPr lang="en-US" smtClean="0"/>
              <a:t>36</a:t>
            </a:fld>
            <a:endParaRPr lang="en-US" dirty="0"/>
          </a:p>
        </p:txBody>
      </p:sp>
    </p:spTree>
    <p:extLst>
      <p:ext uri="{BB962C8B-B14F-4D97-AF65-F5344CB8AC3E}">
        <p14:creationId xmlns:p14="http://schemas.microsoft.com/office/powerpoint/2010/main" val="716205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ECC needs t*ceil(log(k+ 1))  bits to correct t -bit errors in a k -bit input data</a:t>
            </a:r>
          </a:p>
          <a:p>
            <a:r>
              <a:rPr lang="en-US" sz="1200" b="0" i="0" u="none" strike="noStrike" kern="1200" baseline="0" dirty="0" smtClean="0">
                <a:solidFill>
                  <a:schemeClr val="tx1"/>
                </a:solidFill>
                <a:latin typeface="+mn-lt"/>
                <a:ea typeface="+mn-ea"/>
                <a:cs typeface="+mn-cs"/>
              </a:rPr>
              <a:t>and one more bit to detect t + 1 bit errors.</a:t>
            </a:r>
          </a:p>
          <a:p>
            <a:r>
              <a:rPr lang="en-US" sz="1200" b="0" i="0" u="none" strike="noStrike" kern="1200" baseline="0" dirty="0" smtClean="0">
                <a:solidFill>
                  <a:schemeClr val="tx1"/>
                </a:solidFill>
                <a:latin typeface="+mn-lt"/>
                <a:ea typeface="+mn-ea"/>
                <a:cs typeface="+mn-cs"/>
              </a:rPr>
              <a:t>8B SECDED: 7 + 1 bits 12.5% overhead</a:t>
            </a:r>
          </a:p>
          <a:p>
            <a:r>
              <a:rPr lang="en-US" sz="1200" b="0" i="0" u="none" strike="noStrike" kern="1200" baseline="0" dirty="0" smtClean="0">
                <a:solidFill>
                  <a:schemeClr val="tx1"/>
                </a:solidFill>
                <a:latin typeface="+mn-lt"/>
                <a:ea typeface="+mn-ea"/>
                <a:cs typeface="+mn-cs"/>
              </a:rPr>
              <a:t>1KB SECDED: 13+1 bits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8B 5EC6ED: 35 + 1 bits 56% overhead</a:t>
            </a:r>
          </a:p>
          <a:p>
            <a:r>
              <a:rPr lang="en-US" sz="1200" b="0" i="0" u="none" strike="noStrike" kern="1200" baseline="0" dirty="0" smtClean="0">
                <a:solidFill>
                  <a:schemeClr val="tx1"/>
                </a:solidFill>
                <a:latin typeface="+mn-lt"/>
                <a:ea typeface="+mn-ea"/>
                <a:cs typeface="+mn-cs"/>
              </a:rPr>
              <a:t>1KB 5EC6ED: 65 + 1 bits 6.4% overhead</a:t>
            </a:r>
          </a:p>
        </p:txBody>
      </p:sp>
      <p:sp>
        <p:nvSpPr>
          <p:cNvPr id="4" name="Slide Number Placeholder 3"/>
          <p:cNvSpPr>
            <a:spLocks noGrp="1"/>
          </p:cNvSpPr>
          <p:nvPr>
            <p:ph type="sldNum" sz="quarter" idx="10"/>
          </p:nvPr>
        </p:nvSpPr>
        <p:spPr/>
        <p:txBody>
          <a:bodyPr/>
          <a:lstStyle/>
          <a:p>
            <a:fld id="{32F43FFD-D063-514F-A548-7BE8989890CC}" type="slidenum">
              <a:rPr lang="en-US" smtClean="0"/>
              <a:t>39</a:t>
            </a:fld>
            <a:endParaRPr lang="en-US" dirty="0"/>
          </a:p>
        </p:txBody>
      </p:sp>
    </p:spTree>
    <p:extLst>
      <p:ext uri="{BB962C8B-B14F-4D97-AF65-F5344CB8AC3E}">
        <p14:creationId xmlns:p14="http://schemas.microsoft.com/office/powerpoint/2010/main" val="9676708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43FFD-D063-514F-A548-7BE8989890CC}" type="slidenum">
              <a:rPr lang="en-US" smtClean="0"/>
              <a:t>44</a:t>
            </a:fld>
            <a:endParaRPr lang="en-US" dirty="0"/>
          </a:p>
        </p:txBody>
      </p:sp>
    </p:spTree>
    <p:extLst>
      <p:ext uri="{BB962C8B-B14F-4D97-AF65-F5344CB8AC3E}">
        <p14:creationId xmlns:p14="http://schemas.microsoft.com/office/powerpoint/2010/main" val="18288567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43FFD-D063-514F-A548-7BE8989890CC}" type="slidenum">
              <a:rPr lang="en-US" smtClean="0"/>
              <a:t>45</a:t>
            </a:fld>
            <a:endParaRPr lang="en-US" dirty="0"/>
          </a:p>
        </p:txBody>
      </p:sp>
    </p:spTree>
    <p:extLst>
      <p:ext uri="{BB962C8B-B14F-4D97-AF65-F5344CB8AC3E}">
        <p14:creationId xmlns:p14="http://schemas.microsoft.com/office/powerpoint/2010/main" val="2011060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F74D14-69DD-E84D-B48E-B78A9D46218F}" type="slidenum">
              <a:rPr lang="en-US" smtClean="0"/>
              <a:t>46</a:t>
            </a:fld>
            <a:endParaRPr lang="en-US" dirty="0"/>
          </a:p>
        </p:txBody>
      </p:sp>
    </p:spTree>
    <p:extLst>
      <p:ext uri="{BB962C8B-B14F-4D97-AF65-F5344CB8AC3E}">
        <p14:creationId xmlns:p14="http://schemas.microsoft.com/office/powerpoint/2010/main" val="327138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let’s take a look at how</a:t>
            </a:r>
            <a:r>
              <a:rPr lang="en-US" baseline="0" dirty="0" smtClean="0"/>
              <a:t> negative results initiate a revolution. By the way, this is not a random theory that I am proposing. It is based on this famous book by Thomas Kuhn which literally made popular the concept of paradigm shift and scientific revolution </a:t>
            </a:r>
            <a:r>
              <a:rPr lang="mr-IN" baseline="0" dirty="0" smtClean="0"/>
              <a:t>–</a:t>
            </a:r>
            <a:r>
              <a:rPr lang="en-US" baseline="0" dirty="0" smtClean="0"/>
              <a:t> concepts that we use in our day to day life all the time.</a:t>
            </a:r>
            <a:endParaRPr lang="en-US" dirty="0"/>
          </a:p>
        </p:txBody>
      </p:sp>
      <p:sp>
        <p:nvSpPr>
          <p:cNvPr id="4" name="Slide Number Placeholder 3"/>
          <p:cNvSpPr>
            <a:spLocks noGrp="1"/>
          </p:cNvSpPr>
          <p:nvPr>
            <p:ph type="sldNum" sz="quarter" idx="10"/>
          </p:nvPr>
        </p:nvSpPr>
        <p:spPr/>
        <p:txBody>
          <a:bodyPr/>
          <a:lstStyle/>
          <a:p>
            <a:fld id="{4B13D58B-7DB8-3140-B334-6BB17E8F4D62}" type="slidenum">
              <a:rPr lang="en-US" smtClean="0"/>
              <a:t>5</a:t>
            </a:fld>
            <a:endParaRPr lang="en-US"/>
          </a:p>
        </p:txBody>
      </p:sp>
    </p:spTree>
    <p:extLst>
      <p:ext uri="{BB962C8B-B14F-4D97-AF65-F5344CB8AC3E}">
        <p14:creationId xmlns:p14="http://schemas.microsoft.com/office/powerpoint/2010/main" val="602593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title of Kuhn’s book is the structure of scientific revolution. Not only there</a:t>
            </a:r>
            <a:r>
              <a:rPr lang="en-US" baseline="0" dirty="0" smtClean="0"/>
              <a:t> is a revolution in science, there is also a structure to it. And by revolution he means things that literally changes the world such as Copernicus’s revolution or newton’s principia</a:t>
            </a:r>
          </a:p>
          <a:p>
            <a:endParaRPr lang="en-US" baseline="0" dirty="0" smtClean="0"/>
          </a:p>
          <a:p>
            <a:r>
              <a:rPr lang="en-US" baseline="0" dirty="0" smtClean="0"/>
              <a:t>There are two properties that define a revolution</a:t>
            </a:r>
          </a:p>
          <a:p>
            <a:r>
              <a:rPr lang="en-US" baseline="0" dirty="0" smtClean="0"/>
              <a:t>First, the paradigm shift attracts sufficiently large number of people from the old model who believes in the new model</a:t>
            </a:r>
            <a:endParaRPr lang="en-US" dirty="0"/>
          </a:p>
        </p:txBody>
      </p:sp>
      <p:sp>
        <p:nvSpPr>
          <p:cNvPr id="4" name="Slide Number Placeholder 3"/>
          <p:cNvSpPr>
            <a:spLocks noGrp="1"/>
          </p:cNvSpPr>
          <p:nvPr>
            <p:ph type="sldNum" sz="quarter" idx="10"/>
          </p:nvPr>
        </p:nvSpPr>
        <p:spPr/>
        <p:txBody>
          <a:bodyPr/>
          <a:lstStyle/>
          <a:p>
            <a:fld id="{4B13D58B-7DB8-3140-B334-6BB17E8F4D62}" type="slidenum">
              <a:rPr lang="en-US" smtClean="0"/>
              <a:t>6</a:t>
            </a:fld>
            <a:endParaRPr lang="en-US"/>
          </a:p>
        </p:txBody>
      </p:sp>
    </p:spTree>
    <p:extLst>
      <p:ext uri="{BB962C8B-B14F-4D97-AF65-F5344CB8AC3E}">
        <p14:creationId xmlns:p14="http://schemas.microsoft.com/office/powerpoint/2010/main" val="1647627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Second, the new model is sufficiently open ended so that this</a:t>
            </a:r>
            <a:r>
              <a:rPr lang="en-US" baseline="0" dirty="0" smtClean="0"/>
              <a:t> group of people have many problems to solve</a:t>
            </a:r>
            <a:endParaRPr lang="en-US" dirty="0"/>
          </a:p>
        </p:txBody>
      </p:sp>
      <p:sp>
        <p:nvSpPr>
          <p:cNvPr id="4" name="Slide Number Placeholder 3"/>
          <p:cNvSpPr>
            <a:spLocks noGrp="1"/>
          </p:cNvSpPr>
          <p:nvPr>
            <p:ph type="sldNum" sz="quarter" idx="10"/>
          </p:nvPr>
        </p:nvSpPr>
        <p:spPr/>
        <p:txBody>
          <a:bodyPr/>
          <a:lstStyle/>
          <a:p>
            <a:fld id="{4B13D58B-7DB8-3140-B334-6BB17E8F4D62}" type="slidenum">
              <a:rPr lang="en-US" smtClean="0"/>
              <a:t>7</a:t>
            </a:fld>
            <a:endParaRPr lang="en-US"/>
          </a:p>
        </p:txBody>
      </p:sp>
    </p:spTree>
    <p:extLst>
      <p:ext uri="{BB962C8B-B14F-4D97-AF65-F5344CB8AC3E}">
        <p14:creationId xmlns:p14="http://schemas.microsoft.com/office/powerpoint/2010/main" val="1185449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structure</a:t>
            </a:r>
            <a:r>
              <a:rPr lang="en-US" baseline="0" dirty="0" smtClean="0"/>
              <a:t> of scientific revolution proposed by Kuhn. there is one [re-stage called pre-paradigm stage and There are main four stages that occur in a cycle.</a:t>
            </a:r>
            <a:endParaRPr lang="en-US" dirty="0"/>
          </a:p>
        </p:txBody>
      </p:sp>
      <p:sp>
        <p:nvSpPr>
          <p:cNvPr id="4" name="Slide Number Placeholder 3"/>
          <p:cNvSpPr>
            <a:spLocks noGrp="1"/>
          </p:cNvSpPr>
          <p:nvPr>
            <p:ph type="sldNum" sz="quarter" idx="10"/>
          </p:nvPr>
        </p:nvSpPr>
        <p:spPr/>
        <p:txBody>
          <a:bodyPr/>
          <a:lstStyle/>
          <a:p>
            <a:fld id="{4B13D58B-7DB8-3140-B334-6BB17E8F4D62}" type="slidenum">
              <a:rPr lang="en-US" smtClean="0"/>
              <a:t>8</a:t>
            </a:fld>
            <a:endParaRPr lang="en-US"/>
          </a:p>
        </p:txBody>
      </p:sp>
    </p:spTree>
    <p:extLst>
      <p:ext uri="{BB962C8B-B14F-4D97-AF65-F5344CB8AC3E}">
        <p14:creationId xmlns:p14="http://schemas.microsoft.com/office/powerpoint/2010/main" val="1152430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what’s happen in the pre-paradigm</a:t>
            </a:r>
            <a:r>
              <a:rPr lang="en-US" baseline="0" dirty="0" smtClean="0"/>
              <a:t> stage. There is no accepted scientific norms or rules. And there exists many competing school of thoughts. </a:t>
            </a:r>
          </a:p>
          <a:p>
            <a:endParaRPr lang="en-US" baseline="0" dirty="0" smtClean="0"/>
          </a:p>
          <a:p>
            <a:r>
              <a:rPr lang="en-US" baseline="0" dirty="0" smtClean="0"/>
              <a:t>For example, let’s take the history of physical optics. The current status is light is both wave and particle, but at 19t h century, we thought it wave, and in 18</a:t>
            </a:r>
            <a:r>
              <a:rPr lang="en-US" baseline="30000" dirty="0" smtClean="0"/>
              <a:t>th</a:t>
            </a:r>
            <a:r>
              <a:rPr lang="en-US" baseline="0" dirty="0" smtClean="0"/>
              <a:t> century we though it was a particle. Each of these timeline presents a paradigm shift, but in the pre-paradigm stage, there were these weird theories that light is particle emanating from bodies, generated from modification of medium, </a:t>
            </a:r>
            <a:r>
              <a:rPr lang="en-US" baseline="0" dirty="0" err="1" smtClean="0"/>
              <a:t>etc</a:t>
            </a:r>
            <a:r>
              <a:rPr lang="en-US" baseline="0" dirty="0" smtClean="0"/>
              <a:t>, etc. </a:t>
            </a:r>
          </a:p>
          <a:p>
            <a:endParaRPr lang="en-US" baseline="0" dirty="0" smtClean="0"/>
          </a:p>
          <a:p>
            <a:r>
              <a:rPr lang="en-US" baseline="0" dirty="0" smtClean="0"/>
              <a:t>The pre-paradigm ends with the triumph of one theory.</a:t>
            </a:r>
            <a:endParaRPr lang="en-US" dirty="0"/>
          </a:p>
        </p:txBody>
      </p:sp>
      <p:sp>
        <p:nvSpPr>
          <p:cNvPr id="4" name="Slide Number Placeholder 3"/>
          <p:cNvSpPr>
            <a:spLocks noGrp="1"/>
          </p:cNvSpPr>
          <p:nvPr>
            <p:ph type="sldNum" sz="quarter" idx="10"/>
          </p:nvPr>
        </p:nvSpPr>
        <p:spPr/>
        <p:txBody>
          <a:bodyPr/>
          <a:lstStyle/>
          <a:p>
            <a:fld id="{4B13D58B-7DB8-3140-B334-6BB17E8F4D62}" type="slidenum">
              <a:rPr lang="en-US" smtClean="0"/>
              <a:t>9</a:t>
            </a:fld>
            <a:endParaRPr lang="en-US"/>
          </a:p>
        </p:txBody>
      </p:sp>
    </p:spTree>
    <p:extLst>
      <p:ext uri="{BB962C8B-B14F-4D97-AF65-F5344CB8AC3E}">
        <p14:creationId xmlns:p14="http://schemas.microsoft.com/office/powerpoint/2010/main" val="1642619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normal science stage</a:t>
            </a:r>
            <a:endParaRPr lang="en-US" dirty="0"/>
          </a:p>
        </p:txBody>
      </p:sp>
      <p:sp>
        <p:nvSpPr>
          <p:cNvPr id="4" name="Slide Number Placeholder 3"/>
          <p:cNvSpPr>
            <a:spLocks noGrp="1"/>
          </p:cNvSpPr>
          <p:nvPr>
            <p:ph type="sldNum" sz="quarter" idx="10"/>
          </p:nvPr>
        </p:nvSpPr>
        <p:spPr/>
        <p:txBody>
          <a:bodyPr/>
          <a:lstStyle/>
          <a:p>
            <a:fld id="{4B13D58B-7DB8-3140-B334-6BB17E8F4D62}" type="slidenum">
              <a:rPr lang="en-US" smtClean="0"/>
              <a:t>10</a:t>
            </a:fld>
            <a:endParaRPr lang="en-US"/>
          </a:p>
        </p:txBody>
      </p:sp>
    </p:spTree>
    <p:extLst>
      <p:ext uri="{BB962C8B-B14F-4D97-AF65-F5344CB8AC3E}">
        <p14:creationId xmlns:p14="http://schemas.microsoft.com/office/powerpoint/2010/main" val="1898433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072734F-5CFE-2345-9F84-08DACAE41C0D}"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661465-6543-8743-AF69-6D29DEF80574}" type="slidenum">
              <a:rPr lang="en-US" smtClean="0"/>
              <a:t>‹#›</a:t>
            </a:fld>
            <a:endParaRPr lang="en-US"/>
          </a:p>
        </p:txBody>
      </p:sp>
    </p:spTree>
    <p:extLst>
      <p:ext uri="{BB962C8B-B14F-4D97-AF65-F5344CB8AC3E}">
        <p14:creationId xmlns:p14="http://schemas.microsoft.com/office/powerpoint/2010/main" val="1940237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72734F-5CFE-2345-9F84-08DACAE41C0D}"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661465-6543-8743-AF69-6D29DEF80574}" type="slidenum">
              <a:rPr lang="en-US" smtClean="0"/>
              <a:t>‹#›</a:t>
            </a:fld>
            <a:endParaRPr lang="en-US"/>
          </a:p>
        </p:txBody>
      </p:sp>
    </p:spTree>
    <p:extLst>
      <p:ext uri="{BB962C8B-B14F-4D97-AF65-F5344CB8AC3E}">
        <p14:creationId xmlns:p14="http://schemas.microsoft.com/office/powerpoint/2010/main" val="1601543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72734F-5CFE-2345-9F84-08DACAE41C0D}"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661465-6543-8743-AF69-6D29DEF80574}" type="slidenum">
              <a:rPr lang="en-US" smtClean="0"/>
              <a:t>‹#›</a:t>
            </a:fld>
            <a:endParaRPr lang="en-US"/>
          </a:p>
        </p:txBody>
      </p:sp>
    </p:spTree>
    <p:extLst>
      <p:ext uri="{BB962C8B-B14F-4D97-AF65-F5344CB8AC3E}">
        <p14:creationId xmlns:p14="http://schemas.microsoft.com/office/powerpoint/2010/main" val="575488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72734F-5CFE-2345-9F84-08DACAE41C0D}"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661465-6543-8743-AF69-6D29DEF80574}" type="slidenum">
              <a:rPr lang="en-US" smtClean="0"/>
              <a:t>‹#›</a:t>
            </a:fld>
            <a:endParaRPr lang="en-US"/>
          </a:p>
        </p:txBody>
      </p:sp>
    </p:spTree>
    <p:extLst>
      <p:ext uri="{BB962C8B-B14F-4D97-AF65-F5344CB8AC3E}">
        <p14:creationId xmlns:p14="http://schemas.microsoft.com/office/powerpoint/2010/main" val="25642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072734F-5CFE-2345-9F84-08DACAE41C0D}"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661465-6543-8743-AF69-6D29DEF80574}" type="slidenum">
              <a:rPr lang="en-US" smtClean="0"/>
              <a:t>‹#›</a:t>
            </a:fld>
            <a:endParaRPr lang="en-US"/>
          </a:p>
        </p:txBody>
      </p:sp>
    </p:spTree>
    <p:extLst>
      <p:ext uri="{BB962C8B-B14F-4D97-AF65-F5344CB8AC3E}">
        <p14:creationId xmlns:p14="http://schemas.microsoft.com/office/powerpoint/2010/main" val="1474347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072734F-5CFE-2345-9F84-08DACAE41C0D}" type="datetimeFigureOut">
              <a:rPr lang="en-US" smtClean="0"/>
              <a:t>4/16/19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661465-6543-8743-AF69-6D29DEF80574}" type="slidenum">
              <a:rPr lang="en-US" smtClean="0"/>
              <a:t>‹#›</a:t>
            </a:fld>
            <a:endParaRPr lang="en-US"/>
          </a:p>
        </p:txBody>
      </p:sp>
    </p:spTree>
    <p:extLst>
      <p:ext uri="{BB962C8B-B14F-4D97-AF65-F5344CB8AC3E}">
        <p14:creationId xmlns:p14="http://schemas.microsoft.com/office/powerpoint/2010/main" val="1698701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072734F-5CFE-2345-9F84-08DACAE41C0D}" type="datetimeFigureOut">
              <a:rPr lang="en-US" smtClean="0"/>
              <a:t>4/16/19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661465-6543-8743-AF69-6D29DEF80574}" type="slidenum">
              <a:rPr lang="en-US" smtClean="0"/>
              <a:t>‹#›</a:t>
            </a:fld>
            <a:endParaRPr lang="en-US"/>
          </a:p>
        </p:txBody>
      </p:sp>
    </p:spTree>
    <p:extLst>
      <p:ext uri="{BB962C8B-B14F-4D97-AF65-F5344CB8AC3E}">
        <p14:creationId xmlns:p14="http://schemas.microsoft.com/office/powerpoint/2010/main" val="1432843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072734F-5CFE-2345-9F84-08DACAE41C0D}" type="datetimeFigureOut">
              <a:rPr lang="en-US" smtClean="0"/>
              <a:t>4/16/19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661465-6543-8743-AF69-6D29DEF80574}" type="slidenum">
              <a:rPr lang="en-US" smtClean="0"/>
              <a:t>‹#›</a:t>
            </a:fld>
            <a:endParaRPr lang="en-US"/>
          </a:p>
        </p:txBody>
      </p:sp>
    </p:spTree>
    <p:extLst>
      <p:ext uri="{BB962C8B-B14F-4D97-AF65-F5344CB8AC3E}">
        <p14:creationId xmlns:p14="http://schemas.microsoft.com/office/powerpoint/2010/main" val="2066369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72734F-5CFE-2345-9F84-08DACAE41C0D}" type="datetimeFigureOut">
              <a:rPr lang="en-US" smtClean="0"/>
              <a:t>4/16/19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661465-6543-8743-AF69-6D29DEF80574}" type="slidenum">
              <a:rPr lang="en-US" smtClean="0"/>
              <a:t>‹#›</a:t>
            </a:fld>
            <a:endParaRPr lang="en-US"/>
          </a:p>
        </p:txBody>
      </p:sp>
    </p:spTree>
    <p:extLst>
      <p:ext uri="{BB962C8B-B14F-4D97-AF65-F5344CB8AC3E}">
        <p14:creationId xmlns:p14="http://schemas.microsoft.com/office/powerpoint/2010/main" val="358327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72734F-5CFE-2345-9F84-08DACAE41C0D}" type="datetimeFigureOut">
              <a:rPr lang="en-US" smtClean="0"/>
              <a:t>4/16/19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661465-6543-8743-AF69-6D29DEF80574}" type="slidenum">
              <a:rPr lang="en-US" smtClean="0"/>
              <a:t>‹#›</a:t>
            </a:fld>
            <a:endParaRPr lang="en-US"/>
          </a:p>
        </p:txBody>
      </p:sp>
    </p:spTree>
    <p:extLst>
      <p:ext uri="{BB962C8B-B14F-4D97-AF65-F5344CB8AC3E}">
        <p14:creationId xmlns:p14="http://schemas.microsoft.com/office/powerpoint/2010/main" val="870364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72734F-5CFE-2345-9F84-08DACAE41C0D}" type="datetimeFigureOut">
              <a:rPr lang="en-US" smtClean="0"/>
              <a:t>4/16/19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661465-6543-8743-AF69-6D29DEF80574}" type="slidenum">
              <a:rPr lang="en-US" smtClean="0"/>
              <a:t>‹#›</a:t>
            </a:fld>
            <a:endParaRPr lang="en-US"/>
          </a:p>
        </p:txBody>
      </p:sp>
    </p:spTree>
    <p:extLst>
      <p:ext uri="{BB962C8B-B14F-4D97-AF65-F5344CB8AC3E}">
        <p14:creationId xmlns:p14="http://schemas.microsoft.com/office/powerpoint/2010/main" val="17112335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72734F-5CFE-2345-9F84-08DACAE41C0D}" type="datetimeFigureOut">
              <a:rPr lang="en-US" smtClean="0"/>
              <a:t>4/16/19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661465-6543-8743-AF69-6D29DEF80574}" type="slidenum">
              <a:rPr lang="en-US" smtClean="0"/>
              <a:t>‹#›</a:t>
            </a:fld>
            <a:endParaRPr lang="en-US"/>
          </a:p>
        </p:txBody>
      </p:sp>
    </p:spTree>
    <p:extLst>
      <p:ext uri="{BB962C8B-B14F-4D97-AF65-F5344CB8AC3E}">
        <p14:creationId xmlns:p14="http://schemas.microsoft.com/office/powerpoint/2010/main" val="1006729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eg"/><Relationship Id="rId5" Type="http://schemas.microsoft.com/office/2007/relationships/hdphoto" Target="../media/hdphoto5.wdp"/><Relationship Id="rId6"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5" Type="http://schemas.openxmlformats.org/officeDocument/2006/relationships/image" Target="../media/image23.jpg"/><Relationship Id="rId6" Type="http://schemas.openxmlformats.org/officeDocument/2006/relationships/image" Target="../media/image24.jp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4" Type="http://schemas.microsoft.com/office/2007/relationships/hdphoto" Target="../media/hdphoto2.wdp"/><Relationship Id="rId5" Type="http://schemas.openxmlformats.org/officeDocument/2006/relationships/image" Target="../media/image5.png"/><Relationship Id="rId6"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g"/><Relationship Id="rId5" Type="http://schemas.openxmlformats.org/officeDocument/2006/relationships/image" Target="../media/image4.jpeg"/><Relationship Id="rId6" Type="http://schemas.microsoft.com/office/2007/relationships/hdphoto" Target="../media/hdphoto2.wdp"/><Relationship Id="rId7" Type="http://schemas.openxmlformats.org/officeDocument/2006/relationships/image" Target="../media/image5.png"/><Relationship Id="rId8" Type="http://schemas.microsoft.com/office/2007/relationships/hdphoto" Target="../media/hdphoto3.wdp"/><Relationship Id="rId9" Type="http://schemas.openxmlformats.org/officeDocument/2006/relationships/image" Target="../media/image9.png"/><Relationship Id="rId10"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4" Type="http://schemas.microsoft.com/office/2007/relationships/hdphoto" Target="../media/hdphoto6.wdp"/><Relationship Id="rId5" Type="http://schemas.openxmlformats.org/officeDocument/2006/relationships/image" Target="../media/image26.jpeg"/><Relationship Id="rId6" Type="http://schemas.microsoft.com/office/2007/relationships/hdphoto" Target="../media/hdphoto7.wdp"/><Relationship Id="rId7"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tiff"/><Relationship Id="rId6" Type="http://schemas.openxmlformats.org/officeDocument/2006/relationships/image" Target="../media/image30.jpg"/><Relationship Id="rId7" Type="http://schemas.openxmlformats.org/officeDocument/2006/relationships/image" Target="../media/image31.jpg"/><Relationship Id="rId8" Type="http://schemas.openxmlformats.org/officeDocument/2006/relationships/image" Target="../media/image32.jp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hart" Target="../charts/char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4" Type="http://schemas.microsoft.com/office/2007/relationships/hdphoto" Target="../media/hdphoto8.wdp"/><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4" Type="http://schemas.microsoft.com/office/2007/relationships/hdphoto" Target="../media/hdphoto8.wdp"/><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4" Type="http://schemas.microsoft.com/office/2007/relationships/hdphoto" Target="../media/hdphoto9.wdp"/><Relationship Id="rId5" Type="http://schemas.openxmlformats.org/officeDocument/2006/relationships/image" Target="../media/image36.png"/><Relationship Id="rId6" Type="http://schemas.openxmlformats.org/officeDocument/2006/relationships/image" Target="../media/image37.tif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4.png"/><Relationship Id="rId5" Type="http://schemas.openxmlformats.org/officeDocument/2006/relationships/image" Target="../media/image33.png"/><Relationship Id="rId6" Type="http://schemas.microsoft.com/office/2007/relationships/hdphoto" Target="../media/hdphoto8.wdp"/><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4" Type="http://schemas.microsoft.com/office/2007/relationships/hdphoto" Target="../media/hdphoto6.wdp"/><Relationship Id="rId5" Type="http://schemas.openxmlformats.org/officeDocument/2006/relationships/image" Target="../media/image40.png"/><Relationship Id="rId6" Type="http://schemas.microsoft.com/office/2007/relationships/hdphoto" Target="../media/hdphoto10.wdp"/><Relationship Id="rId7" Type="http://schemas.microsoft.com/office/2007/relationships/hdphoto" Target="../media/hdphoto11.wdp"/><Relationship Id="rId8" Type="http://schemas.microsoft.com/office/2007/relationships/hdphoto" Target="../media/hdphoto12.wdp"/><Relationship Id="rId9" Type="http://schemas.microsoft.com/office/2007/relationships/hdphoto" Target="../media/hdphoto13.wdp"/><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jpeg"/><Relationship Id="rId5" Type="http://schemas.microsoft.com/office/2007/relationships/hdphoto" Target="../media/hdphoto2.wdp"/><Relationship Id="rId6" Type="http://schemas.openxmlformats.org/officeDocument/2006/relationships/image" Target="../media/image5.png"/><Relationship Id="rId7"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4" Type="http://schemas.microsoft.com/office/2007/relationships/hdphoto" Target="../media/hdphoto6.wdp"/><Relationship Id="rId5" Type="http://schemas.openxmlformats.org/officeDocument/2006/relationships/image" Target="../media/image40.png"/><Relationship Id="rId6" Type="http://schemas.microsoft.com/office/2007/relationships/hdphoto" Target="../media/hdphoto10.wdp"/><Relationship Id="rId7" Type="http://schemas.microsoft.com/office/2007/relationships/hdphoto" Target="../media/hdphoto11.wdp"/><Relationship Id="rId8" Type="http://schemas.microsoft.com/office/2007/relationships/hdphoto" Target="../media/hdphoto12.wdp"/><Relationship Id="rId9" Type="http://schemas.microsoft.com/office/2007/relationships/hdphoto" Target="../media/hdphoto13.wdp"/><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3.png"/><Relationship Id="rId5" Type="http://schemas.microsoft.com/office/2007/relationships/hdphoto" Target="../media/hdphoto8.wdp"/><Relationship Id="rId6" Type="http://schemas.openxmlformats.org/officeDocument/2006/relationships/image" Target="../media/image39.png"/><Relationship Id="rId7" Type="http://schemas.microsoft.com/office/2007/relationships/hdphoto" Target="../media/hdphoto6.wdp"/><Relationship Id="rId8"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43.jpeg"/><Relationship Id="rId5" Type="http://schemas.openxmlformats.org/officeDocument/2006/relationships/image" Target="../media/image44.png"/><Relationship Id="rId6" Type="http://schemas.microsoft.com/office/2007/relationships/hdphoto" Target="../media/hdphoto14.wdp"/><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4" Type="http://schemas.microsoft.com/office/2007/relationships/hdphoto" Target="../media/hdphoto6.wdp"/><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8.jpg"/><Relationship Id="rId6" Type="http://schemas.openxmlformats.org/officeDocument/2006/relationships/image" Target="../media/image4.jpeg"/><Relationship Id="rId7" Type="http://schemas.microsoft.com/office/2007/relationships/hdphoto" Target="../media/hdphoto2.wdp"/><Relationship Id="rId8" Type="http://schemas.openxmlformats.org/officeDocument/2006/relationships/image" Target="../media/image5.png"/><Relationship Id="rId9" Type="http://schemas.microsoft.com/office/2007/relationships/hdphoto" Target="../media/hdphoto3.wdp"/><Relationship Id="rId10" Type="http://schemas.openxmlformats.org/officeDocument/2006/relationships/image" Target="../media/image9.png"/><Relationship Id="rId11"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chart" Target="../charts/char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4" Type="http://schemas.microsoft.com/office/2007/relationships/hdphoto" Target="../media/hdphoto15.wdp"/><Relationship Id="rId5" Type="http://schemas.openxmlformats.org/officeDocument/2006/relationships/image" Target="../media/image47.png"/><Relationship Id="rId6"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g"/><Relationship Id="rId5" Type="http://schemas.openxmlformats.org/officeDocument/2006/relationships/image" Target="../media/image4.jpeg"/><Relationship Id="rId6" Type="http://schemas.microsoft.com/office/2007/relationships/hdphoto" Target="../media/hdphoto2.wdp"/><Relationship Id="rId7" Type="http://schemas.openxmlformats.org/officeDocument/2006/relationships/image" Target="../media/image5.png"/><Relationship Id="rId8" Type="http://schemas.microsoft.com/office/2007/relationships/hdphoto" Target="../media/hdphoto3.wdp"/><Relationship Id="rId9" Type="http://schemas.openxmlformats.org/officeDocument/2006/relationships/image" Target="../media/image9.png"/><Relationship Id="rId10"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jpg"/><Relationship Id="rId3" Type="http://schemas.openxmlformats.org/officeDocument/2006/relationships/image" Target="../media/image49.jpg"/></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3.jpg"/></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grayscl/>
            <a:alphaModFix amt="10000"/>
            <a:extLst>
              <a:ext uri="{28A0092B-C50C-407E-A947-70E740481C1C}">
                <a14:useLocalDpi xmlns:a14="http://schemas.microsoft.com/office/drawing/2010/main" val="0"/>
              </a:ext>
            </a:extLst>
          </a:blip>
          <a:stretch>
            <a:fillRect/>
          </a:stretch>
        </p:blipFill>
        <p:spPr>
          <a:xfrm>
            <a:off x="2650034" y="193642"/>
            <a:ext cx="6891931" cy="6891931"/>
          </a:xfrm>
          <a:prstGeom prst="rect">
            <a:avLst/>
          </a:prstGeom>
        </p:spPr>
      </p:pic>
      <p:sp>
        <p:nvSpPr>
          <p:cNvPr id="4" name="Subtitle 2"/>
          <p:cNvSpPr>
            <a:spLocks noGrp="1"/>
          </p:cNvSpPr>
          <p:nvPr>
            <p:ph type="subTitle" idx="1"/>
          </p:nvPr>
        </p:nvSpPr>
        <p:spPr>
          <a:xfrm>
            <a:off x="1523999" y="5582211"/>
            <a:ext cx="9144000" cy="1655762"/>
          </a:xfrm>
        </p:spPr>
        <p:txBody>
          <a:bodyPr/>
          <a:lstStyle/>
          <a:p>
            <a:r>
              <a:rPr lang="en-US" dirty="0" smtClean="0">
                <a:solidFill>
                  <a:srgbClr val="C00000"/>
                </a:solidFill>
              </a:rPr>
              <a:t>Samira Khan</a:t>
            </a:r>
            <a:endParaRPr lang="en-US" dirty="0">
              <a:solidFill>
                <a:srgbClr val="C00000"/>
              </a:solidFill>
            </a:endParaRPr>
          </a:p>
        </p:txBody>
      </p:sp>
      <p:sp>
        <p:nvSpPr>
          <p:cNvPr id="5" name="Rounded Rectangle 4"/>
          <p:cNvSpPr/>
          <p:nvPr/>
        </p:nvSpPr>
        <p:spPr>
          <a:xfrm>
            <a:off x="0" y="1127503"/>
            <a:ext cx="12192000" cy="1001318"/>
          </a:xfrm>
          <a:prstGeom prst="roundRect">
            <a:avLst/>
          </a:prstGeom>
          <a:solidFill>
            <a:schemeClr val="bg2">
              <a:lumMod val="9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5400" b="1" dirty="0" smtClean="0">
                <a:solidFill>
                  <a:srgbClr val="C00000"/>
                </a:solidFill>
                <a:latin typeface="Abadi MT Condensed Extra Bold" charset="0"/>
                <a:ea typeface="Abadi MT Condensed Extra Bold" charset="0"/>
                <a:cs typeface="Abadi MT Condensed Extra Bold" charset="0"/>
              </a:rPr>
              <a:t>THE SECRET LIFE OF NEGATIVE RESULTS</a:t>
            </a:r>
            <a:endParaRPr lang="en-US" sz="5400" dirty="0">
              <a:solidFill>
                <a:srgbClr val="C00000"/>
              </a:solidFill>
              <a:latin typeface="Abadi MT Condensed Extra Bold" charset="0"/>
              <a:ea typeface="Abadi MT Condensed Extra Bold" charset="0"/>
              <a:cs typeface="Abadi MT Condensed Extra Bold" charset="0"/>
            </a:endParaRPr>
          </a:p>
        </p:txBody>
      </p:sp>
      <p:pic>
        <p:nvPicPr>
          <p:cNvPr id="6" name="Picture 5"/>
          <p:cNvPicPr>
            <a:picLocks noChangeAspect="1"/>
          </p:cNvPicPr>
          <p:nvPr/>
        </p:nvPicPr>
        <p:blipFill>
          <a:blip r:embed="rId3">
            <a:alphaModFix amt="49000"/>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672005" y="5891932"/>
            <a:ext cx="2517788" cy="731520"/>
          </a:xfrm>
          <a:prstGeom prst="rect">
            <a:avLst/>
          </a:prstGeom>
        </p:spPr>
      </p:pic>
    </p:spTree>
    <p:extLst>
      <p:ext uri="{BB962C8B-B14F-4D97-AF65-F5344CB8AC3E}">
        <p14:creationId xmlns:p14="http://schemas.microsoft.com/office/powerpoint/2010/main" val="21225420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155842"/>
            <a:ext cx="12192000" cy="1143000"/>
          </a:xfrm>
        </p:spPr>
        <p:txBody>
          <a:bodyPr/>
          <a:lstStyle/>
          <a:p>
            <a:pPr algn="ctr"/>
            <a:r>
              <a:rPr lang="en-US" b="1" dirty="0" smtClean="0">
                <a:ea typeface="Abadi MT Condensed Light" charset="0"/>
                <a:cs typeface="Abadi MT Condensed Light" charset="0"/>
              </a:rPr>
              <a:t>THE </a:t>
            </a:r>
            <a:r>
              <a:rPr lang="en-US" b="1" i="1" dirty="0" smtClean="0">
                <a:solidFill>
                  <a:srgbClr val="C00000"/>
                </a:solidFill>
                <a:latin typeface="Abadi MT Condensed Extra Bold" charset="0"/>
                <a:ea typeface="Abadi MT Condensed Extra Bold" charset="0"/>
                <a:cs typeface="Abadi MT Condensed Extra Bold" charset="0"/>
              </a:rPr>
              <a:t>STRUCTURE</a:t>
            </a:r>
            <a:r>
              <a:rPr lang="en-US" b="1" dirty="0" smtClean="0">
                <a:ea typeface="Abadi MT Condensed Light" charset="0"/>
                <a:cs typeface="Abadi MT Condensed Light" charset="0"/>
              </a:rPr>
              <a:t> OF </a:t>
            </a:r>
            <a:r>
              <a:rPr lang="en-US" b="1" i="1" dirty="0" smtClean="0">
                <a:solidFill>
                  <a:srgbClr val="C00000"/>
                </a:solidFill>
                <a:latin typeface="Abadi MT Condensed Extra Bold" charset="0"/>
                <a:ea typeface="Abadi MT Condensed Extra Bold" charset="0"/>
                <a:cs typeface="Abadi MT Condensed Extra Bold" charset="0"/>
              </a:rPr>
              <a:t>SCIENTIFIC REVOLUTIONS</a:t>
            </a:r>
            <a:endParaRPr lang="en-US" b="1" i="1" dirty="0">
              <a:solidFill>
                <a:srgbClr val="C00000"/>
              </a:solidFill>
              <a:latin typeface="Abadi MT Condensed Extra Bold" charset="0"/>
              <a:ea typeface="Abadi MT Condensed Extra Bold" charset="0"/>
              <a:cs typeface="Abadi MT Condensed Extra Bold" charset="0"/>
            </a:endParaRPr>
          </a:p>
        </p:txBody>
      </p:sp>
      <p:sp>
        <p:nvSpPr>
          <p:cNvPr id="15" name="TextBox 14"/>
          <p:cNvSpPr txBox="1"/>
          <p:nvPr/>
        </p:nvSpPr>
        <p:spPr>
          <a:xfrm>
            <a:off x="2921778" y="5945580"/>
            <a:ext cx="5422272" cy="646331"/>
          </a:xfrm>
          <a:prstGeom prst="rect">
            <a:avLst/>
          </a:prstGeom>
          <a:noFill/>
        </p:spPr>
        <p:txBody>
          <a:bodyPr wrap="square" rtlCol="0">
            <a:spAutoFit/>
          </a:bodyPr>
          <a:lstStyle/>
          <a:p>
            <a:pPr algn="ctr"/>
            <a:r>
              <a:rPr lang="en-US" sz="3600" b="1" i="1" dirty="0">
                <a:solidFill>
                  <a:srgbClr val="FF0000"/>
                </a:solidFill>
              </a:rPr>
              <a:t>History of Science</a:t>
            </a:r>
          </a:p>
        </p:txBody>
      </p:sp>
      <p:sp>
        <p:nvSpPr>
          <p:cNvPr id="3" name="Oval 2"/>
          <p:cNvSpPr/>
          <p:nvPr/>
        </p:nvSpPr>
        <p:spPr>
          <a:xfrm>
            <a:off x="3737686" y="1493015"/>
            <a:ext cx="3790456" cy="3509293"/>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7376942" y="1097224"/>
            <a:ext cx="3087473" cy="907603"/>
            <a:chOff x="1882589" y="1005781"/>
            <a:chExt cx="3087473" cy="907603"/>
          </a:xfrm>
        </p:grpSpPr>
        <p:sp>
          <p:nvSpPr>
            <p:cNvPr id="20" name="TextBox 19"/>
            <p:cNvSpPr txBox="1"/>
            <p:nvPr/>
          </p:nvSpPr>
          <p:spPr>
            <a:xfrm>
              <a:off x="1882589" y="1005781"/>
              <a:ext cx="2618362" cy="523220"/>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smtClean="0">
                  <a:solidFill>
                    <a:srgbClr val="C00000"/>
                  </a:solidFill>
                </a:rPr>
                <a:t>Pre-paradigm</a:t>
              </a:r>
              <a:endParaRPr lang="en-US" sz="2800" dirty="0">
                <a:solidFill>
                  <a:srgbClr val="C00000"/>
                </a:solidFill>
              </a:endParaRPr>
            </a:p>
          </p:txBody>
        </p:sp>
        <p:sp>
          <p:nvSpPr>
            <p:cNvPr id="21" name="Oval 20"/>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0</a:t>
              </a:r>
            </a:p>
          </p:txBody>
        </p:sp>
      </p:grpSp>
      <p:grpSp>
        <p:nvGrpSpPr>
          <p:cNvPr id="22" name="Group 21"/>
          <p:cNvGrpSpPr/>
          <p:nvPr/>
        </p:nvGrpSpPr>
        <p:grpSpPr>
          <a:xfrm>
            <a:off x="6169407" y="2608408"/>
            <a:ext cx="3087473" cy="907603"/>
            <a:chOff x="1882589" y="1005781"/>
            <a:chExt cx="3087473" cy="907603"/>
          </a:xfrm>
        </p:grpSpPr>
        <p:sp>
          <p:nvSpPr>
            <p:cNvPr id="23" name="TextBox 22"/>
            <p:cNvSpPr txBox="1"/>
            <p:nvPr/>
          </p:nvSpPr>
          <p:spPr>
            <a:xfrm>
              <a:off x="1882589" y="1005781"/>
              <a:ext cx="2618362" cy="523220"/>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smtClean="0">
                  <a:solidFill>
                    <a:srgbClr val="C00000"/>
                  </a:solidFill>
                </a:rPr>
                <a:t>Normal Science</a:t>
              </a:r>
              <a:endParaRPr lang="en-US" sz="2800" dirty="0">
                <a:solidFill>
                  <a:srgbClr val="C00000"/>
                </a:solidFill>
              </a:endParaRPr>
            </a:p>
          </p:txBody>
        </p:sp>
        <p:sp>
          <p:nvSpPr>
            <p:cNvPr id="24" name="Oval 23"/>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1</a:t>
              </a:r>
            </a:p>
          </p:txBody>
        </p:sp>
      </p:grpSp>
      <p:grpSp>
        <p:nvGrpSpPr>
          <p:cNvPr id="25" name="Group 24"/>
          <p:cNvGrpSpPr/>
          <p:nvPr/>
        </p:nvGrpSpPr>
        <p:grpSpPr>
          <a:xfrm>
            <a:off x="5450721" y="4200801"/>
            <a:ext cx="3087473" cy="907603"/>
            <a:chOff x="1882589" y="1005781"/>
            <a:chExt cx="3087473" cy="907603"/>
          </a:xfrm>
        </p:grpSpPr>
        <p:sp>
          <p:nvSpPr>
            <p:cNvPr id="26" name="TextBox 25"/>
            <p:cNvSpPr txBox="1"/>
            <p:nvPr/>
          </p:nvSpPr>
          <p:spPr>
            <a:xfrm>
              <a:off x="1882589" y="1005781"/>
              <a:ext cx="2618362" cy="523220"/>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smtClean="0">
                  <a:solidFill>
                    <a:srgbClr val="C00000"/>
                  </a:solidFill>
                </a:rPr>
                <a:t>Anomaly</a:t>
              </a:r>
              <a:endParaRPr lang="en-US" sz="2800" dirty="0">
                <a:solidFill>
                  <a:srgbClr val="C00000"/>
                </a:solidFill>
              </a:endParaRPr>
            </a:p>
          </p:txBody>
        </p:sp>
        <p:sp>
          <p:nvSpPr>
            <p:cNvPr id="27" name="Oval 26"/>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2</a:t>
              </a:r>
            </a:p>
          </p:txBody>
        </p:sp>
      </p:grpSp>
      <p:grpSp>
        <p:nvGrpSpPr>
          <p:cNvPr id="28" name="Group 27"/>
          <p:cNvGrpSpPr/>
          <p:nvPr/>
        </p:nvGrpSpPr>
        <p:grpSpPr>
          <a:xfrm>
            <a:off x="2221803" y="3666424"/>
            <a:ext cx="3087473" cy="1068754"/>
            <a:chOff x="1882589" y="1005781"/>
            <a:chExt cx="3087473" cy="1068754"/>
          </a:xfrm>
        </p:grpSpPr>
        <p:sp>
          <p:nvSpPr>
            <p:cNvPr id="29" name="TextBox 28"/>
            <p:cNvSpPr txBox="1"/>
            <p:nvPr/>
          </p:nvSpPr>
          <p:spPr>
            <a:xfrm>
              <a:off x="1882589" y="1005781"/>
              <a:ext cx="2618362" cy="1068754"/>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ts val="2460"/>
                </a:lnSpc>
              </a:pPr>
              <a:r>
                <a:rPr lang="en-US" sz="2800" dirty="0" smtClean="0">
                  <a:solidFill>
                    <a:srgbClr val="C00000"/>
                  </a:solidFill>
                </a:rPr>
                <a:t>Crisis and</a:t>
              </a:r>
            </a:p>
            <a:p>
              <a:pPr algn="ctr">
                <a:lnSpc>
                  <a:spcPts val="2460"/>
                </a:lnSpc>
              </a:pPr>
              <a:r>
                <a:rPr lang="en-US" sz="2800" dirty="0" smtClean="0">
                  <a:solidFill>
                    <a:srgbClr val="C00000"/>
                  </a:solidFill>
                </a:rPr>
                <a:t>Emergence of Scientific Theory</a:t>
              </a:r>
              <a:endParaRPr lang="en-US" sz="2800" dirty="0">
                <a:solidFill>
                  <a:srgbClr val="C00000"/>
                </a:solidFill>
              </a:endParaRPr>
            </a:p>
          </p:txBody>
        </p:sp>
        <p:sp>
          <p:nvSpPr>
            <p:cNvPr id="30" name="Oval 29"/>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3</a:t>
              </a:r>
            </a:p>
          </p:txBody>
        </p:sp>
      </p:grpSp>
      <p:grpSp>
        <p:nvGrpSpPr>
          <p:cNvPr id="31" name="Group 30"/>
          <p:cNvGrpSpPr/>
          <p:nvPr/>
        </p:nvGrpSpPr>
        <p:grpSpPr>
          <a:xfrm>
            <a:off x="2654796" y="1918061"/>
            <a:ext cx="3087473" cy="907603"/>
            <a:chOff x="1882589" y="1005781"/>
            <a:chExt cx="3087473" cy="907603"/>
          </a:xfrm>
        </p:grpSpPr>
        <p:sp>
          <p:nvSpPr>
            <p:cNvPr id="32" name="TextBox 31"/>
            <p:cNvSpPr txBox="1"/>
            <p:nvPr/>
          </p:nvSpPr>
          <p:spPr>
            <a:xfrm>
              <a:off x="1882589" y="1005781"/>
              <a:ext cx="2618362" cy="748154"/>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ts val="2460"/>
                </a:lnSpc>
              </a:pPr>
              <a:r>
                <a:rPr lang="en-US" sz="2800" dirty="0" smtClean="0">
                  <a:solidFill>
                    <a:srgbClr val="C00000"/>
                  </a:solidFill>
                </a:rPr>
                <a:t>Scientific Revolution</a:t>
              </a:r>
              <a:endParaRPr lang="en-US" sz="2800" dirty="0">
                <a:solidFill>
                  <a:srgbClr val="C00000"/>
                </a:solidFill>
              </a:endParaRPr>
            </a:p>
          </p:txBody>
        </p:sp>
        <p:sp>
          <p:nvSpPr>
            <p:cNvPr id="33" name="Oval 32"/>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4</a:t>
              </a:r>
            </a:p>
          </p:txBody>
        </p:sp>
      </p:grpSp>
      <p:sp>
        <p:nvSpPr>
          <p:cNvPr id="41" name="Circular Arrow 40"/>
          <p:cNvSpPr/>
          <p:nvPr/>
        </p:nvSpPr>
        <p:spPr>
          <a:xfrm>
            <a:off x="3701568" y="1016016"/>
            <a:ext cx="4105106" cy="3184785"/>
          </a:xfrm>
          <a:prstGeom prst="circularArrow">
            <a:avLst>
              <a:gd name="adj1" fmla="val 12500"/>
              <a:gd name="adj2" fmla="val 1142319"/>
              <a:gd name="adj3" fmla="val 20457681"/>
              <a:gd name="adj4" fmla="val 13081069"/>
              <a:gd name="adj5" fmla="val 1461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ircular Arrow 41"/>
          <p:cNvSpPr/>
          <p:nvPr/>
        </p:nvSpPr>
        <p:spPr>
          <a:xfrm>
            <a:off x="4043446" y="2635268"/>
            <a:ext cx="4105106" cy="3184785"/>
          </a:xfrm>
          <a:prstGeom prst="circularArrow">
            <a:avLst>
              <a:gd name="adj1" fmla="val 12500"/>
              <a:gd name="adj2" fmla="val 1142319"/>
              <a:gd name="adj3" fmla="val 20457681"/>
              <a:gd name="adj4" fmla="val 19169942"/>
              <a:gd name="adj5" fmla="val 14616"/>
            </a:avLst>
          </a:prstGeom>
          <a:solidFill>
            <a:schemeClr val="bg1">
              <a:lumMod val="50000"/>
            </a:schemeClr>
          </a:solidFill>
          <a:ln>
            <a:noFill/>
          </a:ln>
          <a:scene3d>
            <a:camera prst="orthographicFront">
              <a:rot lat="0" lon="0" rev="17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Circular Arrow 42"/>
          <p:cNvSpPr/>
          <p:nvPr/>
        </p:nvSpPr>
        <p:spPr>
          <a:xfrm>
            <a:off x="2154342" y="4011044"/>
            <a:ext cx="4105106" cy="3184785"/>
          </a:xfrm>
          <a:prstGeom prst="circularArrow">
            <a:avLst>
              <a:gd name="adj1" fmla="val 12500"/>
              <a:gd name="adj2" fmla="val 1142319"/>
              <a:gd name="adj3" fmla="val 20457681"/>
              <a:gd name="adj4" fmla="val 18659576"/>
              <a:gd name="adj5" fmla="val 14616"/>
            </a:avLst>
          </a:prstGeom>
          <a:solidFill>
            <a:schemeClr val="bg1">
              <a:lumMod val="50000"/>
            </a:schemeClr>
          </a:solidFill>
          <a:ln>
            <a:noFill/>
          </a:ln>
          <a:scene3d>
            <a:camera prst="orthographicFront">
              <a:rot lat="0" lon="0" rev="1380000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Circular Arrow 43"/>
          <p:cNvSpPr/>
          <p:nvPr/>
        </p:nvSpPr>
        <p:spPr>
          <a:xfrm>
            <a:off x="339834" y="1993160"/>
            <a:ext cx="4105106" cy="3184785"/>
          </a:xfrm>
          <a:prstGeom prst="circularArrow">
            <a:avLst>
              <a:gd name="adj1" fmla="val 12500"/>
              <a:gd name="adj2" fmla="val 1142319"/>
              <a:gd name="adj3" fmla="val 20457681"/>
              <a:gd name="adj4" fmla="val 19474175"/>
              <a:gd name="adj5" fmla="val 14616"/>
            </a:avLst>
          </a:prstGeom>
          <a:solidFill>
            <a:schemeClr val="bg1">
              <a:lumMod val="50000"/>
            </a:schemeClr>
          </a:solidFill>
          <a:ln>
            <a:noFill/>
          </a:ln>
          <a:scene3d>
            <a:camera prst="orthographicFront">
              <a:rot lat="0" lon="0" rev="6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Circular Arrow 44"/>
          <p:cNvSpPr/>
          <p:nvPr/>
        </p:nvSpPr>
        <p:spPr>
          <a:xfrm>
            <a:off x="4980275" y="1105727"/>
            <a:ext cx="4105106" cy="3184785"/>
          </a:xfrm>
          <a:prstGeom prst="circularArrow">
            <a:avLst>
              <a:gd name="adj1" fmla="val 12500"/>
              <a:gd name="adj2" fmla="val 1142319"/>
              <a:gd name="adj3" fmla="val 20457681"/>
              <a:gd name="adj4" fmla="val 19169942"/>
              <a:gd name="adj5" fmla="val 14616"/>
            </a:avLst>
          </a:prstGeom>
          <a:solidFill>
            <a:schemeClr val="bg1">
              <a:lumMod val="50000"/>
            </a:schemeClr>
          </a:solidFill>
          <a:ln>
            <a:noFill/>
          </a:ln>
          <a:scene3d>
            <a:camera prst="orthographicFront">
              <a:rot lat="0" lon="0" rev="17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p:cNvSpPr/>
          <p:nvPr/>
        </p:nvSpPr>
        <p:spPr>
          <a:xfrm>
            <a:off x="1202267" y="728133"/>
            <a:ext cx="6174675" cy="1880275"/>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339834" y="2608693"/>
            <a:ext cx="5717281" cy="3273031"/>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050285" y="3133842"/>
            <a:ext cx="2475075" cy="2425802"/>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7373549" y="1852842"/>
            <a:ext cx="504861" cy="709736"/>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4246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645" y="820273"/>
            <a:ext cx="11985356" cy="1567327"/>
          </a:xfrm>
        </p:spPr>
        <p:txBody>
          <a:bodyPr>
            <a:normAutofit/>
          </a:bodyPr>
          <a:lstStyle/>
          <a:p>
            <a:r>
              <a:rPr lang="en-US" b="1" i="1" dirty="0" smtClean="0">
                <a:solidFill>
                  <a:srgbClr val="FF0000"/>
                </a:solidFill>
              </a:rPr>
              <a:t>Established set of rules </a:t>
            </a:r>
            <a:r>
              <a:rPr lang="en-US" dirty="0" smtClean="0"/>
              <a:t>defines the field</a:t>
            </a:r>
          </a:p>
          <a:p>
            <a:endParaRPr lang="en-US" dirty="0" smtClean="0"/>
          </a:p>
          <a:p>
            <a:r>
              <a:rPr lang="en-US" dirty="0" smtClean="0"/>
              <a:t>Three characteristics</a:t>
            </a:r>
          </a:p>
        </p:txBody>
      </p:sp>
      <p:sp>
        <p:nvSpPr>
          <p:cNvPr id="4" name="Slide Number Placeholder 3"/>
          <p:cNvSpPr>
            <a:spLocks noGrp="1"/>
          </p:cNvSpPr>
          <p:nvPr>
            <p:ph type="sldNum" sz="quarter" idx="12"/>
          </p:nvPr>
        </p:nvSpPr>
        <p:spPr/>
        <p:txBody>
          <a:bodyPr/>
          <a:lstStyle/>
          <a:p>
            <a:fld id="{E92414AF-177B-EB40-882D-062F0D4466BD}" type="slidenum">
              <a:rPr lang="en-US" smtClean="0"/>
              <a:t>11</a:t>
            </a:fld>
            <a:endParaRPr lang="en-US" dirty="0"/>
          </a:p>
        </p:txBody>
      </p:sp>
      <p:sp>
        <p:nvSpPr>
          <p:cNvPr id="6" name="Title 1"/>
          <p:cNvSpPr>
            <a:spLocks noGrp="1"/>
          </p:cNvSpPr>
          <p:nvPr>
            <p:ph type="title"/>
          </p:nvPr>
        </p:nvSpPr>
        <p:spPr>
          <a:xfrm>
            <a:off x="0" y="-155842"/>
            <a:ext cx="12192000" cy="1143000"/>
          </a:xfrm>
        </p:spPr>
        <p:txBody>
          <a:bodyPr>
            <a:normAutofit/>
          </a:bodyPr>
          <a:lstStyle/>
          <a:p>
            <a:pPr algn="ctr"/>
            <a:r>
              <a:rPr lang="en-US" b="1" i="1" dirty="0" smtClean="0">
                <a:solidFill>
                  <a:srgbClr val="C00000"/>
                </a:solidFill>
                <a:latin typeface="Abadi MT Condensed Extra Bold" charset="0"/>
                <a:ea typeface="Abadi MT Condensed Extra Bold" charset="0"/>
                <a:cs typeface="Abadi MT Condensed Extra Bold" charset="0"/>
              </a:rPr>
              <a:t>NORMAL SCIENCE</a:t>
            </a:r>
            <a:endParaRPr lang="en-US" b="1" i="1" dirty="0">
              <a:solidFill>
                <a:srgbClr val="C00000"/>
              </a:solidFill>
              <a:latin typeface="Abadi MT Condensed Extra Bold" charset="0"/>
              <a:ea typeface="Abadi MT Condensed Extra Bold" charset="0"/>
              <a:cs typeface="Abadi MT Condensed Extra Bold" charset="0"/>
            </a:endParaRPr>
          </a:p>
        </p:txBody>
      </p:sp>
      <p:sp>
        <p:nvSpPr>
          <p:cNvPr id="5" name="Rounded Rectangle 4"/>
          <p:cNvSpPr/>
          <p:nvPr/>
        </p:nvSpPr>
        <p:spPr>
          <a:xfrm>
            <a:off x="0" y="5655732"/>
            <a:ext cx="12192000" cy="954473"/>
          </a:xfrm>
          <a:prstGeom prst="round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C00000"/>
                </a:solidFill>
              </a:rPr>
              <a:t>Normal Science </a:t>
            </a:r>
            <a:r>
              <a:rPr lang="en-US" sz="3200" b="1" i="1" dirty="0">
                <a:solidFill>
                  <a:srgbClr val="C00000"/>
                </a:solidFill>
              </a:rPr>
              <a:t>does not aim at significant novelty</a:t>
            </a:r>
          </a:p>
        </p:txBody>
      </p:sp>
      <p:pic>
        <p:nvPicPr>
          <p:cNvPr id="2" name="Picture 1"/>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1083173" y="2280408"/>
            <a:ext cx="2169749" cy="2166613"/>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4129450" y="1566114"/>
            <a:ext cx="4619356" cy="3059644"/>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21486" y="1829809"/>
            <a:ext cx="3277921" cy="3221567"/>
          </a:xfrm>
          <a:prstGeom prst="rect">
            <a:avLst/>
          </a:prstGeom>
        </p:spPr>
      </p:pic>
      <p:sp>
        <p:nvSpPr>
          <p:cNvPr id="9" name="TextBox 8"/>
          <p:cNvSpPr txBox="1"/>
          <p:nvPr/>
        </p:nvSpPr>
        <p:spPr>
          <a:xfrm>
            <a:off x="5101391" y="4679516"/>
            <a:ext cx="2589170" cy="523220"/>
          </a:xfrm>
          <a:prstGeom prst="rect">
            <a:avLst/>
          </a:prstGeom>
          <a:noFill/>
        </p:spPr>
        <p:txBody>
          <a:bodyPr wrap="none" rtlCol="0">
            <a:spAutoFit/>
          </a:bodyPr>
          <a:lstStyle/>
          <a:p>
            <a:pPr algn="ctr"/>
            <a:r>
              <a:rPr lang="en-US" sz="2800" b="1" i="1" dirty="0" smtClean="0">
                <a:solidFill>
                  <a:srgbClr val="FF0000"/>
                </a:solidFill>
              </a:rPr>
              <a:t>“Puzzle-solving”</a:t>
            </a:r>
            <a:endParaRPr lang="en-US" sz="2800" dirty="0"/>
          </a:p>
        </p:txBody>
      </p:sp>
      <p:sp>
        <p:nvSpPr>
          <p:cNvPr id="10" name="TextBox 9"/>
          <p:cNvSpPr txBox="1"/>
          <p:nvPr/>
        </p:nvSpPr>
        <p:spPr>
          <a:xfrm>
            <a:off x="1273700" y="4679516"/>
            <a:ext cx="1788695" cy="748154"/>
          </a:xfrm>
          <a:prstGeom prst="rect">
            <a:avLst/>
          </a:prstGeom>
          <a:noFill/>
        </p:spPr>
        <p:txBody>
          <a:bodyPr wrap="none" rtlCol="0">
            <a:spAutoFit/>
          </a:bodyPr>
          <a:lstStyle/>
          <a:p>
            <a:pPr algn="ctr">
              <a:lnSpc>
                <a:spcPts val="2460"/>
              </a:lnSpc>
            </a:pPr>
            <a:r>
              <a:rPr lang="en-US" sz="2800" b="1" i="1" dirty="0" smtClean="0">
                <a:solidFill>
                  <a:srgbClr val="FF0000"/>
                </a:solidFill>
              </a:rPr>
              <a:t>Focuses on</a:t>
            </a:r>
          </a:p>
          <a:p>
            <a:pPr algn="ctr">
              <a:lnSpc>
                <a:spcPts val="2460"/>
              </a:lnSpc>
            </a:pPr>
            <a:r>
              <a:rPr lang="en-US" sz="2800" b="1" i="1" dirty="0" smtClean="0">
                <a:solidFill>
                  <a:srgbClr val="FF0000"/>
                </a:solidFill>
              </a:rPr>
              <a:t>Details</a:t>
            </a:r>
            <a:endParaRPr lang="en-US" sz="2800" dirty="0"/>
          </a:p>
        </p:txBody>
      </p:sp>
      <p:sp>
        <p:nvSpPr>
          <p:cNvPr id="11" name="TextBox 10"/>
          <p:cNvSpPr txBox="1"/>
          <p:nvPr/>
        </p:nvSpPr>
        <p:spPr>
          <a:xfrm>
            <a:off x="9729557" y="4711016"/>
            <a:ext cx="1872629" cy="523220"/>
          </a:xfrm>
          <a:prstGeom prst="rect">
            <a:avLst/>
          </a:prstGeom>
          <a:noFill/>
        </p:spPr>
        <p:txBody>
          <a:bodyPr wrap="none" rtlCol="0">
            <a:spAutoFit/>
          </a:bodyPr>
          <a:lstStyle/>
          <a:p>
            <a:pPr algn="ctr"/>
            <a:r>
              <a:rPr lang="en-US" sz="2800" b="1" i="1" smtClean="0">
                <a:solidFill>
                  <a:srgbClr val="FF0000"/>
                </a:solidFill>
              </a:rPr>
              <a:t>Cumulative</a:t>
            </a:r>
            <a:endParaRPr lang="en-US" sz="2800" dirty="0"/>
          </a:p>
        </p:txBody>
      </p:sp>
    </p:spTree>
    <p:extLst>
      <p:ext uri="{BB962C8B-B14F-4D97-AF65-F5344CB8AC3E}">
        <p14:creationId xmlns:p14="http://schemas.microsoft.com/office/powerpoint/2010/main" val="587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155842"/>
            <a:ext cx="12192000" cy="1143000"/>
          </a:xfrm>
        </p:spPr>
        <p:txBody>
          <a:bodyPr/>
          <a:lstStyle/>
          <a:p>
            <a:pPr algn="ctr"/>
            <a:r>
              <a:rPr lang="en-US" b="1" dirty="0" smtClean="0">
                <a:ea typeface="Abadi MT Condensed Light" charset="0"/>
                <a:cs typeface="Abadi MT Condensed Light" charset="0"/>
              </a:rPr>
              <a:t>THE </a:t>
            </a:r>
            <a:r>
              <a:rPr lang="en-US" b="1" i="1" dirty="0" smtClean="0">
                <a:solidFill>
                  <a:srgbClr val="C00000"/>
                </a:solidFill>
                <a:latin typeface="Abadi MT Condensed Extra Bold" charset="0"/>
                <a:ea typeface="Abadi MT Condensed Extra Bold" charset="0"/>
                <a:cs typeface="Abadi MT Condensed Extra Bold" charset="0"/>
              </a:rPr>
              <a:t>STRUCTURE</a:t>
            </a:r>
            <a:r>
              <a:rPr lang="en-US" b="1" dirty="0" smtClean="0">
                <a:ea typeface="Abadi MT Condensed Light" charset="0"/>
                <a:cs typeface="Abadi MT Condensed Light" charset="0"/>
              </a:rPr>
              <a:t> OF </a:t>
            </a:r>
            <a:r>
              <a:rPr lang="en-US" b="1" i="1" dirty="0" smtClean="0">
                <a:solidFill>
                  <a:srgbClr val="C00000"/>
                </a:solidFill>
                <a:latin typeface="Abadi MT Condensed Extra Bold" charset="0"/>
                <a:ea typeface="Abadi MT Condensed Extra Bold" charset="0"/>
                <a:cs typeface="Abadi MT Condensed Extra Bold" charset="0"/>
              </a:rPr>
              <a:t>SCIENTIFIC REVOLUTIONS</a:t>
            </a:r>
            <a:endParaRPr lang="en-US" b="1" i="1" dirty="0">
              <a:solidFill>
                <a:srgbClr val="C00000"/>
              </a:solidFill>
              <a:latin typeface="Abadi MT Condensed Extra Bold" charset="0"/>
              <a:ea typeface="Abadi MT Condensed Extra Bold" charset="0"/>
              <a:cs typeface="Abadi MT Condensed Extra Bold" charset="0"/>
            </a:endParaRPr>
          </a:p>
        </p:txBody>
      </p:sp>
      <p:sp>
        <p:nvSpPr>
          <p:cNvPr id="15" name="TextBox 14"/>
          <p:cNvSpPr txBox="1"/>
          <p:nvPr/>
        </p:nvSpPr>
        <p:spPr>
          <a:xfrm>
            <a:off x="2921778" y="5945580"/>
            <a:ext cx="5422272" cy="646331"/>
          </a:xfrm>
          <a:prstGeom prst="rect">
            <a:avLst/>
          </a:prstGeom>
          <a:noFill/>
        </p:spPr>
        <p:txBody>
          <a:bodyPr wrap="square" rtlCol="0">
            <a:spAutoFit/>
          </a:bodyPr>
          <a:lstStyle/>
          <a:p>
            <a:pPr algn="ctr"/>
            <a:r>
              <a:rPr lang="en-US" sz="3600" b="1" i="1" dirty="0">
                <a:solidFill>
                  <a:srgbClr val="FF0000"/>
                </a:solidFill>
              </a:rPr>
              <a:t>History of Science</a:t>
            </a:r>
          </a:p>
        </p:txBody>
      </p:sp>
      <p:sp>
        <p:nvSpPr>
          <p:cNvPr id="3" name="Oval 2"/>
          <p:cNvSpPr/>
          <p:nvPr/>
        </p:nvSpPr>
        <p:spPr>
          <a:xfrm>
            <a:off x="3737686" y="1493015"/>
            <a:ext cx="3790456" cy="3509293"/>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7376942" y="1097224"/>
            <a:ext cx="3087473" cy="907603"/>
            <a:chOff x="1882589" y="1005781"/>
            <a:chExt cx="3087473" cy="907603"/>
          </a:xfrm>
        </p:grpSpPr>
        <p:sp>
          <p:nvSpPr>
            <p:cNvPr id="20" name="TextBox 19"/>
            <p:cNvSpPr txBox="1"/>
            <p:nvPr/>
          </p:nvSpPr>
          <p:spPr>
            <a:xfrm>
              <a:off x="1882589" y="1005781"/>
              <a:ext cx="2618362" cy="523220"/>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smtClean="0">
                  <a:solidFill>
                    <a:srgbClr val="C00000"/>
                  </a:solidFill>
                </a:rPr>
                <a:t>Pre-paradigm</a:t>
              </a:r>
              <a:endParaRPr lang="en-US" sz="2800" dirty="0">
                <a:solidFill>
                  <a:srgbClr val="C00000"/>
                </a:solidFill>
              </a:endParaRPr>
            </a:p>
          </p:txBody>
        </p:sp>
        <p:sp>
          <p:nvSpPr>
            <p:cNvPr id="21" name="Oval 20"/>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0</a:t>
              </a:r>
            </a:p>
          </p:txBody>
        </p:sp>
      </p:grpSp>
      <p:grpSp>
        <p:nvGrpSpPr>
          <p:cNvPr id="22" name="Group 21"/>
          <p:cNvGrpSpPr/>
          <p:nvPr/>
        </p:nvGrpSpPr>
        <p:grpSpPr>
          <a:xfrm>
            <a:off x="6169407" y="2608408"/>
            <a:ext cx="3087473" cy="907603"/>
            <a:chOff x="1882589" y="1005781"/>
            <a:chExt cx="3087473" cy="907603"/>
          </a:xfrm>
        </p:grpSpPr>
        <p:sp>
          <p:nvSpPr>
            <p:cNvPr id="23" name="TextBox 22"/>
            <p:cNvSpPr txBox="1"/>
            <p:nvPr/>
          </p:nvSpPr>
          <p:spPr>
            <a:xfrm>
              <a:off x="1882589" y="1005781"/>
              <a:ext cx="2618362" cy="523220"/>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smtClean="0">
                  <a:solidFill>
                    <a:srgbClr val="C00000"/>
                  </a:solidFill>
                </a:rPr>
                <a:t>Normal Science</a:t>
              </a:r>
              <a:endParaRPr lang="en-US" sz="2800" dirty="0">
                <a:solidFill>
                  <a:srgbClr val="C00000"/>
                </a:solidFill>
              </a:endParaRPr>
            </a:p>
          </p:txBody>
        </p:sp>
        <p:sp>
          <p:nvSpPr>
            <p:cNvPr id="24" name="Oval 23"/>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1</a:t>
              </a:r>
            </a:p>
          </p:txBody>
        </p:sp>
      </p:grpSp>
      <p:grpSp>
        <p:nvGrpSpPr>
          <p:cNvPr id="25" name="Group 24"/>
          <p:cNvGrpSpPr/>
          <p:nvPr/>
        </p:nvGrpSpPr>
        <p:grpSpPr>
          <a:xfrm>
            <a:off x="5450721" y="4200801"/>
            <a:ext cx="3087473" cy="907603"/>
            <a:chOff x="1882589" y="1005781"/>
            <a:chExt cx="3087473" cy="907603"/>
          </a:xfrm>
        </p:grpSpPr>
        <p:sp>
          <p:nvSpPr>
            <p:cNvPr id="26" name="TextBox 25"/>
            <p:cNvSpPr txBox="1"/>
            <p:nvPr/>
          </p:nvSpPr>
          <p:spPr>
            <a:xfrm>
              <a:off x="1882589" y="1005781"/>
              <a:ext cx="2618362" cy="523220"/>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smtClean="0">
                  <a:solidFill>
                    <a:srgbClr val="C00000"/>
                  </a:solidFill>
                </a:rPr>
                <a:t>Anomaly</a:t>
              </a:r>
              <a:endParaRPr lang="en-US" sz="2800" dirty="0">
                <a:solidFill>
                  <a:srgbClr val="C00000"/>
                </a:solidFill>
              </a:endParaRPr>
            </a:p>
          </p:txBody>
        </p:sp>
        <p:sp>
          <p:nvSpPr>
            <p:cNvPr id="27" name="Oval 26"/>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2</a:t>
              </a:r>
            </a:p>
          </p:txBody>
        </p:sp>
      </p:grpSp>
      <p:grpSp>
        <p:nvGrpSpPr>
          <p:cNvPr id="28" name="Group 27"/>
          <p:cNvGrpSpPr/>
          <p:nvPr/>
        </p:nvGrpSpPr>
        <p:grpSpPr>
          <a:xfrm>
            <a:off x="2221803" y="3666424"/>
            <a:ext cx="3087473" cy="1068754"/>
            <a:chOff x="1882589" y="1005781"/>
            <a:chExt cx="3087473" cy="1068754"/>
          </a:xfrm>
        </p:grpSpPr>
        <p:sp>
          <p:nvSpPr>
            <p:cNvPr id="29" name="TextBox 28"/>
            <p:cNvSpPr txBox="1"/>
            <p:nvPr/>
          </p:nvSpPr>
          <p:spPr>
            <a:xfrm>
              <a:off x="1882589" y="1005781"/>
              <a:ext cx="2618362" cy="1068754"/>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ts val="2460"/>
                </a:lnSpc>
              </a:pPr>
              <a:r>
                <a:rPr lang="en-US" sz="2800" dirty="0" smtClean="0">
                  <a:solidFill>
                    <a:srgbClr val="C00000"/>
                  </a:solidFill>
                </a:rPr>
                <a:t>Crisis and</a:t>
              </a:r>
            </a:p>
            <a:p>
              <a:pPr algn="ctr">
                <a:lnSpc>
                  <a:spcPts val="2460"/>
                </a:lnSpc>
              </a:pPr>
              <a:r>
                <a:rPr lang="en-US" sz="2800" dirty="0" smtClean="0">
                  <a:solidFill>
                    <a:srgbClr val="C00000"/>
                  </a:solidFill>
                </a:rPr>
                <a:t>Emergence of Scientific Theory</a:t>
              </a:r>
              <a:endParaRPr lang="en-US" sz="2800" dirty="0">
                <a:solidFill>
                  <a:srgbClr val="C00000"/>
                </a:solidFill>
              </a:endParaRPr>
            </a:p>
          </p:txBody>
        </p:sp>
        <p:sp>
          <p:nvSpPr>
            <p:cNvPr id="30" name="Oval 29"/>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3</a:t>
              </a:r>
            </a:p>
          </p:txBody>
        </p:sp>
      </p:grpSp>
      <p:grpSp>
        <p:nvGrpSpPr>
          <p:cNvPr id="31" name="Group 30"/>
          <p:cNvGrpSpPr/>
          <p:nvPr/>
        </p:nvGrpSpPr>
        <p:grpSpPr>
          <a:xfrm>
            <a:off x="2654796" y="1918061"/>
            <a:ext cx="3087473" cy="907603"/>
            <a:chOff x="1882589" y="1005781"/>
            <a:chExt cx="3087473" cy="907603"/>
          </a:xfrm>
        </p:grpSpPr>
        <p:sp>
          <p:nvSpPr>
            <p:cNvPr id="32" name="TextBox 31"/>
            <p:cNvSpPr txBox="1"/>
            <p:nvPr/>
          </p:nvSpPr>
          <p:spPr>
            <a:xfrm>
              <a:off x="1882589" y="1005781"/>
              <a:ext cx="2618362" cy="748154"/>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ts val="2460"/>
                </a:lnSpc>
              </a:pPr>
              <a:r>
                <a:rPr lang="en-US" sz="2800" dirty="0" smtClean="0">
                  <a:solidFill>
                    <a:srgbClr val="C00000"/>
                  </a:solidFill>
                </a:rPr>
                <a:t>Scientific Revolution</a:t>
              </a:r>
              <a:endParaRPr lang="en-US" sz="2800" dirty="0">
                <a:solidFill>
                  <a:srgbClr val="C00000"/>
                </a:solidFill>
              </a:endParaRPr>
            </a:p>
          </p:txBody>
        </p:sp>
        <p:sp>
          <p:nvSpPr>
            <p:cNvPr id="33" name="Oval 32"/>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4</a:t>
              </a:r>
            </a:p>
          </p:txBody>
        </p:sp>
      </p:grpSp>
      <p:sp>
        <p:nvSpPr>
          <p:cNvPr id="41" name="Circular Arrow 40"/>
          <p:cNvSpPr/>
          <p:nvPr/>
        </p:nvSpPr>
        <p:spPr>
          <a:xfrm>
            <a:off x="3701568" y="1016016"/>
            <a:ext cx="4105106" cy="3184785"/>
          </a:xfrm>
          <a:prstGeom prst="circularArrow">
            <a:avLst>
              <a:gd name="adj1" fmla="val 12500"/>
              <a:gd name="adj2" fmla="val 1142319"/>
              <a:gd name="adj3" fmla="val 20457681"/>
              <a:gd name="adj4" fmla="val 13081069"/>
              <a:gd name="adj5" fmla="val 1461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ircular Arrow 41"/>
          <p:cNvSpPr/>
          <p:nvPr/>
        </p:nvSpPr>
        <p:spPr>
          <a:xfrm>
            <a:off x="4043446" y="2635268"/>
            <a:ext cx="4105106" cy="3184785"/>
          </a:xfrm>
          <a:prstGeom prst="circularArrow">
            <a:avLst>
              <a:gd name="adj1" fmla="val 12500"/>
              <a:gd name="adj2" fmla="val 1142319"/>
              <a:gd name="adj3" fmla="val 20457681"/>
              <a:gd name="adj4" fmla="val 19169942"/>
              <a:gd name="adj5" fmla="val 14616"/>
            </a:avLst>
          </a:prstGeom>
          <a:solidFill>
            <a:schemeClr val="bg1">
              <a:lumMod val="50000"/>
            </a:schemeClr>
          </a:solidFill>
          <a:ln>
            <a:noFill/>
          </a:ln>
          <a:scene3d>
            <a:camera prst="orthographicFront">
              <a:rot lat="0" lon="0" rev="17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Circular Arrow 42"/>
          <p:cNvSpPr/>
          <p:nvPr/>
        </p:nvSpPr>
        <p:spPr>
          <a:xfrm>
            <a:off x="2154342" y="4011044"/>
            <a:ext cx="4105106" cy="3184785"/>
          </a:xfrm>
          <a:prstGeom prst="circularArrow">
            <a:avLst>
              <a:gd name="adj1" fmla="val 12500"/>
              <a:gd name="adj2" fmla="val 1142319"/>
              <a:gd name="adj3" fmla="val 20457681"/>
              <a:gd name="adj4" fmla="val 18659576"/>
              <a:gd name="adj5" fmla="val 14616"/>
            </a:avLst>
          </a:prstGeom>
          <a:solidFill>
            <a:schemeClr val="bg1">
              <a:lumMod val="50000"/>
            </a:schemeClr>
          </a:solidFill>
          <a:ln>
            <a:noFill/>
          </a:ln>
          <a:scene3d>
            <a:camera prst="orthographicFront">
              <a:rot lat="0" lon="0" rev="1380000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Circular Arrow 43"/>
          <p:cNvSpPr/>
          <p:nvPr/>
        </p:nvSpPr>
        <p:spPr>
          <a:xfrm>
            <a:off x="339834" y="1993160"/>
            <a:ext cx="4105106" cy="3184785"/>
          </a:xfrm>
          <a:prstGeom prst="circularArrow">
            <a:avLst>
              <a:gd name="adj1" fmla="val 12500"/>
              <a:gd name="adj2" fmla="val 1142319"/>
              <a:gd name="adj3" fmla="val 20457681"/>
              <a:gd name="adj4" fmla="val 19474175"/>
              <a:gd name="adj5" fmla="val 14616"/>
            </a:avLst>
          </a:prstGeom>
          <a:solidFill>
            <a:schemeClr val="bg1">
              <a:lumMod val="50000"/>
            </a:schemeClr>
          </a:solidFill>
          <a:ln>
            <a:noFill/>
          </a:ln>
          <a:scene3d>
            <a:camera prst="orthographicFront">
              <a:rot lat="0" lon="0" rev="6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Circular Arrow 44"/>
          <p:cNvSpPr/>
          <p:nvPr/>
        </p:nvSpPr>
        <p:spPr>
          <a:xfrm>
            <a:off x="4980275" y="1105727"/>
            <a:ext cx="4105106" cy="3184785"/>
          </a:xfrm>
          <a:prstGeom prst="circularArrow">
            <a:avLst>
              <a:gd name="adj1" fmla="val 12500"/>
              <a:gd name="adj2" fmla="val 1142319"/>
              <a:gd name="adj3" fmla="val 20457681"/>
              <a:gd name="adj4" fmla="val 19169942"/>
              <a:gd name="adj5" fmla="val 14616"/>
            </a:avLst>
          </a:prstGeom>
          <a:solidFill>
            <a:schemeClr val="bg1">
              <a:lumMod val="50000"/>
            </a:schemeClr>
          </a:solidFill>
          <a:ln>
            <a:noFill/>
          </a:ln>
          <a:scene3d>
            <a:camera prst="orthographicFront">
              <a:rot lat="0" lon="0" rev="17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p:cNvSpPr/>
          <p:nvPr/>
        </p:nvSpPr>
        <p:spPr>
          <a:xfrm>
            <a:off x="339834" y="1016016"/>
            <a:ext cx="5717281" cy="2650407"/>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07116" y="3656798"/>
            <a:ext cx="4739514" cy="2358323"/>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346630" y="4777224"/>
            <a:ext cx="1761343" cy="1087215"/>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053723" y="1611423"/>
            <a:ext cx="1761343" cy="979459"/>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053901" y="781950"/>
            <a:ext cx="1110964" cy="825221"/>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938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644" y="729097"/>
            <a:ext cx="11985356" cy="2261594"/>
          </a:xfrm>
        </p:spPr>
        <p:txBody>
          <a:bodyPr>
            <a:normAutofit/>
          </a:bodyPr>
          <a:lstStyle/>
          <a:p>
            <a:r>
              <a:rPr lang="en-US" b="1" i="1" dirty="0">
                <a:solidFill>
                  <a:srgbClr val="FF0000"/>
                </a:solidFill>
              </a:rPr>
              <a:t>Discoveries are rare </a:t>
            </a:r>
            <a:r>
              <a:rPr lang="en-US" dirty="0"/>
              <a:t>in normal science </a:t>
            </a:r>
          </a:p>
          <a:p>
            <a:pPr lvl="1"/>
            <a:r>
              <a:rPr lang="en-US" dirty="0" smtClean="0"/>
              <a:t>Expectations </a:t>
            </a:r>
            <a:r>
              <a:rPr lang="en-US" dirty="0"/>
              <a:t>obscure the vision</a:t>
            </a:r>
          </a:p>
          <a:p>
            <a:r>
              <a:rPr lang="en-US" dirty="0" smtClean="0"/>
              <a:t>But </a:t>
            </a:r>
            <a:r>
              <a:rPr lang="en-US" dirty="0"/>
              <a:t>occasionally anomalies occur</a:t>
            </a:r>
          </a:p>
          <a:p>
            <a:pPr lvl="1">
              <a:lnSpc>
                <a:spcPct val="110000"/>
              </a:lnSpc>
            </a:pPr>
            <a:r>
              <a:rPr lang="en-US" dirty="0"/>
              <a:t>Paradigm theory cannot explain the facts/experiments</a:t>
            </a:r>
          </a:p>
        </p:txBody>
      </p:sp>
      <p:sp>
        <p:nvSpPr>
          <p:cNvPr id="4" name="Slide Number Placeholder 3"/>
          <p:cNvSpPr>
            <a:spLocks noGrp="1"/>
          </p:cNvSpPr>
          <p:nvPr>
            <p:ph type="sldNum" sz="quarter" idx="12"/>
          </p:nvPr>
        </p:nvSpPr>
        <p:spPr/>
        <p:txBody>
          <a:bodyPr/>
          <a:lstStyle/>
          <a:p>
            <a:fld id="{E92414AF-177B-EB40-882D-062F0D4466BD}" type="slidenum">
              <a:rPr lang="en-US" smtClean="0"/>
              <a:t>13</a:t>
            </a:fld>
            <a:endParaRPr lang="en-US" dirty="0"/>
          </a:p>
        </p:txBody>
      </p:sp>
      <p:sp>
        <p:nvSpPr>
          <p:cNvPr id="6" name="Title 1"/>
          <p:cNvSpPr>
            <a:spLocks noGrp="1"/>
          </p:cNvSpPr>
          <p:nvPr>
            <p:ph type="title"/>
          </p:nvPr>
        </p:nvSpPr>
        <p:spPr>
          <a:xfrm>
            <a:off x="0" y="-155842"/>
            <a:ext cx="12192000" cy="1143000"/>
          </a:xfrm>
        </p:spPr>
        <p:txBody>
          <a:bodyPr>
            <a:normAutofit/>
          </a:bodyPr>
          <a:lstStyle/>
          <a:p>
            <a:pPr algn="ctr"/>
            <a:r>
              <a:rPr lang="en-US" b="1" i="1" dirty="0" smtClean="0">
                <a:solidFill>
                  <a:srgbClr val="C00000"/>
                </a:solidFill>
                <a:latin typeface="Abadi MT Condensed Extra Bold" charset="0"/>
                <a:ea typeface="Abadi MT Condensed Extra Bold" charset="0"/>
                <a:cs typeface="Abadi MT Condensed Extra Bold" charset="0"/>
              </a:rPr>
              <a:t>ANOMALY</a:t>
            </a:r>
            <a:endParaRPr lang="en-US" b="1" i="1" dirty="0">
              <a:solidFill>
                <a:srgbClr val="C00000"/>
              </a:solidFill>
              <a:latin typeface="Abadi MT Condensed Extra Bold" charset="0"/>
              <a:ea typeface="Abadi MT Condensed Extra Bold" charset="0"/>
              <a:cs typeface="Abadi MT Condensed Extra Bold" charset="0"/>
            </a:endParaRPr>
          </a:p>
        </p:txBody>
      </p:sp>
      <p:sp>
        <p:nvSpPr>
          <p:cNvPr id="5" name="Rounded Rectangle 4"/>
          <p:cNvSpPr/>
          <p:nvPr/>
        </p:nvSpPr>
        <p:spPr>
          <a:xfrm>
            <a:off x="0" y="6066751"/>
            <a:ext cx="12192000" cy="731771"/>
          </a:xfrm>
          <a:prstGeom prst="round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i="1">
                <a:solidFill>
                  <a:srgbClr val="C00000"/>
                </a:solidFill>
              </a:rPr>
              <a:t>Anomalies are precondition for </a:t>
            </a:r>
            <a:r>
              <a:rPr lang="en-US" sz="3200" b="1" i="1" smtClean="0">
                <a:solidFill>
                  <a:srgbClr val="C00000"/>
                </a:solidFill>
              </a:rPr>
              <a:t>discovery</a:t>
            </a:r>
            <a:endParaRPr lang="en-US" sz="3200" b="1" i="1">
              <a:solidFill>
                <a:srgbClr val="C00000"/>
              </a:solidFill>
            </a:endParaRPr>
          </a:p>
        </p:txBody>
      </p:sp>
      <p:sp>
        <p:nvSpPr>
          <p:cNvPr id="12" name="Rectangle 11"/>
          <p:cNvSpPr/>
          <p:nvPr/>
        </p:nvSpPr>
        <p:spPr>
          <a:xfrm>
            <a:off x="0" y="5308662"/>
            <a:ext cx="12192000" cy="733534"/>
          </a:xfrm>
          <a:prstGeom prst="rect">
            <a:avLst/>
          </a:prstGeom>
        </p:spPr>
        <p:txBody>
          <a:bodyPr wrap="square">
            <a:spAutoFit/>
          </a:bodyPr>
          <a:lstStyle/>
          <a:p>
            <a:pPr lvl="1">
              <a:lnSpc>
                <a:spcPts val="2460"/>
              </a:lnSpc>
            </a:pPr>
            <a:r>
              <a:rPr lang="en-US" sz="2800" i="1" dirty="0">
                <a:solidFill>
                  <a:schemeClr val="bg1">
                    <a:lumMod val="50000"/>
                  </a:schemeClr>
                </a:solidFill>
              </a:rPr>
              <a:t>A</a:t>
            </a:r>
            <a:r>
              <a:rPr lang="en-US" sz="2800" i="1" dirty="0" smtClean="0">
                <a:solidFill>
                  <a:schemeClr val="bg1">
                    <a:lumMod val="50000"/>
                  </a:schemeClr>
                </a:solidFill>
              </a:rPr>
              <a:t>stronomers </a:t>
            </a:r>
            <a:r>
              <a:rPr lang="en-US" sz="2800" i="1" dirty="0">
                <a:solidFill>
                  <a:schemeClr val="bg1">
                    <a:lumMod val="50000"/>
                  </a:schemeClr>
                </a:solidFill>
              </a:rPr>
              <a:t>were "so inconsistent in these [astronomical] investigations ... that they cannot even explain or observe the constant length of the seasonal year.”</a:t>
            </a:r>
          </a:p>
        </p:txBody>
      </p:sp>
      <p:pic>
        <p:nvPicPr>
          <p:cNvPr id="14" name="Picture 13"/>
          <p:cNvPicPr>
            <a:picLocks noChangeAspect="1"/>
          </p:cNvPicPr>
          <p:nvPr/>
        </p:nvPicPr>
        <p:blipFill>
          <a:blip r:embed="rId3"/>
          <a:stretch>
            <a:fillRect/>
          </a:stretch>
        </p:blipFill>
        <p:spPr>
          <a:xfrm>
            <a:off x="1815278" y="2612317"/>
            <a:ext cx="3078454" cy="2272925"/>
          </a:xfrm>
          <a:prstGeom prst="rect">
            <a:avLst/>
          </a:prstGeom>
        </p:spPr>
      </p:pic>
      <p:pic>
        <p:nvPicPr>
          <p:cNvPr id="15" name="Picture 14"/>
          <p:cNvPicPr>
            <a:picLocks noChangeAspect="1"/>
          </p:cNvPicPr>
          <p:nvPr/>
        </p:nvPicPr>
        <p:blipFill>
          <a:blip r:embed="rId4"/>
          <a:stretch>
            <a:fillRect/>
          </a:stretch>
        </p:blipFill>
        <p:spPr>
          <a:xfrm>
            <a:off x="7713134" y="2612317"/>
            <a:ext cx="2677190" cy="2285908"/>
          </a:xfrm>
          <a:prstGeom prst="rect">
            <a:avLst/>
          </a:prstGeom>
        </p:spPr>
      </p:pic>
      <p:sp>
        <p:nvSpPr>
          <p:cNvPr id="16" name="TextBox 15"/>
          <p:cNvSpPr txBox="1"/>
          <p:nvPr/>
        </p:nvSpPr>
        <p:spPr>
          <a:xfrm>
            <a:off x="818225" y="4896977"/>
            <a:ext cx="5093233" cy="412934"/>
          </a:xfrm>
          <a:prstGeom prst="rect">
            <a:avLst/>
          </a:prstGeom>
          <a:noFill/>
        </p:spPr>
        <p:txBody>
          <a:bodyPr wrap="square" rtlCol="0">
            <a:spAutoFit/>
          </a:bodyPr>
          <a:lstStyle/>
          <a:p>
            <a:pPr algn="ctr">
              <a:lnSpc>
                <a:spcPts val="2460"/>
              </a:lnSpc>
            </a:pPr>
            <a:r>
              <a:rPr lang="en-US" sz="2800" b="1" i="1" smtClean="0">
                <a:solidFill>
                  <a:srgbClr val="FF0000"/>
                </a:solidFill>
              </a:rPr>
              <a:t>Ptolemy’s Earth Centered Model</a:t>
            </a:r>
            <a:endParaRPr lang="en-US" sz="2800" dirty="0"/>
          </a:p>
        </p:txBody>
      </p:sp>
      <p:sp>
        <p:nvSpPr>
          <p:cNvPr id="17" name="TextBox 16"/>
          <p:cNvSpPr txBox="1"/>
          <p:nvPr/>
        </p:nvSpPr>
        <p:spPr>
          <a:xfrm>
            <a:off x="6505112" y="4896977"/>
            <a:ext cx="5551421" cy="412934"/>
          </a:xfrm>
          <a:prstGeom prst="rect">
            <a:avLst/>
          </a:prstGeom>
          <a:noFill/>
        </p:spPr>
        <p:txBody>
          <a:bodyPr wrap="square" rtlCol="0">
            <a:spAutoFit/>
          </a:bodyPr>
          <a:lstStyle/>
          <a:p>
            <a:pPr algn="ctr">
              <a:lnSpc>
                <a:spcPts val="2460"/>
              </a:lnSpc>
            </a:pPr>
            <a:r>
              <a:rPr lang="en-US" sz="2800" b="1" i="1" dirty="0" smtClean="0">
                <a:solidFill>
                  <a:srgbClr val="FF0000"/>
                </a:solidFill>
              </a:rPr>
              <a:t>Copernicus’s Sun Centered Model</a:t>
            </a:r>
            <a:endParaRPr lang="en-US" sz="2800" dirty="0"/>
          </a:p>
        </p:txBody>
      </p:sp>
    </p:spTree>
    <p:extLst>
      <p:ext uri="{BB962C8B-B14F-4D97-AF65-F5344CB8AC3E}">
        <p14:creationId xmlns:p14="http://schemas.microsoft.com/office/powerpoint/2010/main" val="186762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155842"/>
            <a:ext cx="12192000" cy="1143000"/>
          </a:xfrm>
        </p:spPr>
        <p:txBody>
          <a:bodyPr/>
          <a:lstStyle/>
          <a:p>
            <a:pPr algn="ctr"/>
            <a:r>
              <a:rPr lang="en-US" b="1" dirty="0" smtClean="0">
                <a:ea typeface="Abadi MT Condensed Light" charset="0"/>
                <a:cs typeface="Abadi MT Condensed Light" charset="0"/>
              </a:rPr>
              <a:t>THE </a:t>
            </a:r>
            <a:r>
              <a:rPr lang="en-US" b="1" i="1" dirty="0" smtClean="0">
                <a:solidFill>
                  <a:srgbClr val="C00000"/>
                </a:solidFill>
                <a:latin typeface="Abadi MT Condensed Extra Bold" charset="0"/>
                <a:ea typeface="Abadi MT Condensed Extra Bold" charset="0"/>
                <a:cs typeface="Abadi MT Condensed Extra Bold" charset="0"/>
              </a:rPr>
              <a:t>STRUCTURE</a:t>
            </a:r>
            <a:r>
              <a:rPr lang="en-US" b="1" dirty="0" smtClean="0">
                <a:ea typeface="Abadi MT Condensed Light" charset="0"/>
                <a:cs typeface="Abadi MT Condensed Light" charset="0"/>
              </a:rPr>
              <a:t> OF </a:t>
            </a:r>
            <a:r>
              <a:rPr lang="en-US" b="1" i="1" dirty="0" smtClean="0">
                <a:solidFill>
                  <a:srgbClr val="C00000"/>
                </a:solidFill>
                <a:latin typeface="Abadi MT Condensed Extra Bold" charset="0"/>
                <a:ea typeface="Abadi MT Condensed Extra Bold" charset="0"/>
                <a:cs typeface="Abadi MT Condensed Extra Bold" charset="0"/>
              </a:rPr>
              <a:t>SCIENTIFIC REVOLUTIONS</a:t>
            </a:r>
            <a:endParaRPr lang="en-US" b="1" i="1" dirty="0">
              <a:solidFill>
                <a:srgbClr val="C00000"/>
              </a:solidFill>
              <a:latin typeface="Abadi MT Condensed Extra Bold" charset="0"/>
              <a:ea typeface="Abadi MT Condensed Extra Bold" charset="0"/>
              <a:cs typeface="Abadi MT Condensed Extra Bold" charset="0"/>
            </a:endParaRPr>
          </a:p>
        </p:txBody>
      </p:sp>
      <p:sp>
        <p:nvSpPr>
          <p:cNvPr id="15" name="TextBox 14"/>
          <p:cNvSpPr txBox="1"/>
          <p:nvPr/>
        </p:nvSpPr>
        <p:spPr>
          <a:xfrm>
            <a:off x="2921778" y="5945580"/>
            <a:ext cx="5422272" cy="646331"/>
          </a:xfrm>
          <a:prstGeom prst="rect">
            <a:avLst/>
          </a:prstGeom>
          <a:noFill/>
        </p:spPr>
        <p:txBody>
          <a:bodyPr wrap="square" rtlCol="0">
            <a:spAutoFit/>
          </a:bodyPr>
          <a:lstStyle/>
          <a:p>
            <a:pPr algn="ctr"/>
            <a:r>
              <a:rPr lang="en-US" sz="3600" b="1" i="1" dirty="0">
                <a:solidFill>
                  <a:srgbClr val="FF0000"/>
                </a:solidFill>
              </a:rPr>
              <a:t>History of Science</a:t>
            </a:r>
          </a:p>
        </p:txBody>
      </p:sp>
      <p:sp>
        <p:nvSpPr>
          <p:cNvPr id="3" name="Oval 2"/>
          <p:cNvSpPr/>
          <p:nvPr/>
        </p:nvSpPr>
        <p:spPr>
          <a:xfrm>
            <a:off x="3737686" y="1493015"/>
            <a:ext cx="3790456" cy="3509293"/>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7376942" y="1097224"/>
            <a:ext cx="3087473" cy="907603"/>
            <a:chOff x="1882589" y="1005781"/>
            <a:chExt cx="3087473" cy="907603"/>
          </a:xfrm>
        </p:grpSpPr>
        <p:sp>
          <p:nvSpPr>
            <p:cNvPr id="20" name="TextBox 19"/>
            <p:cNvSpPr txBox="1"/>
            <p:nvPr/>
          </p:nvSpPr>
          <p:spPr>
            <a:xfrm>
              <a:off x="1882589" y="1005781"/>
              <a:ext cx="2618362" cy="523220"/>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smtClean="0">
                  <a:solidFill>
                    <a:srgbClr val="C00000"/>
                  </a:solidFill>
                </a:rPr>
                <a:t>Pre-paradigm</a:t>
              </a:r>
              <a:endParaRPr lang="en-US" sz="2800" dirty="0">
                <a:solidFill>
                  <a:srgbClr val="C00000"/>
                </a:solidFill>
              </a:endParaRPr>
            </a:p>
          </p:txBody>
        </p:sp>
        <p:sp>
          <p:nvSpPr>
            <p:cNvPr id="21" name="Oval 20"/>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0</a:t>
              </a:r>
            </a:p>
          </p:txBody>
        </p:sp>
      </p:grpSp>
      <p:grpSp>
        <p:nvGrpSpPr>
          <p:cNvPr id="22" name="Group 21"/>
          <p:cNvGrpSpPr/>
          <p:nvPr/>
        </p:nvGrpSpPr>
        <p:grpSpPr>
          <a:xfrm>
            <a:off x="6169407" y="2608408"/>
            <a:ext cx="3087473" cy="907603"/>
            <a:chOff x="1882589" y="1005781"/>
            <a:chExt cx="3087473" cy="907603"/>
          </a:xfrm>
        </p:grpSpPr>
        <p:sp>
          <p:nvSpPr>
            <p:cNvPr id="23" name="TextBox 22"/>
            <p:cNvSpPr txBox="1"/>
            <p:nvPr/>
          </p:nvSpPr>
          <p:spPr>
            <a:xfrm>
              <a:off x="1882589" y="1005781"/>
              <a:ext cx="2618362" cy="523220"/>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smtClean="0">
                  <a:solidFill>
                    <a:srgbClr val="C00000"/>
                  </a:solidFill>
                </a:rPr>
                <a:t>Normal Science</a:t>
              </a:r>
              <a:endParaRPr lang="en-US" sz="2800" dirty="0">
                <a:solidFill>
                  <a:srgbClr val="C00000"/>
                </a:solidFill>
              </a:endParaRPr>
            </a:p>
          </p:txBody>
        </p:sp>
        <p:sp>
          <p:nvSpPr>
            <p:cNvPr id="24" name="Oval 23"/>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1</a:t>
              </a:r>
            </a:p>
          </p:txBody>
        </p:sp>
      </p:grpSp>
      <p:grpSp>
        <p:nvGrpSpPr>
          <p:cNvPr id="25" name="Group 24"/>
          <p:cNvGrpSpPr/>
          <p:nvPr/>
        </p:nvGrpSpPr>
        <p:grpSpPr>
          <a:xfrm>
            <a:off x="5450721" y="4200801"/>
            <a:ext cx="3087473" cy="907603"/>
            <a:chOff x="1882589" y="1005781"/>
            <a:chExt cx="3087473" cy="907603"/>
          </a:xfrm>
        </p:grpSpPr>
        <p:sp>
          <p:nvSpPr>
            <p:cNvPr id="26" name="TextBox 25"/>
            <p:cNvSpPr txBox="1"/>
            <p:nvPr/>
          </p:nvSpPr>
          <p:spPr>
            <a:xfrm>
              <a:off x="1882589" y="1005781"/>
              <a:ext cx="2618362" cy="523220"/>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smtClean="0">
                  <a:solidFill>
                    <a:srgbClr val="C00000"/>
                  </a:solidFill>
                </a:rPr>
                <a:t>Anomaly</a:t>
              </a:r>
              <a:endParaRPr lang="en-US" sz="2800" dirty="0">
                <a:solidFill>
                  <a:srgbClr val="C00000"/>
                </a:solidFill>
              </a:endParaRPr>
            </a:p>
          </p:txBody>
        </p:sp>
        <p:sp>
          <p:nvSpPr>
            <p:cNvPr id="27" name="Oval 26"/>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2</a:t>
              </a:r>
            </a:p>
          </p:txBody>
        </p:sp>
      </p:grpSp>
      <p:grpSp>
        <p:nvGrpSpPr>
          <p:cNvPr id="28" name="Group 27"/>
          <p:cNvGrpSpPr/>
          <p:nvPr/>
        </p:nvGrpSpPr>
        <p:grpSpPr>
          <a:xfrm>
            <a:off x="2221803" y="3666424"/>
            <a:ext cx="3087473" cy="1068754"/>
            <a:chOff x="1882589" y="1005781"/>
            <a:chExt cx="3087473" cy="1068754"/>
          </a:xfrm>
        </p:grpSpPr>
        <p:sp>
          <p:nvSpPr>
            <p:cNvPr id="29" name="TextBox 28"/>
            <p:cNvSpPr txBox="1"/>
            <p:nvPr/>
          </p:nvSpPr>
          <p:spPr>
            <a:xfrm>
              <a:off x="1882589" y="1005781"/>
              <a:ext cx="2618362" cy="1068754"/>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ts val="2460"/>
                </a:lnSpc>
              </a:pPr>
              <a:r>
                <a:rPr lang="en-US" sz="2800" dirty="0" smtClean="0">
                  <a:solidFill>
                    <a:srgbClr val="C00000"/>
                  </a:solidFill>
                </a:rPr>
                <a:t>Crisis and</a:t>
              </a:r>
            </a:p>
            <a:p>
              <a:pPr algn="ctr">
                <a:lnSpc>
                  <a:spcPts val="2460"/>
                </a:lnSpc>
              </a:pPr>
              <a:r>
                <a:rPr lang="en-US" sz="2800" dirty="0" smtClean="0">
                  <a:solidFill>
                    <a:srgbClr val="C00000"/>
                  </a:solidFill>
                </a:rPr>
                <a:t>Emergence of Scientific Theory</a:t>
              </a:r>
              <a:endParaRPr lang="en-US" sz="2800" dirty="0">
                <a:solidFill>
                  <a:srgbClr val="C00000"/>
                </a:solidFill>
              </a:endParaRPr>
            </a:p>
          </p:txBody>
        </p:sp>
        <p:sp>
          <p:nvSpPr>
            <p:cNvPr id="30" name="Oval 29"/>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3</a:t>
              </a:r>
            </a:p>
          </p:txBody>
        </p:sp>
      </p:grpSp>
      <p:grpSp>
        <p:nvGrpSpPr>
          <p:cNvPr id="31" name="Group 30"/>
          <p:cNvGrpSpPr/>
          <p:nvPr/>
        </p:nvGrpSpPr>
        <p:grpSpPr>
          <a:xfrm>
            <a:off x="2654796" y="1918061"/>
            <a:ext cx="3087473" cy="907603"/>
            <a:chOff x="1882589" y="1005781"/>
            <a:chExt cx="3087473" cy="907603"/>
          </a:xfrm>
        </p:grpSpPr>
        <p:sp>
          <p:nvSpPr>
            <p:cNvPr id="32" name="TextBox 31"/>
            <p:cNvSpPr txBox="1"/>
            <p:nvPr/>
          </p:nvSpPr>
          <p:spPr>
            <a:xfrm>
              <a:off x="1882589" y="1005781"/>
              <a:ext cx="2618362" cy="748154"/>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ts val="2460"/>
                </a:lnSpc>
              </a:pPr>
              <a:r>
                <a:rPr lang="en-US" sz="2800" dirty="0" smtClean="0">
                  <a:solidFill>
                    <a:srgbClr val="C00000"/>
                  </a:solidFill>
                </a:rPr>
                <a:t>Scientific Revolution</a:t>
              </a:r>
              <a:endParaRPr lang="en-US" sz="2800" dirty="0">
                <a:solidFill>
                  <a:srgbClr val="C00000"/>
                </a:solidFill>
              </a:endParaRPr>
            </a:p>
          </p:txBody>
        </p:sp>
        <p:sp>
          <p:nvSpPr>
            <p:cNvPr id="33" name="Oval 32"/>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4</a:t>
              </a:r>
            </a:p>
          </p:txBody>
        </p:sp>
      </p:grpSp>
      <p:sp>
        <p:nvSpPr>
          <p:cNvPr id="41" name="Circular Arrow 40"/>
          <p:cNvSpPr/>
          <p:nvPr/>
        </p:nvSpPr>
        <p:spPr>
          <a:xfrm>
            <a:off x="3701568" y="1016016"/>
            <a:ext cx="4105106" cy="3184785"/>
          </a:xfrm>
          <a:prstGeom prst="circularArrow">
            <a:avLst>
              <a:gd name="adj1" fmla="val 12500"/>
              <a:gd name="adj2" fmla="val 1142319"/>
              <a:gd name="adj3" fmla="val 20457681"/>
              <a:gd name="adj4" fmla="val 13081069"/>
              <a:gd name="adj5" fmla="val 1461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ircular Arrow 41"/>
          <p:cNvSpPr/>
          <p:nvPr/>
        </p:nvSpPr>
        <p:spPr>
          <a:xfrm>
            <a:off x="4043446" y="2635268"/>
            <a:ext cx="4105106" cy="3184785"/>
          </a:xfrm>
          <a:prstGeom prst="circularArrow">
            <a:avLst>
              <a:gd name="adj1" fmla="val 12500"/>
              <a:gd name="adj2" fmla="val 1142319"/>
              <a:gd name="adj3" fmla="val 20457681"/>
              <a:gd name="adj4" fmla="val 19169942"/>
              <a:gd name="adj5" fmla="val 14616"/>
            </a:avLst>
          </a:prstGeom>
          <a:solidFill>
            <a:schemeClr val="bg1">
              <a:lumMod val="50000"/>
            </a:schemeClr>
          </a:solidFill>
          <a:ln>
            <a:noFill/>
          </a:ln>
          <a:scene3d>
            <a:camera prst="orthographicFront">
              <a:rot lat="0" lon="0" rev="17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Circular Arrow 42"/>
          <p:cNvSpPr/>
          <p:nvPr/>
        </p:nvSpPr>
        <p:spPr>
          <a:xfrm>
            <a:off x="2154342" y="4011044"/>
            <a:ext cx="4105106" cy="3184785"/>
          </a:xfrm>
          <a:prstGeom prst="circularArrow">
            <a:avLst>
              <a:gd name="adj1" fmla="val 12500"/>
              <a:gd name="adj2" fmla="val 1142319"/>
              <a:gd name="adj3" fmla="val 20457681"/>
              <a:gd name="adj4" fmla="val 18659576"/>
              <a:gd name="adj5" fmla="val 14616"/>
            </a:avLst>
          </a:prstGeom>
          <a:solidFill>
            <a:schemeClr val="bg1">
              <a:lumMod val="50000"/>
            </a:schemeClr>
          </a:solidFill>
          <a:ln>
            <a:noFill/>
          </a:ln>
          <a:scene3d>
            <a:camera prst="orthographicFront">
              <a:rot lat="0" lon="0" rev="1380000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Circular Arrow 43"/>
          <p:cNvSpPr/>
          <p:nvPr/>
        </p:nvSpPr>
        <p:spPr>
          <a:xfrm>
            <a:off x="339834" y="1993160"/>
            <a:ext cx="4105106" cy="3184785"/>
          </a:xfrm>
          <a:prstGeom prst="circularArrow">
            <a:avLst>
              <a:gd name="adj1" fmla="val 12500"/>
              <a:gd name="adj2" fmla="val 1142319"/>
              <a:gd name="adj3" fmla="val 20457681"/>
              <a:gd name="adj4" fmla="val 19474175"/>
              <a:gd name="adj5" fmla="val 14616"/>
            </a:avLst>
          </a:prstGeom>
          <a:solidFill>
            <a:schemeClr val="bg1">
              <a:lumMod val="50000"/>
            </a:schemeClr>
          </a:solidFill>
          <a:ln>
            <a:noFill/>
          </a:ln>
          <a:scene3d>
            <a:camera prst="orthographicFront">
              <a:rot lat="0" lon="0" rev="6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Circular Arrow 44"/>
          <p:cNvSpPr/>
          <p:nvPr/>
        </p:nvSpPr>
        <p:spPr>
          <a:xfrm>
            <a:off x="4980275" y="1105727"/>
            <a:ext cx="4105106" cy="3184785"/>
          </a:xfrm>
          <a:prstGeom prst="circularArrow">
            <a:avLst>
              <a:gd name="adj1" fmla="val 12500"/>
              <a:gd name="adj2" fmla="val 1142319"/>
              <a:gd name="adj3" fmla="val 20457681"/>
              <a:gd name="adj4" fmla="val 19169942"/>
              <a:gd name="adj5" fmla="val 14616"/>
            </a:avLst>
          </a:prstGeom>
          <a:solidFill>
            <a:schemeClr val="bg1">
              <a:lumMod val="50000"/>
            </a:schemeClr>
          </a:solidFill>
          <a:ln>
            <a:noFill/>
          </a:ln>
          <a:scene3d>
            <a:camera prst="orthographicFront">
              <a:rot lat="0" lon="0" rev="17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ectangle 34"/>
          <p:cNvSpPr/>
          <p:nvPr/>
        </p:nvSpPr>
        <p:spPr>
          <a:xfrm>
            <a:off x="339834" y="1016016"/>
            <a:ext cx="5717281" cy="2650407"/>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053723" y="1611423"/>
            <a:ext cx="1761343" cy="979459"/>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053901" y="781950"/>
            <a:ext cx="1110964" cy="825221"/>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35099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92414AF-177B-EB40-882D-062F0D4466BD}" type="slidenum">
              <a:rPr lang="en-US" smtClean="0"/>
              <a:t>15</a:t>
            </a:fld>
            <a:endParaRPr lang="en-US" dirty="0"/>
          </a:p>
        </p:txBody>
      </p:sp>
      <p:sp>
        <p:nvSpPr>
          <p:cNvPr id="6" name="Title 1"/>
          <p:cNvSpPr>
            <a:spLocks noGrp="1"/>
          </p:cNvSpPr>
          <p:nvPr>
            <p:ph type="title"/>
          </p:nvPr>
        </p:nvSpPr>
        <p:spPr>
          <a:xfrm>
            <a:off x="0" y="-155842"/>
            <a:ext cx="12192000" cy="1143000"/>
          </a:xfrm>
        </p:spPr>
        <p:txBody>
          <a:bodyPr>
            <a:normAutofit/>
          </a:bodyPr>
          <a:lstStyle/>
          <a:p>
            <a:pPr algn="ctr"/>
            <a:r>
              <a:rPr lang="en-US" b="1" i="1" dirty="0" smtClean="0">
                <a:solidFill>
                  <a:srgbClr val="C00000"/>
                </a:solidFill>
                <a:latin typeface="Abadi MT Condensed Extra Bold" charset="0"/>
                <a:ea typeface="Abadi MT Condensed Extra Bold" charset="0"/>
                <a:cs typeface="Abadi MT Condensed Extra Bold" charset="0"/>
              </a:rPr>
              <a:t>CRISIS AND SCIENTIFIC REVOLUTION</a:t>
            </a:r>
            <a:endParaRPr lang="en-US" b="1" i="1" dirty="0">
              <a:solidFill>
                <a:srgbClr val="C00000"/>
              </a:solidFill>
              <a:latin typeface="Abadi MT Condensed Extra Bold" charset="0"/>
              <a:ea typeface="Abadi MT Condensed Extra Bold" charset="0"/>
              <a:cs typeface="Abadi MT Condensed Extra Bold" charset="0"/>
            </a:endParaRPr>
          </a:p>
        </p:txBody>
      </p:sp>
      <p:sp>
        <p:nvSpPr>
          <p:cNvPr id="5" name="Rounded Rectangle 4"/>
          <p:cNvSpPr/>
          <p:nvPr/>
        </p:nvSpPr>
        <p:spPr>
          <a:xfrm>
            <a:off x="0" y="5706533"/>
            <a:ext cx="12192000" cy="1091989"/>
          </a:xfrm>
          <a:prstGeom prst="round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i="1" dirty="0">
                <a:solidFill>
                  <a:srgbClr val="C00000"/>
                </a:solidFill>
              </a:rPr>
              <a:t>Food for thought: </a:t>
            </a:r>
            <a:r>
              <a:rPr lang="en-US" sz="3200" dirty="0">
                <a:solidFill>
                  <a:srgbClr val="C00000"/>
                </a:solidFill>
              </a:rPr>
              <a:t>Why do we have so many competing memory technologies now? Why so many computing models?</a:t>
            </a:r>
          </a:p>
        </p:txBody>
      </p:sp>
      <p:sp>
        <p:nvSpPr>
          <p:cNvPr id="13" name="Content Placeholder 2"/>
          <p:cNvSpPr>
            <a:spLocks noGrp="1"/>
          </p:cNvSpPr>
          <p:nvPr>
            <p:ph idx="1"/>
          </p:nvPr>
        </p:nvSpPr>
        <p:spPr>
          <a:xfrm>
            <a:off x="227308" y="802759"/>
            <a:ext cx="11737383" cy="1212308"/>
          </a:xfrm>
        </p:spPr>
        <p:txBody>
          <a:bodyPr>
            <a:normAutofit/>
          </a:bodyPr>
          <a:lstStyle/>
          <a:p>
            <a:r>
              <a:rPr lang="en-US" dirty="0" smtClean="0"/>
              <a:t>Only anomaly is </a:t>
            </a:r>
            <a:r>
              <a:rPr lang="en-US" b="1" i="1" dirty="0" smtClean="0">
                <a:solidFill>
                  <a:srgbClr val="FF0000"/>
                </a:solidFill>
              </a:rPr>
              <a:t>not enough </a:t>
            </a:r>
            <a:r>
              <a:rPr lang="en-US" dirty="0" smtClean="0"/>
              <a:t>for the emergence of new scientific theory</a:t>
            </a:r>
          </a:p>
          <a:p>
            <a:r>
              <a:rPr lang="en-US" dirty="0" smtClean="0"/>
              <a:t>A crisis involves a period of </a:t>
            </a:r>
            <a:r>
              <a:rPr lang="en-US" b="1" i="1" dirty="0" smtClean="0">
                <a:solidFill>
                  <a:srgbClr val="FF0000"/>
                </a:solidFill>
              </a:rPr>
              <a:t>extra-ordinary research</a:t>
            </a:r>
          </a:p>
          <a:p>
            <a:endParaRPr lang="en-US" dirty="0" smtClean="0"/>
          </a:p>
          <a:p>
            <a:endParaRPr lang="en-US"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639" y="2236730"/>
            <a:ext cx="1975219" cy="2220231"/>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30081"/>
          <a:stretch/>
        </p:blipFill>
        <p:spPr>
          <a:xfrm>
            <a:off x="8301908" y="2225932"/>
            <a:ext cx="3890092" cy="2051026"/>
          </a:xfrm>
          <a:prstGeom prst="rect">
            <a:avLst/>
          </a:prstGeom>
        </p:spPr>
      </p:pic>
      <p:pic>
        <p:nvPicPr>
          <p:cNvPr id="8" name="Picture 7"/>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5618591" y="2173739"/>
            <a:ext cx="2181799" cy="218179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5524" y="2236730"/>
            <a:ext cx="3152401" cy="2251715"/>
          </a:xfrm>
          <a:prstGeom prst="rect">
            <a:avLst/>
          </a:prstGeom>
        </p:spPr>
      </p:pic>
      <p:sp>
        <p:nvSpPr>
          <p:cNvPr id="11" name="TextBox 10"/>
          <p:cNvSpPr txBox="1"/>
          <p:nvPr/>
        </p:nvSpPr>
        <p:spPr>
          <a:xfrm>
            <a:off x="227308" y="4617669"/>
            <a:ext cx="2117550" cy="1054135"/>
          </a:xfrm>
          <a:prstGeom prst="rect">
            <a:avLst/>
          </a:prstGeom>
          <a:noFill/>
        </p:spPr>
        <p:txBody>
          <a:bodyPr wrap="square" rtlCol="0">
            <a:spAutoFit/>
          </a:bodyPr>
          <a:lstStyle/>
          <a:p>
            <a:pPr algn="ctr">
              <a:lnSpc>
                <a:spcPts val="2460"/>
              </a:lnSpc>
            </a:pPr>
            <a:r>
              <a:rPr lang="en-US" sz="2800" b="1" i="1" smtClean="0">
                <a:solidFill>
                  <a:srgbClr val="FF0000"/>
                </a:solidFill>
              </a:rPr>
              <a:t>Many competing </a:t>
            </a:r>
          </a:p>
          <a:p>
            <a:pPr algn="ctr">
              <a:lnSpc>
                <a:spcPts val="2460"/>
              </a:lnSpc>
            </a:pPr>
            <a:r>
              <a:rPr lang="en-US" sz="2800" b="1" i="1" dirty="0" smtClean="0">
                <a:solidFill>
                  <a:srgbClr val="FF0000"/>
                </a:solidFill>
              </a:rPr>
              <a:t>models</a:t>
            </a:r>
            <a:endParaRPr lang="en-US" sz="2800" dirty="0"/>
          </a:p>
        </p:txBody>
      </p:sp>
      <p:sp>
        <p:nvSpPr>
          <p:cNvPr id="12" name="TextBox 11"/>
          <p:cNvSpPr txBox="1"/>
          <p:nvPr/>
        </p:nvSpPr>
        <p:spPr>
          <a:xfrm>
            <a:off x="2557924" y="4617669"/>
            <a:ext cx="2354492" cy="748154"/>
          </a:xfrm>
          <a:prstGeom prst="rect">
            <a:avLst/>
          </a:prstGeom>
          <a:noFill/>
        </p:spPr>
        <p:txBody>
          <a:bodyPr wrap="square" rtlCol="0">
            <a:spAutoFit/>
          </a:bodyPr>
          <a:lstStyle/>
          <a:p>
            <a:pPr algn="ctr">
              <a:lnSpc>
                <a:spcPts val="2460"/>
              </a:lnSpc>
            </a:pPr>
            <a:r>
              <a:rPr lang="en-US" sz="2800" b="1" i="1" dirty="0" smtClean="0">
                <a:solidFill>
                  <a:srgbClr val="FF0000"/>
                </a:solidFill>
              </a:rPr>
              <a:t>Willingness to try anything</a:t>
            </a:r>
            <a:endParaRPr lang="en-US" sz="2800" dirty="0"/>
          </a:p>
        </p:txBody>
      </p:sp>
      <p:sp>
        <p:nvSpPr>
          <p:cNvPr id="14" name="TextBox 13"/>
          <p:cNvSpPr txBox="1"/>
          <p:nvPr/>
        </p:nvSpPr>
        <p:spPr>
          <a:xfrm>
            <a:off x="5483556" y="4647147"/>
            <a:ext cx="2354492" cy="748154"/>
          </a:xfrm>
          <a:prstGeom prst="rect">
            <a:avLst/>
          </a:prstGeom>
          <a:noFill/>
        </p:spPr>
        <p:txBody>
          <a:bodyPr wrap="square" rtlCol="0">
            <a:spAutoFit/>
          </a:bodyPr>
          <a:lstStyle/>
          <a:p>
            <a:pPr algn="ctr">
              <a:lnSpc>
                <a:spcPts val="2460"/>
              </a:lnSpc>
            </a:pPr>
            <a:r>
              <a:rPr lang="en-US" sz="2800" b="1" i="1" dirty="0" smtClean="0">
                <a:solidFill>
                  <a:srgbClr val="FF0000"/>
                </a:solidFill>
              </a:rPr>
              <a:t>Debate over fundamentals</a:t>
            </a:r>
            <a:endParaRPr lang="en-US" sz="2800" dirty="0"/>
          </a:p>
        </p:txBody>
      </p:sp>
      <p:sp>
        <p:nvSpPr>
          <p:cNvPr id="15" name="TextBox 14"/>
          <p:cNvSpPr txBox="1"/>
          <p:nvPr/>
        </p:nvSpPr>
        <p:spPr>
          <a:xfrm>
            <a:off x="8610600" y="4648091"/>
            <a:ext cx="3096210" cy="733534"/>
          </a:xfrm>
          <a:prstGeom prst="rect">
            <a:avLst/>
          </a:prstGeom>
          <a:noFill/>
        </p:spPr>
        <p:txBody>
          <a:bodyPr wrap="square" rtlCol="0">
            <a:spAutoFit/>
          </a:bodyPr>
          <a:lstStyle/>
          <a:p>
            <a:pPr algn="ctr">
              <a:lnSpc>
                <a:spcPts val="2460"/>
              </a:lnSpc>
            </a:pPr>
            <a:r>
              <a:rPr lang="en-US" sz="2800" b="1" i="1" smtClean="0">
                <a:solidFill>
                  <a:srgbClr val="FF0000"/>
                </a:solidFill>
              </a:rPr>
              <a:t>One paradigm gets </a:t>
            </a:r>
            <a:r>
              <a:rPr lang="en-US" sz="2800" b="1" i="1" dirty="0">
                <a:solidFill>
                  <a:srgbClr val="FF0000"/>
                </a:solidFill>
              </a:rPr>
              <a:t>accepted by all</a:t>
            </a:r>
            <a:endParaRPr lang="en-US" sz="2800" dirty="0"/>
          </a:p>
        </p:txBody>
      </p:sp>
    </p:spTree>
    <p:extLst>
      <p:ext uri="{BB962C8B-B14F-4D97-AF65-F5344CB8AC3E}">
        <p14:creationId xmlns:p14="http://schemas.microsoft.com/office/powerpoint/2010/main" val="12336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p:bldP spid="1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155842"/>
            <a:ext cx="12192000" cy="1143000"/>
          </a:xfrm>
        </p:spPr>
        <p:txBody>
          <a:bodyPr/>
          <a:lstStyle/>
          <a:p>
            <a:pPr algn="ctr"/>
            <a:r>
              <a:rPr lang="en-US" b="1" dirty="0" smtClean="0">
                <a:ea typeface="Abadi MT Condensed Light" charset="0"/>
                <a:cs typeface="Abadi MT Condensed Light" charset="0"/>
              </a:rPr>
              <a:t>THE </a:t>
            </a:r>
            <a:r>
              <a:rPr lang="en-US" b="1" i="1" dirty="0" smtClean="0">
                <a:solidFill>
                  <a:srgbClr val="C00000"/>
                </a:solidFill>
                <a:latin typeface="Abadi MT Condensed Extra Bold" charset="0"/>
                <a:ea typeface="Abadi MT Condensed Extra Bold" charset="0"/>
                <a:cs typeface="Abadi MT Condensed Extra Bold" charset="0"/>
              </a:rPr>
              <a:t>STRUCTURE</a:t>
            </a:r>
            <a:r>
              <a:rPr lang="en-US" b="1" dirty="0" smtClean="0">
                <a:ea typeface="Abadi MT Condensed Light" charset="0"/>
                <a:cs typeface="Abadi MT Condensed Light" charset="0"/>
              </a:rPr>
              <a:t> OF </a:t>
            </a:r>
            <a:r>
              <a:rPr lang="en-US" b="1" i="1" dirty="0" smtClean="0">
                <a:solidFill>
                  <a:srgbClr val="C00000"/>
                </a:solidFill>
                <a:latin typeface="Abadi MT Condensed Extra Bold" charset="0"/>
                <a:ea typeface="Abadi MT Condensed Extra Bold" charset="0"/>
                <a:cs typeface="Abadi MT Condensed Extra Bold" charset="0"/>
              </a:rPr>
              <a:t>SCIENTIFIC REVOLUTIONS</a:t>
            </a:r>
            <a:endParaRPr lang="en-US" b="1" i="1" dirty="0">
              <a:solidFill>
                <a:srgbClr val="C00000"/>
              </a:solidFill>
              <a:latin typeface="Abadi MT Condensed Extra Bold" charset="0"/>
              <a:ea typeface="Abadi MT Condensed Extra Bold" charset="0"/>
              <a:cs typeface="Abadi MT Condensed Extra Bold" charset="0"/>
            </a:endParaRPr>
          </a:p>
        </p:txBody>
      </p:sp>
      <p:sp>
        <p:nvSpPr>
          <p:cNvPr id="15" name="TextBox 14"/>
          <p:cNvSpPr txBox="1"/>
          <p:nvPr/>
        </p:nvSpPr>
        <p:spPr>
          <a:xfrm>
            <a:off x="2921778" y="5945580"/>
            <a:ext cx="5422272" cy="646331"/>
          </a:xfrm>
          <a:prstGeom prst="rect">
            <a:avLst/>
          </a:prstGeom>
          <a:noFill/>
        </p:spPr>
        <p:txBody>
          <a:bodyPr wrap="square" rtlCol="0">
            <a:spAutoFit/>
          </a:bodyPr>
          <a:lstStyle/>
          <a:p>
            <a:pPr algn="ctr"/>
            <a:r>
              <a:rPr lang="en-US" sz="3600" b="1" i="1" dirty="0">
                <a:solidFill>
                  <a:srgbClr val="FF0000"/>
                </a:solidFill>
              </a:rPr>
              <a:t>History of Science</a:t>
            </a:r>
          </a:p>
        </p:txBody>
      </p:sp>
      <p:sp>
        <p:nvSpPr>
          <p:cNvPr id="3" name="Oval 2"/>
          <p:cNvSpPr/>
          <p:nvPr/>
        </p:nvSpPr>
        <p:spPr>
          <a:xfrm>
            <a:off x="3737686" y="1493015"/>
            <a:ext cx="3790456" cy="3509293"/>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7376942" y="1097224"/>
            <a:ext cx="3087473" cy="907603"/>
            <a:chOff x="1882589" y="1005781"/>
            <a:chExt cx="3087473" cy="907603"/>
          </a:xfrm>
        </p:grpSpPr>
        <p:sp>
          <p:nvSpPr>
            <p:cNvPr id="20" name="TextBox 19"/>
            <p:cNvSpPr txBox="1"/>
            <p:nvPr/>
          </p:nvSpPr>
          <p:spPr>
            <a:xfrm>
              <a:off x="1882589" y="1005781"/>
              <a:ext cx="2618362" cy="523220"/>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smtClean="0">
                  <a:solidFill>
                    <a:srgbClr val="C00000"/>
                  </a:solidFill>
                </a:rPr>
                <a:t>Pre-paradigm</a:t>
              </a:r>
              <a:endParaRPr lang="en-US" sz="2800" dirty="0">
                <a:solidFill>
                  <a:srgbClr val="C00000"/>
                </a:solidFill>
              </a:endParaRPr>
            </a:p>
          </p:txBody>
        </p:sp>
        <p:sp>
          <p:nvSpPr>
            <p:cNvPr id="21" name="Oval 20"/>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0</a:t>
              </a:r>
            </a:p>
          </p:txBody>
        </p:sp>
      </p:grpSp>
      <p:grpSp>
        <p:nvGrpSpPr>
          <p:cNvPr id="22" name="Group 21"/>
          <p:cNvGrpSpPr/>
          <p:nvPr/>
        </p:nvGrpSpPr>
        <p:grpSpPr>
          <a:xfrm>
            <a:off x="6169407" y="2608408"/>
            <a:ext cx="3087473" cy="907603"/>
            <a:chOff x="1882589" y="1005781"/>
            <a:chExt cx="3087473" cy="907603"/>
          </a:xfrm>
        </p:grpSpPr>
        <p:sp>
          <p:nvSpPr>
            <p:cNvPr id="23" name="TextBox 22"/>
            <p:cNvSpPr txBox="1"/>
            <p:nvPr/>
          </p:nvSpPr>
          <p:spPr>
            <a:xfrm>
              <a:off x="1882589" y="1005781"/>
              <a:ext cx="2618362" cy="523220"/>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smtClean="0">
                  <a:solidFill>
                    <a:srgbClr val="C00000"/>
                  </a:solidFill>
                </a:rPr>
                <a:t>Normal Science</a:t>
              </a:r>
              <a:endParaRPr lang="en-US" sz="2800" dirty="0">
                <a:solidFill>
                  <a:srgbClr val="C00000"/>
                </a:solidFill>
              </a:endParaRPr>
            </a:p>
          </p:txBody>
        </p:sp>
        <p:sp>
          <p:nvSpPr>
            <p:cNvPr id="24" name="Oval 23"/>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1</a:t>
              </a:r>
            </a:p>
          </p:txBody>
        </p:sp>
      </p:grpSp>
      <p:grpSp>
        <p:nvGrpSpPr>
          <p:cNvPr id="25" name="Group 24"/>
          <p:cNvGrpSpPr/>
          <p:nvPr/>
        </p:nvGrpSpPr>
        <p:grpSpPr>
          <a:xfrm>
            <a:off x="5450721" y="4200801"/>
            <a:ext cx="3087473" cy="907603"/>
            <a:chOff x="1882589" y="1005781"/>
            <a:chExt cx="3087473" cy="907603"/>
          </a:xfrm>
        </p:grpSpPr>
        <p:sp>
          <p:nvSpPr>
            <p:cNvPr id="26" name="TextBox 25"/>
            <p:cNvSpPr txBox="1"/>
            <p:nvPr/>
          </p:nvSpPr>
          <p:spPr>
            <a:xfrm>
              <a:off x="1882589" y="1005781"/>
              <a:ext cx="2618362" cy="523220"/>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smtClean="0">
                  <a:solidFill>
                    <a:srgbClr val="C00000"/>
                  </a:solidFill>
                </a:rPr>
                <a:t>Anomaly</a:t>
              </a:r>
              <a:endParaRPr lang="en-US" sz="2800" dirty="0">
                <a:solidFill>
                  <a:srgbClr val="C00000"/>
                </a:solidFill>
              </a:endParaRPr>
            </a:p>
          </p:txBody>
        </p:sp>
        <p:sp>
          <p:nvSpPr>
            <p:cNvPr id="27" name="Oval 26"/>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2</a:t>
              </a:r>
            </a:p>
          </p:txBody>
        </p:sp>
      </p:grpSp>
      <p:grpSp>
        <p:nvGrpSpPr>
          <p:cNvPr id="28" name="Group 27"/>
          <p:cNvGrpSpPr/>
          <p:nvPr/>
        </p:nvGrpSpPr>
        <p:grpSpPr>
          <a:xfrm>
            <a:off x="2221803" y="3666424"/>
            <a:ext cx="3087473" cy="1068754"/>
            <a:chOff x="1882589" y="1005781"/>
            <a:chExt cx="3087473" cy="1068754"/>
          </a:xfrm>
        </p:grpSpPr>
        <p:sp>
          <p:nvSpPr>
            <p:cNvPr id="29" name="TextBox 28"/>
            <p:cNvSpPr txBox="1"/>
            <p:nvPr/>
          </p:nvSpPr>
          <p:spPr>
            <a:xfrm>
              <a:off x="1882589" y="1005781"/>
              <a:ext cx="2618362" cy="1068754"/>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ts val="2460"/>
                </a:lnSpc>
              </a:pPr>
              <a:r>
                <a:rPr lang="en-US" sz="2800" dirty="0" smtClean="0">
                  <a:solidFill>
                    <a:srgbClr val="C00000"/>
                  </a:solidFill>
                </a:rPr>
                <a:t>Crisis and</a:t>
              </a:r>
            </a:p>
            <a:p>
              <a:pPr algn="ctr">
                <a:lnSpc>
                  <a:spcPts val="2460"/>
                </a:lnSpc>
              </a:pPr>
              <a:r>
                <a:rPr lang="en-US" sz="2800" dirty="0" smtClean="0">
                  <a:solidFill>
                    <a:srgbClr val="C00000"/>
                  </a:solidFill>
                </a:rPr>
                <a:t>Emergence of Scientific Theory</a:t>
              </a:r>
              <a:endParaRPr lang="en-US" sz="2800" dirty="0">
                <a:solidFill>
                  <a:srgbClr val="C00000"/>
                </a:solidFill>
              </a:endParaRPr>
            </a:p>
          </p:txBody>
        </p:sp>
        <p:sp>
          <p:nvSpPr>
            <p:cNvPr id="30" name="Oval 29"/>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3</a:t>
              </a:r>
            </a:p>
          </p:txBody>
        </p:sp>
      </p:grpSp>
      <p:grpSp>
        <p:nvGrpSpPr>
          <p:cNvPr id="31" name="Group 30"/>
          <p:cNvGrpSpPr/>
          <p:nvPr/>
        </p:nvGrpSpPr>
        <p:grpSpPr>
          <a:xfrm>
            <a:off x="2654796" y="1918061"/>
            <a:ext cx="3087473" cy="907603"/>
            <a:chOff x="1882589" y="1005781"/>
            <a:chExt cx="3087473" cy="907603"/>
          </a:xfrm>
        </p:grpSpPr>
        <p:sp>
          <p:nvSpPr>
            <p:cNvPr id="32" name="TextBox 31"/>
            <p:cNvSpPr txBox="1"/>
            <p:nvPr/>
          </p:nvSpPr>
          <p:spPr>
            <a:xfrm>
              <a:off x="1882589" y="1005781"/>
              <a:ext cx="2618362" cy="748154"/>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ts val="2460"/>
                </a:lnSpc>
              </a:pPr>
              <a:r>
                <a:rPr lang="en-US" sz="2800" dirty="0" smtClean="0">
                  <a:solidFill>
                    <a:srgbClr val="C00000"/>
                  </a:solidFill>
                </a:rPr>
                <a:t>Scientific Revolution</a:t>
              </a:r>
              <a:endParaRPr lang="en-US" sz="2800" dirty="0">
                <a:solidFill>
                  <a:srgbClr val="C00000"/>
                </a:solidFill>
              </a:endParaRPr>
            </a:p>
          </p:txBody>
        </p:sp>
        <p:sp>
          <p:nvSpPr>
            <p:cNvPr id="33" name="Oval 32"/>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4</a:t>
              </a:r>
            </a:p>
          </p:txBody>
        </p:sp>
      </p:grpSp>
      <p:sp>
        <p:nvSpPr>
          <p:cNvPr id="41" name="Circular Arrow 40"/>
          <p:cNvSpPr/>
          <p:nvPr/>
        </p:nvSpPr>
        <p:spPr>
          <a:xfrm>
            <a:off x="3701568" y="1016016"/>
            <a:ext cx="4105106" cy="3184785"/>
          </a:xfrm>
          <a:prstGeom prst="circularArrow">
            <a:avLst>
              <a:gd name="adj1" fmla="val 12500"/>
              <a:gd name="adj2" fmla="val 1142319"/>
              <a:gd name="adj3" fmla="val 20457681"/>
              <a:gd name="adj4" fmla="val 13081069"/>
              <a:gd name="adj5" fmla="val 1461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ircular Arrow 41"/>
          <p:cNvSpPr/>
          <p:nvPr/>
        </p:nvSpPr>
        <p:spPr>
          <a:xfrm>
            <a:off x="4043446" y="2635268"/>
            <a:ext cx="4105106" cy="3184785"/>
          </a:xfrm>
          <a:prstGeom prst="circularArrow">
            <a:avLst>
              <a:gd name="adj1" fmla="val 12500"/>
              <a:gd name="adj2" fmla="val 1142319"/>
              <a:gd name="adj3" fmla="val 20457681"/>
              <a:gd name="adj4" fmla="val 19169942"/>
              <a:gd name="adj5" fmla="val 14616"/>
            </a:avLst>
          </a:prstGeom>
          <a:solidFill>
            <a:schemeClr val="bg1">
              <a:lumMod val="50000"/>
            </a:schemeClr>
          </a:solidFill>
          <a:ln>
            <a:noFill/>
          </a:ln>
          <a:scene3d>
            <a:camera prst="orthographicFront">
              <a:rot lat="0" lon="0" rev="17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Circular Arrow 42"/>
          <p:cNvSpPr/>
          <p:nvPr/>
        </p:nvSpPr>
        <p:spPr>
          <a:xfrm>
            <a:off x="2154342" y="4011044"/>
            <a:ext cx="4105106" cy="3184785"/>
          </a:xfrm>
          <a:prstGeom prst="circularArrow">
            <a:avLst>
              <a:gd name="adj1" fmla="val 12500"/>
              <a:gd name="adj2" fmla="val 1142319"/>
              <a:gd name="adj3" fmla="val 20457681"/>
              <a:gd name="adj4" fmla="val 18659576"/>
              <a:gd name="adj5" fmla="val 14616"/>
            </a:avLst>
          </a:prstGeom>
          <a:solidFill>
            <a:schemeClr val="bg1">
              <a:lumMod val="50000"/>
            </a:schemeClr>
          </a:solidFill>
          <a:ln>
            <a:noFill/>
          </a:ln>
          <a:scene3d>
            <a:camera prst="orthographicFront">
              <a:rot lat="0" lon="0" rev="1380000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Circular Arrow 43"/>
          <p:cNvSpPr/>
          <p:nvPr/>
        </p:nvSpPr>
        <p:spPr>
          <a:xfrm>
            <a:off x="339834" y="1993160"/>
            <a:ext cx="4105106" cy="3184785"/>
          </a:xfrm>
          <a:prstGeom prst="circularArrow">
            <a:avLst>
              <a:gd name="adj1" fmla="val 12500"/>
              <a:gd name="adj2" fmla="val 1142319"/>
              <a:gd name="adj3" fmla="val 20457681"/>
              <a:gd name="adj4" fmla="val 19474175"/>
              <a:gd name="adj5" fmla="val 14616"/>
            </a:avLst>
          </a:prstGeom>
          <a:solidFill>
            <a:schemeClr val="bg1">
              <a:lumMod val="50000"/>
            </a:schemeClr>
          </a:solidFill>
          <a:ln>
            <a:noFill/>
          </a:ln>
          <a:scene3d>
            <a:camera prst="orthographicFront">
              <a:rot lat="0" lon="0" rev="6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Circular Arrow 44"/>
          <p:cNvSpPr/>
          <p:nvPr/>
        </p:nvSpPr>
        <p:spPr>
          <a:xfrm>
            <a:off x="4980275" y="1105727"/>
            <a:ext cx="4105106" cy="3184785"/>
          </a:xfrm>
          <a:prstGeom prst="circularArrow">
            <a:avLst>
              <a:gd name="adj1" fmla="val 12500"/>
              <a:gd name="adj2" fmla="val 1142319"/>
              <a:gd name="adj3" fmla="val 20457681"/>
              <a:gd name="adj4" fmla="val 19169942"/>
              <a:gd name="adj5" fmla="val 14616"/>
            </a:avLst>
          </a:prstGeom>
          <a:solidFill>
            <a:schemeClr val="bg1">
              <a:lumMod val="50000"/>
            </a:schemeClr>
          </a:solidFill>
          <a:ln>
            <a:noFill/>
          </a:ln>
          <a:scene3d>
            <a:camera prst="orthographicFront">
              <a:rot lat="0" lon="0" rev="17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4" name="Picture 33"/>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8525360" y="3894536"/>
            <a:ext cx="2575076" cy="2575076"/>
          </a:xfrm>
          <a:prstGeom prst="rect">
            <a:avLst/>
          </a:prstGeom>
        </p:spPr>
      </p:pic>
      <p:sp>
        <p:nvSpPr>
          <p:cNvPr id="35" name="TextBox 34"/>
          <p:cNvSpPr txBox="1"/>
          <p:nvPr/>
        </p:nvSpPr>
        <p:spPr>
          <a:xfrm>
            <a:off x="7326520" y="3468098"/>
            <a:ext cx="5422272" cy="646331"/>
          </a:xfrm>
          <a:prstGeom prst="rect">
            <a:avLst/>
          </a:prstGeom>
          <a:noFill/>
        </p:spPr>
        <p:txBody>
          <a:bodyPr wrap="square" rtlCol="0">
            <a:spAutoFit/>
          </a:bodyPr>
          <a:lstStyle/>
          <a:p>
            <a:pPr algn="ctr"/>
            <a:r>
              <a:rPr lang="en-US" sz="3600" b="1" i="1" dirty="0" smtClean="0">
                <a:solidFill>
                  <a:srgbClr val="C00000"/>
                </a:solidFill>
              </a:rPr>
              <a:t>Negative Results</a:t>
            </a:r>
            <a:endParaRPr lang="en-US" sz="3600" b="1" i="1" dirty="0">
              <a:solidFill>
                <a:srgbClr val="C00000"/>
              </a:solidFill>
            </a:endParaRPr>
          </a:p>
        </p:txBody>
      </p:sp>
      <p:grpSp>
        <p:nvGrpSpPr>
          <p:cNvPr id="38" name="Group 37"/>
          <p:cNvGrpSpPr>
            <a:grpSpLocks noChangeAspect="1"/>
          </p:cNvGrpSpPr>
          <p:nvPr/>
        </p:nvGrpSpPr>
        <p:grpSpPr>
          <a:xfrm>
            <a:off x="65485" y="947066"/>
            <a:ext cx="2809050" cy="1986473"/>
            <a:chOff x="401949" y="1597945"/>
            <a:chExt cx="3051899" cy="2158208"/>
          </a:xfrm>
        </p:grpSpPr>
        <p:pic>
          <p:nvPicPr>
            <p:cNvPr id="40" name="Picture 39"/>
            <p:cNvPicPr>
              <a:picLocks noChangeAspect="1"/>
            </p:cNvPicPr>
            <p:nvPr/>
          </p:nvPicPr>
          <p:blipFill>
            <a:blip r:embed="rId3">
              <a:duotone>
                <a:prstClr val="black"/>
                <a:schemeClr val="tx2">
                  <a:tint val="45000"/>
                  <a:satMod val="400000"/>
                </a:schemeClr>
              </a:duotone>
              <a:alphaModFix amt="93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401949" y="1597945"/>
              <a:ext cx="3051899" cy="2158208"/>
            </a:xfrm>
            <a:prstGeom prst="rect">
              <a:avLst/>
            </a:prstGeom>
          </p:spPr>
        </p:pic>
        <p:pic>
          <p:nvPicPr>
            <p:cNvPr id="46" name="Picture 45"/>
            <p:cNvPicPr>
              <a:picLocks noChangeAspect="1"/>
            </p:cNvPicPr>
            <p:nvPr/>
          </p:nvPicPr>
          <p:blipFill rotWithShape="1">
            <a:blip r:embed="rId5">
              <a:alphaModFix/>
              <a:extLst>
                <a:ext uri="{BEBA8EAE-BF5A-486C-A8C5-ECC9F3942E4B}">
                  <a14:imgProps xmlns:a14="http://schemas.microsoft.com/office/drawing/2010/main">
                    <a14:imgLayer r:embed="rId6">
                      <a14:imgEffect>
                        <a14:backgroundRemoval t="6039" b="95531" l="9845" r="89983">
                          <a14:foregroundMark x1="62694" y1="7126" x2="58549" y2="12319"/>
                          <a14:foregroundMark x1="58549" y1="12077" x2="58549" y2="12077"/>
                          <a14:foregroundMark x1="57168" y1="15580" x2="57168" y2="15580"/>
                          <a14:foregroundMark x1="60967" y1="21014" x2="60967" y2="21014"/>
                          <a14:foregroundMark x1="68394" y1="27657" x2="68394" y2="27657"/>
                          <a14:foregroundMark x1="75130" y1="33816" x2="75130" y2="33816"/>
                          <a14:foregroundMark x1="80484" y1="40459" x2="80484" y2="40459"/>
                          <a14:foregroundMark x1="84283" y1="47947" x2="84283" y2="47947"/>
                          <a14:foregroundMark x1="81174" y1="63647" x2="81174" y2="63647"/>
                          <a14:foregroundMark x1="62349" y1="71860" x2="62349" y2="71860"/>
                          <a14:foregroundMark x1="60967" y1="75845" x2="60967" y2="75845"/>
                          <a14:foregroundMark x1="69085" y1="80193" x2="69085" y2="80193"/>
                          <a14:foregroundMark x1="82902" y1="81522" x2="82902" y2="81522"/>
                          <a14:foregroundMark x1="88601" y1="81763" x2="88601" y2="81763"/>
                          <a14:foregroundMark x1="54577" y1="6643" x2="54577" y2="6643"/>
                          <a14:foregroundMark x1="45423" y1="10386" x2="45423" y2="10386"/>
                          <a14:foregroundMark x1="38687" y1="15338" x2="38687" y2="15338"/>
                          <a14:foregroundMark x1="34197" y1="20531" x2="34197" y2="20531"/>
                          <a14:foregroundMark x1="30915" y1="27657" x2="30915" y2="27657"/>
                          <a14:foregroundMark x1="24698" y1="31159" x2="24698" y2="31159"/>
                          <a14:foregroundMark x1="19344" y1="39493" x2="19344" y2="39493"/>
                          <a14:foregroundMark x1="15026" y1="50362" x2="15026" y2="50362"/>
                          <a14:foregroundMark x1="18653" y1="60266" x2="18653" y2="60266"/>
                          <a14:foregroundMark x1="23489" y1="66667" x2="23489" y2="66667"/>
                          <a14:foregroundMark x1="32815" y1="70411" x2="32815" y2="70411"/>
                          <a14:foregroundMark x1="40242" y1="72585" x2="40242" y2="72585"/>
                          <a14:foregroundMark x1="37997" y1="78502" x2="37997" y2="78502"/>
                          <a14:foregroundMark x1="33851" y1="80435" x2="33851" y2="80435"/>
                          <a14:foregroundMark x1="21762" y1="79952" x2="21762" y2="79952"/>
                          <a14:foregroundMark x1="14680" y1="83213" x2="14680" y2="83213"/>
                          <a14:foregroundMark x1="10881" y1="83937" x2="10881" y2="83937"/>
                          <a14:foregroundMark x1="18307" y1="16787" x2="18307" y2="16787"/>
                          <a14:foregroundMark x1="18307" y1="16787" x2="18307" y2="16787"/>
                          <a14:backgroundMark x1="84974" y1="55797" x2="84974" y2="55797"/>
                          <a14:backgroundMark x1="72021" y1="68357" x2="72021" y2="68357"/>
                        </a14:backgroundRemoval>
                      </a14:imgEffect>
                    </a14:imgLayer>
                  </a14:imgProps>
                </a:ext>
                <a:ext uri="{28A0092B-C50C-407E-A947-70E740481C1C}">
                  <a14:useLocalDpi xmlns:a14="http://schemas.microsoft.com/office/drawing/2010/main" val="0"/>
                </a:ext>
              </a:extLst>
            </a:blip>
            <a:srcRect b="12552"/>
            <a:stretch/>
          </p:blipFill>
          <p:spPr>
            <a:xfrm>
              <a:off x="1107025" y="1646226"/>
              <a:ext cx="1684693" cy="2106793"/>
            </a:xfrm>
            <a:prstGeom prst="rect">
              <a:avLst/>
            </a:prstGeom>
          </p:spPr>
        </p:pic>
      </p:grpSp>
    </p:spTree>
    <p:extLst>
      <p:ext uri="{BB962C8B-B14F-4D97-AF65-F5344CB8AC3E}">
        <p14:creationId xmlns:p14="http://schemas.microsoft.com/office/powerpoint/2010/main" val="60307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880805" y="1155266"/>
            <a:ext cx="2289228" cy="1831034"/>
            <a:chOff x="1216769" y="1290265"/>
            <a:chExt cx="2089198" cy="1555654"/>
          </a:xfrm>
        </p:grpSpPr>
        <p:grpSp>
          <p:nvGrpSpPr>
            <p:cNvPr id="10" name="Group 9"/>
            <p:cNvGrpSpPr>
              <a:grpSpLocks noChangeAspect="1"/>
            </p:cNvGrpSpPr>
            <p:nvPr/>
          </p:nvGrpSpPr>
          <p:grpSpPr>
            <a:xfrm>
              <a:off x="1216769" y="1290265"/>
              <a:ext cx="2089198" cy="1555654"/>
              <a:chOff x="3454955" y="2670363"/>
              <a:chExt cx="2434972" cy="1813117"/>
            </a:xfrm>
            <a:solidFill>
              <a:schemeClr val="tx1">
                <a:lumMod val="65000"/>
                <a:lumOff val="35000"/>
              </a:schemeClr>
            </a:solidFill>
          </p:grpSpPr>
          <p:grpSp>
            <p:nvGrpSpPr>
              <p:cNvPr id="14" name="Group 13"/>
              <p:cNvGrpSpPr>
                <a:grpSpLocks noChangeAspect="1"/>
              </p:cNvGrpSpPr>
              <p:nvPr/>
            </p:nvGrpSpPr>
            <p:grpSpPr>
              <a:xfrm>
                <a:off x="3454955" y="2670363"/>
                <a:ext cx="1233724" cy="929423"/>
                <a:chOff x="428328" y="2110982"/>
                <a:chExt cx="3273181" cy="2582606"/>
              </a:xfrm>
              <a:grpFill/>
            </p:grpSpPr>
            <p:cxnSp>
              <p:nvCxnSpPr>
                <p:cNvPr id="117" name="Straight Connector 116"/>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6" name="Group 125"/>
                <p:cNvGrpSpPr/>
                <p:nvPr/>
              </p:nvGrpSpPr>
              <p:grpSpPr>
                <a:xfrm>
                  <a:off x="534160" y="2226069"/>
                  <a:ext cx="3067764" cy="525790"/>
                  <a:chOff x="534160" y="2226069"/>
                  <a:chExt cx="3067764" cy="525790"/>
                </a:xfrm>
                <a:grpFill/>
              </p:grpSpPr>
              <p:sp>
                <p:nvSpPr>
                  <p:cNvPr id="145" name="Oval 144"/>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6" name="Oval 145"/>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7" name="Oval 146"/>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8" name="Oval 147"/>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9" name="Oval 148"/>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7" name="Group 126"/>
                <p:cNvGrpSpPr/>
                <p:nvPr/>
              </p:nvGrpSpPr>
              <p:grpSpPr>
                <a:xfrm>
                  <a:off x="541777" y="2821081"/>
                  <a:ext cx="3058627" cy="525790"/>
                  <a:chOff x="534160" y="2226069"/>
                  <a:chExt cx="3058627" cy="525790"/>
                </a:xfrm>
                <a:grpFill/>
              </p:grpSpPr>
              <p:sp>
                <p:nvSpPr>
                  <p:cNvPr id="140" name="Oval 139"/>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1" name="Oval 140"/>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Oval 141"/>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3" name="Oval 142"/>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4" name="Oval 143"/>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8" name="Group 127"/>
                <p:cNvGrpSpPr/>
                <p:nvPr/>
              </p:nvGrpSpPr>
              <p:grpSpPr>
                <a:xfrm>
                  <a:off x="538848" y="3430281"/>
                  <a:ext cx="3067764" cy="525790"/>
                  <a:chOff x="543297" y="2226069"/>
                  <a:chExt cx="3067764" cy="525790"/>
                </a:xfrm>
                <a:grpFill/>
              </p:grpSpPr>
              <p:sp>
                <p:nvSpPr>
                  <p:cNvPr id="135" name="Oval 134"/>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6" name="Oval 135"/>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7" name="Oval 136"/>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8" name="Oval 137"/>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9" name="Oval 138"/>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9" name="Group 128"/>
                <p:cNvGrpSpPr/>
                <p:nvPr/>
              </p:nvGrpSpPr>
              <p:grpSpPr>
                <a:xfrm>
                  <a:off x="535919" y="4030345"/>
                  <a:ext cx="3067764" cy="525790"/>
                  <a:chOff x="543297" y="2226069"/>
                  <a:chExt cx="3067764" cy="525790"/>
                </a:xfrm>
                <a:grpFill/>
              </p:grpSpPr>
              <p:sp>
                <p:nvSpPr>
                  <p:cNvPr id="130" name="Oval 129"/>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1" name="Oval 130"/>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2" name="Oval 131"/>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3" name="Oval 132"/>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4" name="Oval 133"/>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15" name="Group 14"/>
              <p:cNvGrpSpPr>
                <a:grpSpLocks noChangeAspect="1"/>
              </p:cNvGrpSpPr>
              <p:nvPr/>
            </p:nvGrpSpPr>
            <p:grpSpPr>
              <a:xfrm>
                <a:off x="3457947" y="3551049"/>
                <a:ext cx="1233724" cy="929423"/>
                <a:chOff x="428328" y="2110982"/>
                <a:chExt cx="3273181" cy="2582606"/>
              </a:xfrm>
              <a:grpFill/>
            </p:grpSpPr>
            <p:cxnSp>
              <p:nvCxnSpPr>
                <p:cNvPr id="84" name="Straight Connector 83"/>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93" name="Group 92"/>
                <p:cNvGrpSpPr/>
                <p:nvPr/>
              </p:nvGrpSpPr>
              <p:grpSpPr>
                <a:xfrm>
                  <a:off x="534160" y="2226069"/>
                  <a:ext cx="3067764" cy="525790"/>
                  <a:chOff x="534160" y="2226069"/>
                  <a:chExt cx="3067764" cy="525790"/>
                </a:xfrm>
                <a:grpFill/>
              </p:grpSpPr>
              <p:sp>
                <p:nvSpPr>
                  <p:cNvPr id="112" name="Oval 111"/>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3" name="Oval 112"/>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4" name="Oval 113"/>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5" name="Oval 114"/>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6" name="Oval 115"/>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541777" y="2821081"/>
                  <a:ext cx="3058627" cy="525790"/>
                  <a:chOff x="534160" y="2226069"/>
                  <a:chExt cx="3058627" cy="525790"/>
                </a:xfrm>
                <a:grpFill/>
              </p:grpSpPr>
              <p:sp>
                <p:nvSpPr>
                  <p:cNvPr id="107" name="Oval 106"/>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8" name="Oval 107"/>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9" name="Oval 108"/>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0" name="Oval 109"/>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1" name="Oval 110"/>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538848" y="3430281"/>
                  <a:ext cx="3067764" cy="525790"/>
                  <a:chOff x="543297" y="2226069"/>
                  <a:chExt cx="3067764" cy="525790"/>
                </a:xfrm>
                <a:grpFill/>
              </p:grpSpPr>
              <p:sp>
                <p:nvSpPr>
                  <p:cNvPr id="102" name="Oval 101"/>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Oval 102"/>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Oval 103"/>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5" name="Oval 104"/>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6" name="Oval 105"/>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96" name="Group 95"/>
                <p:cNvGrpSpPr/>
                <p:nvPr/>
              </p:nvGrpSpPr>
              <p:grpSpPr>
                <a:xfrm>
                  <a:off x="535919" y="4030345"/>
                  <a:ext cx="3067764" cy="525790"/>
                  <a:chOff x="543297" y="2226069"/>
                  <a:chExt cx="3067764" cy="525790"/>
                </a:xfrm>
                <a:grpFill/>
              </p:grpSpPr>
              <p:sp>
                <p:nvSpPr>
                  <p:cNvPr id="97" name="Oval 96"/>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8" name="Oval 97"/>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9" name="Oval 98"/>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0" name="Oval 99"/>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Oval 100"/>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16" name="Group 15"/>
              <p:cNvGrpSpPr>
                <a:grpSpLocks noChangeAspect="1"/>
              </p:cNvGrpSpPr>
              <p:nvPr/>
            </p:nvGrpSpPr>
            <p:grpSpPr>
              <a:xfrm>
                <a:off x="4653211" y="2673371"/>
                <a:ext cx="1233724" cy="929423"/>
                <a:chOff x="428328" y="2110982"/>
                <a:chExt cx="3273181" cy="2582606"/>
              </a:xfrm>
              <a:grpFill/>
            </p:grpSpPr>
            <p:cxnSp>
              <p:nvCxnSpPr>
                <p:cNvPr id="51" name="Straight Connector 50"/>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0" name="Group 59"/>
                <p:cNvGrpSpPr/>
                <p:nvPr/>
              </p:nvGrpSpPr>
              <p:grpSpPr>
                <a:xfrm>
                  <a:off x="534160" y="2226069"/>
                  <a:ext cx="3067764" cy="525790"/>
                  <a:chOff x="534160" y="2226069"/>
                  <a:chExt cx="3067764" cy="525790"/>
                </a:xfrm>
                <a:grpFill/>
              </p:grpSpPr>
              <p:sp>
                <p:nvSpPr>
                  <p:cNvPr id="79" name="Oval 78"/>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Oval 79"/>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1" name="Oval 80"/>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Oval 81"/>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Oval 82"/>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61" name="Group 60"/>
                <p:cNvGrpSpPr/>
                <p:nvPr/>
              </p:nvGrpSpPr>
              <p:grpSpPr>
                <a:xfrm>
                  <a:off x="541777" y="2821081"/>
                  <a:ext cx="3058627" cy="525790"/>
                  <a:chOff x="534160" y="2226069"/>
                  <a:chExt cx="3058627" cy="525790"/>
                </a:xfrm>
                <a:grpFill/>
              </p:grpSpPr>
              <p:sp>
                <p:nvSpPr>
                  <p:cNvPr id="74" name="Oval 73"/>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Oval 75"/>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Oval 76"/>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Oval 77"/>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62" name="Group 61"/>
                <p:cNvGrpSpPr/>
                <p:nvPr/>
              </p:nvGrpSpPr>
              <p:grpSpPr>
                <a:xfrm>
                  <a:off x="538848" y="3430281"/>
                  <a:ext cx="3067764" cy="525790"/>
                  <a:chOff x="543297" y="2226069"/>
                  <a:chExt cx="3067764" cy="525790"/>
                </a:xfrm>
                <a:grpFill/>
              </p:grpSpPr>
              <p:sp>
                <p:nvSpPr>
                  <p:cNvPr id="69" name="Oval 68"/>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0" name="Oval 69"/>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Oval 71"/>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Oval 72"/>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63" name="Group 62"/>
                <p:cNvGrpSpPr/>
                <p:nvPr/>
              </p:nvGrpSpPr>
              <p:grpSpPr>
                <a:xfrm>
                  <a:off x="535919" y="4030345"/>
                  <a:ext cx="3067764" cy="525790"/>
                  <a:chOff x="543297" y="2226069"/>
                  <a:chExt cx="3067764" cy="525790"/>
                </a:xfrm>
                <a:grpFill/>
              </p:grpSpPr>
              <p:sp>
                <p:nvSpPr>
                  <p:cNvPr id="64" name="Oval 63"/>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Oval 64"/>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Oval 65"/>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Oval 66"/>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Oval 67"/>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17" name="Group 16"/>
              <p:cNvGrpSpPr>
                <a:grpSpLocks noChangeAspect="1"/>
              </p:cNvGrpSpPr>
              <p:nvPr/>
            </p:nvGrpSpPr>
            <p:grpSpPr>
              <a:xfrm>
                <a:off x="4656203" y="3554057"/>
                <a:ext cx="1233724" cy="929423"/>
                <a:chOff x="428328" y="2110982"/>
                <a:chExt cx="3273181" cy="2582606"/>
              </a:xfrm>
              <a:grpFill/>
            </p:grpSpPr>
            <p:cxnSp>
              <p:nvCxnSpPr>
                <p:cNvPr id="18" name="Straight Connector 17"/>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7" name="Group 26"/>
                <p:cNvGrpSpPr/>
                <p:nvPr/>
              </p:nvGrpSpPr>
              <p:grpSpPr>
                <a:xfrm>
                  <a:off x="534160" y="2226069"/>
                  <a:ext cx="3067764" cy="525790"/>
                  <a:chOff x="534160" y="2226069"/>
                  <a:chExt cx="3067764" cy="525790"/>
                </a:xfrm>
                <a:grpFill/>
              </p:grpSpPr>
              <p:sp>
                <p:nvSpPr>
                  <p:cNvPr id="46" name="Oval 45"/>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Oval 47"/>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8" name="Group 27"/>
                <p:cNvGrpSpPr/>
                <p:nvPr/>
              </p:nvGrpSpPr>
              <p:grpSpPr>
                <a:xfrm>
                  <a:off x="541777" y="2821081"/>
                  <a:ext cx="3058627" cy="525790"/>
                  <a:chOff x="534160" y="2226069"/>
                  <a:chExt cx="3058627" cy="525790"/>
                </a:xfrm>
                <a:grpFill/>
              </p:grpSpPr>
              <p:sp>
                <p:nvSpPr>
                  <p:cNvPr id="41" name="Oval 40"/>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9" name="Group 28"/>
                <p:cNvGrpSpPr/>
                <p:nvPr/>
              </p:nvGrpSpPr>
              <p:grpSpPr>
                <a:xfrm>
                  <a:off x="538848" y="3430281"/>
                  <a:ext cx="3067764" cy="525790"/>
                  <a:chOff x="543297" y="2226069"/>
                  <a:chExt cx="3067764" cy="525790"/>
                </a:xfrm>
                <a:grpFill/>
              </p:grpSpPr>
              <p:sp>
                <p:nvSpPr>
                  <p:cNvPr id="36" name="Oval 35"/>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0" name="Group 29"/>
                <p:cNvGrpSpPr/>
                <p:nvPr/>
              </p:nvGrpSpPr>
              <p:grpSpPr>
                <a:xfrm>
                  <a:off x="535919" y="4030345"/>
                  <a:ext cx="3067764" cy="525790"/>
                  <a:chOff x="543297" y="2226069"/>
                  <a:chExt cx="3067764" cy="525790"/>
                </a:xfrm>
                <a:grpFill/>
              </p:grpSpPr>
              <p:sp>
                <p:nvSpPr>
                  <p:cNvPr id="31" name="Oval 30"/>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sp>
          <p:nvSpPr>
            <p:cNvPr id="11" name="Multiply 10"/>
            <p:cNvSpPr/>
            <p:nvPr/>
          </p:nvSpPr>
          <p:spPr>
            <a:xfrm>
              <a:off x="1292969" y="1321919"/>
              <a:ext cx="914400" cy="914400"/>
            </a:xfrm>
            <a:prstGeom prst="mathMultiply">
              <a:avLst/>
            </a:prstGeom>
            <a:solidFill>
              <a:srgbClr val="FF0000"/>
            </a:solidFill>
            <a:ln w="31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12" name="Multiply 11"/>
            <p:cNvSpPr/>
            <p:nvPr/>
          </p:nvSpPr>
          <p:spPr>
            <a:xfrm>
              <a:off x="2359769" y="1931519"/>
              <a:ext cx="914400" cy="914400"/>
            </a:xfrm>
            <a:prstGeom prst="mathMultiply">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13" name="Lightning Bolt 12"/>
            <p:cNvSpPr>
              <a:spLocks noChangeAspect="1"/>
            </p:cNvSpPr>
            <p:nvPr/>
          </p:nvSpPr>
          <p:spPr>
            <a:xfrm>
              <a:off x="1440453" y="2239675"/>
              <a:ext cx="462116" cy="514448"/>
            </a:xfrm>
            <a:prstGeom prst="lightningBol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50" name="TextBox 149"/>
          <p:cNvSpPr txBox="1"/>
          <p:nvPr/>
        </p:nvSpPr>
        <p:spPr>
          <a:xfrm>
            <a:off x="5286001" y="3029454"/>
            <a:ext cx="2101685" cy="437043"/>
          </a:xfrm>
          <a:prstGeom prst="rect">
            <a:avLst/>
          </a:prstGeom>
          <a:noFill/>
        </p:spPr>
        <p:txBody>
          <a:bodyPr wrap="square" rtlCol="0">
            <a:spAutoFit/>
          </a:bodyPr>
          <a:lstStyle/>
          <a:p>
            <a:pPr>
              <a:lnSpc>
                <a:spcPct val="80000"/>
              </a:lnSpc>
            </a:pPr>
            <a:r>
              <a:rPr lang="en-US" sz="2800" b="1" dirty="0" smtClean="0">
                <a:solidFill>
                  <a:srgbClr val="C00000"/>
                </a:solidFill>
              </a:rPr>
              <a:t>MEMORY</a:t>
            </a:r>
            <a:endParaRPr lang="en-US" sz="2800" b="1" dirty="0">
              <a:solidFill>
                <a:srgbClr val="C00000"/>
              </a:solidFill>
            </a:endParaRPr>
          </a:p>
        </p:txBody>
      </p:sp>
      <p:sp>
        <p:nvSpPr>
          <p:cNvPr id="151" name="Rounded Rectangle 150"/>
          <p:cNvSpPr/>
          <p:nvPr/>
        </p:nvSpPr>
        <p:spPr>
          <a:xfrm>
            <a:off x="4490305" y="4189040"/>
            <a:ext cx="3130514" cy="1791415"/>
          </a:xfrm>
          <a:prstGeom prst="roundRect">
            <a:avLst>
              <a:gd name="adj" fmla="val 9524"/>
            </a:avLst>
          </a:prstGeom>
          <a:solidFill>
            <a:schemeClr val="tx1">
              <a:lumMod val="65000"/>
              <a:lumOff val="3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500"/>
              </a:lnSpc>
            </a:pPr>
            <a:r>
              <a:rPr lang="en-US" sz="3600" dirty="0" smtClean="0">
                <a:solidFill>
                  <a:srgbClr val="EDEFF3"/>
                </a:solidFill>
                <a:latin typeface="Tw Cen MT Condensed Extra Bold" panose="020B0803020202020204" pitchFamily="34" charset="0"/>
                <a:cs typeface="Courier New" panose="02070309020205020404" pitchFamily="49" charset="0"/>
              </a:rPr>
              <a:t>Can we make DRAM Scalable?</a:t>
            </a:r>
            <a:endParaRPr lang="en-US" sz="3600" dirty="0">
              <a:solidFill>
                <a:srgbClr val="EDEFF3"/>
              </a:solidFill>
              <a:latin typeface="Tw Cen MT Condensed Extra Bold" panose="020B0803020202020204" pitchFamily="34" charset="0"/>
              <a:cs typeface="Courier New" panose="02070309020205020404" pitchFamily="49" charset="0"/>
            </a:endParaRPr>
          </a:p>
        </p:txBody>
      </p:sp>
      <p:sp>
        <p:nvSpPr>
          <p:cNvPr id="160" name="Rectangle 159"/>
          <p:cNvSpPr/>
          <p:nvPr/>
        </p:nvSpPr>
        <p:spPr>
          <a:xfrm>
            <a:off x="8730571" y="3759236"/>
            <a:ext cx="2601161" cy="461665"/>
          </a:xfrm>
          <a:prstGeom prst="rect">
            <a:avLst/>
          </a:prstGeom>
        </p:spPr>
        <p:txBody>
          <a:bodyPr wrap="none">
            <a:spAutoFit/>
          </a:bodyPr>
          <a:lstStyle/>
          <a:p>
            <a:r>
              <a:rPr lang="en-US" sz="2400" b="1" smtClean="0">
                <a:solidFill>
                  <a:srgbClr val="000000"/>
                </a:solidFill>
              </a:rPr>
              <a:t>CORES </a:t>
            </a:r>
            <a:r>
              <a:rPr lang="en-US" sz="2400" b="1" dirty="0" smtClean="0">
                <a:solidFill>
                  <a:srgbClr val="000000"/>
                </a:solidFill>
              </a:rPr>
              <a:t>&amp; MEMORY</a:t>
            </a:r>
            <a:endParaRPr lang="en-US" sz="2400" b="1" dirty="0">
              <a:solidFill>
                <a:srgbClr val="000000"/>
              </a:solidFill>
            </a:endParaRPr>
          </a:p>
        </p:txBody>
      </p:sp>
      <p:grpSp>
        <p:nvGrpSpPr>
          <p:cNvPr id="178" name="Group 177"/>
          <p:cNvGrpSpPr>
            <a:grpSpLocks noChangeAspect="1"/>
          </p:cNvGrpSpPr>
          <p:nvPr/>
        </p:nvGrpSpPr>
        <p:grpSpPr>
          <a:xfrm>
            <a:off x="8910222" y="2774466"/>
            <a:ext cx="2434065" cy="1118087"/>
            <a:chOff x="9072967" y="3213707"/>
            <a:chExt cx="3124200" cy="1435100"/>
          </a:xfrm>
        </p:grpSpPr>
        <p:pic>
          <p:nvPicPr>
            <p:cNvPr id="169" name="Picture 168"/>
            <p:cNvPicPr>
              <a:picLocks noChangeAspect="1" noChangeArrowheads="1"/>
            </p:cNvPicPr>
            <p:nvPr/>
          </p:nvPicPr>
          <p:blipFill rotWithShape="1">
            <a:blip r:embed="rId2">
              <a:extLst>
                <a:ext uri="{28A0092B-C50C-407E-A947-70E740481C1C}">
                  <a14:useLocalDpi xmlns:a14="http://schemas.microsoft.com/office/drawing/2010/main" val="0"/>
                </a:ext>
              </a:extLst>
            </a:blip>
            <a:srcRect l="4719" r="76303" b="73396"/>
            <a:stretch/>
          </p:blipFill>
          <p:spPr bwMode="auto">
            <a:xfrm>
              <a:off x="9072967" y="3213707"/>
              <a:ext cx="1219200" cy="143510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170"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5607" r="45465" b="73396"/>
            <a:stretch/>
          </p:blipFill>
          <p:spPr bwMode="auto">
            <a:xfrm>
              <a:off x="10981142" y="3213707"/>
              <a:ext cx="1216025" cy="143510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171" name="Left-Right Arrow 170"/>
            <p:cNvSpPr/>
            <p:nvPr/>
          </p:nvSpPr>
          <p:spPr>
            <a:xfrm>
              <a:off x="10349317" y="3899507"/>
              <a:ext cx="533400" cy="304800"/>
            </a:xfrm>
            <a:prstGeom prst="leftRightArrow">
              <a:avLst/>
            </a:prstGeom>
            <a:solidFill>
              <a:srgbClr val="8C84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2" name="Rounded Rectangle 171"/>
          <p:cNvSpPr/>
          <p:nvPr/>
        </p:nvSpPr>
        <p:spPr>
          <a:xfrm>
            <a:off x="431200" y="4159883"/>
            <a:ext cx="3130514" cy="1791415"/>
          </a:xfrm>
          <a:prstGeom prst="roundRect">
            <a:avLst>
              <a:gd name="adj" fmla="val 9524"/>
            </a:avLst>
          </a:prstGeom>
          <a:solidFill>
            <a:schemeClr val="tx1">
              <a:lumMod val="65000"/>
              <a:lumOff val="3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500"/>
              </a:lnSpc>
            </a:pPr>
            <a:r>
              <a:rPr lang="en-US" sz="3600" dirty="0" smtClean="0">
                <a:solidFill>
                  <a:srgbClr val="EDEFF3"/>
                </a:solidFill>
                <a:latin typeface="Tw Cen MT Condensed Extra Bold" panose="020B0803020202020204" pitchFamily="34" charset="0"/>
                <a:cs typeface="Courier New" panose="02070309020205020404" pitchFamily="49" charset="0"/>
              </a:rPr>
              <a:t>Negative Results</a:t>
            </a:r>
          </a:p>
          <a:p>
            <a:pPr algn="ctr">
              <a:lnSpc>
                <a:spcPts val="3500"/>
              </a:lnSpc>
            </a:pPr>
            <a:r>
              <a:rPr lang="en-US" sz="3600" dirty="0" smtClean="0">
                <a:solidFill>
                  <a:srgbClr val="EDEFF3"/>
                </a:solidFill>
                <a:latin typeface="Tw Cen MT Condensed Extra Bold" panose="020B0803020202020204" pitchFamily="34" charset="0"/>
                <a:cs typeface="Courier New" panose="02070309020205020404" pitchFamily="49" charset="0"/>
              </a:rPr>
              <a:t>In Scientific Revolution</a:t>
            </a:r>
            <a:endParaRPr lang="en-US" sz="3600" dirty="0">
              <a:solidFill>
                <a:srgbClr val="EDEFF3"/>
              </a:solidFill>
              <a:latin typeface="Tw Cen MT Condensed Extra Bold" panose="020B0803020202020204" pitchFamily="34" charset="0"/>
              <a:cs typeface="Courier New" panose="02070309020205020404" pitchFamily="49" charset="0"/>
            </a:endParaRPr>
          </a:p>
        </p:txBody>
      </p:sp>
      <p:grpSp>
        <p:nvGrpSpPr>
          <p:cNvPr id="174" name="Group 173"/>
          <p:cNvGrpSpPr/>
          <p:nvPr/>
        </p:nvGrpSpPr>
        <p:grpSpPr>
          <a:xfrm>
            <a:off x="8338008" y="1489371"/>
            <a:ext cx="3534519" cy="1254777"/>
            <a:chOff x="8736760" y="1774322"/>
            <a:chExt cx="3534519" cy="1254777"/>
          </a:xfrm>
        </p:grpSpPr>
        <p:grpSp>
          <p:nvGrpSpPr>
            <p:cNvPr id="153" name="Group 152"/>
            <p:cNvGrpSpPr/>
            <p:nvPr/>
          </p:nvGrpSpPr>
          <p:grpSpPr>
            <a:xfrm>
              <a:off x="8736760" y="1886099"/>
              <a:ext cx="2286000" cy="1143000"/>
              <a:chOff x="2286000" y="2683933"/>
              <a:chExt cx="2286000" cy="1143000"/>
            </a:xfrm>
          </p:grpSpPr>
          <p:pic>
            <p:nvPicPr>
              <p:cNvPr id="154" name="Picture 5"/>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048000" y="2683933"/>
                <a:ext cx="952500" cy="95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5" name="Picture 5"/>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00500" y="2683933"/>
                <a:ext cx="57150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6" name="Picture 5"/>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000500" y="3217333"/>
                <a:ext cx="57150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7" name="Picture 156"/>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286000" y="2683933"/>
                <a:ext cx="7620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8" name="Picture 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286000" y="3445933"/>
                <a:ext cx="3810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9" name="Picture 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667000" y="3445931"/>
                <a:ext cx="3810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173" name="Picture 172"/>
            <p:cNvPicPr>
              <a:picLocks noChangeAspect="1"/>
            </p:cNvPicPr>
            <p:nvPr/>
          </p:nvPicPr>
          <p:blipFill rotWithShape="1">
            <a:blip r:embed="rId4">
              <a:extLst>
                <a:ext uri="{28A0092B-C50C-407E-A947-70E740481C1C}">
                  <a14:useLocalDpi xmlns:a14="http://schemas.microsoft.com/office/drawing/2010/main" val="0"/>
                </a:ext>
              </a:extLst>
            </a:blip>
            <a:srcRect l="22585" t="15802" r="21373" b="27416"/>
            <a:stretch/>
          </p:blipFill>
          <p:spPr>
            <a:xfrm>
              <a:off x="11039980" y="1774322"/>
              <a:ext cx="1231299" cy="1247557"/>
            </a:xfrm>
            <a:prstGeom prst="rect">
              <a:avLst/>
            </a:prstGeom>
          </p:spPr>
        </p:pic>
      </p:grpSp>
      <p:sp>
        <p:nvSpPr>
          <p:cNvPr id="181" name="Rounded Rectangle 180"/>
          <p:cNvSpPr/>
          <p:nvPr/>
        </p:nvSpPr>
        <p:spPr>
          <a:xfrm>
            <a:off x="8498611" y="4189039"/>
            <a:ext cx="3130514" cy="1791415"/>
          </a:xfrm>
          <a:prstGeom prst="roundRect">
            <a:avLst>
              <a:gd name="adj" fmla="val 9524"/>
            </a:avLst>
          </a:prstGeom>
          <a:solidFill>
            <a:schemeClr val="tx1">
              <a:lumMod val="65000"/>
              <a:lumOff val="3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500"/>
              </a:lnSpc>
            </a:pPr>
            <a:r>
              <a:rPr lang="en-US" sz="3600" dirty="0" smtClean="0">
                <a:solidFill>
                  <a:srgbClr val="EDEFF3"/>
                </a:solidFill>
                <a:latin typeface="Tw Cen MT Condensed Extra Bold" panose="020B0803020202020204" pitchFamily="34" charset="0"/>
                <a:cs typeface="Courier New" panose="02070309020205020404" pitchFamily="49" charset="0"/>
              </a:rPr>
              <a:t>CURRENT TIME</a:t>
            </a:r>
          </a:p>
          <a:p>
            <a:pPr algn="ctr">
              <a:lnSpc>
                <a:spcPts val="3500"/>
              </a:lnSpc>
            </a:pPr>
            <a:r>
              <a:rPr lang="en-US" sz="3600" dirty="0" smtClean="0">
                <a:solidFill>
                  <a:srgbClr val="EDEFF3"/>
                </a:solidFill>
                <a:latin typeface="Tw Cen MT Condensed Extra Bold" panose="020B0803020202020204" pitchFamily="34" charset="0"/>
                <a:cs typeface="Courier New" panose="02070309020205020404" pitchFamily="49" charset="0"/>
              </a:rPr>
              <a:t>Close to a Scientific Revolution</a:t>
            </a:r>
            <a:endParaRPr lang="en-US" sz="3600" dirty="0">
              <a:solidFill>
                <a:srgbClr val="EDEFF3"/>
              </a:solidFill>
              <a:latin typeface="Tw Cen MT Condensed Extra Bold" panose="020B0803020202020204" pitchFamily="34" charset="0"/>
              <a:cs typeface="Courier New" panose="02070309020205020404" pitchFamily="49" charset="0"/>
            </a:endParaRPr>
          </a:p>
        </p:txBody>
      </p:sp>
      <p:sp>
        <p:nvSpPr>
          <p:cNvPr id="168" name="TextBox 167"/>
          <p:cNvSpPr txBox="1"/>
          <p:nvPr/>
        </p:nvSpPr>
        <p:spPr>
          <a:xfrm>
            <a:off x="8019975" y="1156031"/>
            <a:ext cx="3992615" cy="445635"/>
          </a:xfrm>
          <a:prstGeom prst="rect">
            <a:avLst/>
          </a:prstGeom>
          <a:noFill/>
        </p:spPr>
        <p:txBody>
          <a:bodyPr wrap="square" rtlCol="0">
            <a:spAutoFit/>
          </a:bodyPr>
          <a:lstStyle/>
          <a:p>
            <a:pPr algn="ctr">
              <a:lnSpc>
                <a:spcPct val="80000"/>
              </a:lnSpc>
            </a:pPr>
            <a:r>
              <a:rPr lang="en-US" sz="2800" b="1" smtClean="0">
                <a:solidFill>
                  <a:srgbClr val="C00000"/>
                </a:solidFill>
              </a:rPr>
              <a:t>NEW TECHNOLOGIES</a:t>
            </a:r>
            <a:endParaRPr lang="en-US" sz="2800" b="1" dirty="0">
              <a:solidFill>
                <a:srgbClr val="C00000"/>
              </a:solidFill>
            </a:endParaRPr>
          </a:p>
        </p:txBody>
      </p:sp>
      <p:sp>
        <p:nvSpPr>
          <p:cNvPr id="182" name="Rounded Rectangle 181"/>
          <p:cNvSpPr/>
          <p:nvPr/>
        </p:nvSpPr>
        <p:spPr>
          <a:xfrm>
            <a:off x="4462789" y="3382643"/>
            <a:ext cx="3158030" cy="777240"/>
          </a:xfrm>
          <a:prstGeom prst="roundRect">
            <a:avLst/>
          </a:prstGeom>
          <a:solidFill>
            <a:schemeClr val="bg2"/>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3200" dirty="0" smtClean="0">
                <a:solidFill>
                  <a:srgbClr val="C00000"/>
                </a:solidFill>
              </a:rPr>
              <a:t>DRAM SCALING IS ENDING</a:t>
            </a:r>
            <a:endParaRPr lang="en-US" sz="3200" dirty="0">
              <a:solidFill>
                <a:srgbClr val="C00000"/>
              </a:solidFill>
            </a:endParaRPr>
          </a:p>
        </p:txBody>
      </p:sp>
      <p:grpSp>
        <p:nvGrpSpPr>
          <p:cNvPr id="184" name="Group 183"/>
          <p:cNvGrpSpPr/>
          <p:nvPr/>
        </p:nvGrpSpPr>
        <p:grpSpPr>
          <a:xfrm>
            <a:off x="-272795" y="736046"/>
            <a:ext cx="3862444" cy="3085405"/>
            <a:chOff x="-120396" y="1108577"/>
            <a:chExt cx="3862444" cy="3085405"/>
          </a:xfrm>
        </p:grpSpPr>
        <p:grpSp>
          <p:nvGrpSpPr>
            <p:cNvPr id="175" name="Group 174"/>
            <p:cNvGrpSpPr>
              <a:grpSpLocks noChangeAspect="1"/>
            </p:cNvGrpSpPr>
            <p:nvPr/>
          </p:nvGrpSpPr>
          <p:grpSpPr>
            <a:xfrm>
              <a:off x="690149" y="2035774"/>
              <a:ext cx="3051899" cy="2158208"/>
              <a:chOff x="401949" y="1597945"/>
              <a:chExt cx="3051899" cy="2158208"/>
            </a:xfrm>
          </p:grpSpPr>
          <p:pic>
            <p:nvPicPr>
              <p:cNvPr id="6" name="Picture 5"/>
              <p:cNvPicPr>
                <a:picLocks noChangeAspect="1"/>
              </p:cNvPicPr>
              <p:nvPr/>
            </p:nvPicPr>
            <p:blipFill>
              <a:blip r:embed="rId5">
                <a:duotone>
                  <a:prstClr val="black"/>
                  <a:schemeClr val="tx2">
                    <a:tint val="45000"/>
                    <a:satMod val="400000"/>
                  </a:schemeClr>
                </a:duotone>
                <a:alphaModFix amt="93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a:xfrm>
                <a:off x="401949" y="1597945"/>
                <a:ext cx="3051899" cy="2158208"/>
              </a:xfrm>
              <a:prstGeom prst="rect">
                <a:avLst/>
              </a:prstGeom>
            </p:spPr>
          </p:pic>
          <p:pic>
            <p:nvPicPr>
              <p:cNvPr id="7" name="Picture 6"/>
              <p:cNvPicPr>
                <a:picLocks noChangeAspect="1"/>
              </p:cNvPicPr>
              <p:nvPr/>
            </p:nvPicPr>
            <p:blipFill rotWithShape="1">
              <a:blip r:embed="rId7">
                <a:alphaModFix/>
                <a:extLst>
                  <a:ext uri="{BEBA8EAE-BF5A-486C-A8C5-ECC9F3942E4B}">
                    <a14:imgProps xmlns:a14="http://schemas.microsoft.com/office/drawing/2010/main">
                      <a14:imgLayer r:embed="rId8">
                        <a14:imgEffect>
                          <a14:backgroundRemoval t="6039" b="95531" l="9845" r="89983">
                            <a14:foregroundMark x1="62694" y1="7126" x2="58549" y2="12319"/>
                            <a14:foregroundMark x1="58549" y1="12077" x2="58549" y2="12077"/>
                            <a14:foregroundMark x1="57168" y1="15580" x2="57168" y2="15580"/>
                            <a14:foregroundMark x1="60967" y1="21014" x2="60967" y2="21014"/>
                            <a14:foregroundMark x1="68394" y1="27657" x2="68394" y2="27657"/>
                            <a14:foregroundMark x1="75130" y1="33816" x2="75130" y2="33816"/>
                            <a14:foregroundMark x1="80484" y1="40459" x2="80484" y2="40459"/>
                            <a14:foregroundMark x1="84283" y1="47947" x2="84283" y2="47947"/>
                            <a14:foregroundMark x1="81174" y1="63647" x2="81174" y2="63647"/>
                            <a14:foregroundMark x1="62349" y1="71860" x2="62349" y2="71860"/>
                            <a14:foregroundMark x1="60967" y1="75845" x2="60967" y2="75845"/>
                            <a14:foregroundMark x1="69085" y1="80193" x2="69085" y2="80193"/>
                            <a14:foregroundMark x1="82902" y1="81522" x2="82902" y2="81522"/>
                            <a14:foregroundMark x1="88601" y1="81763" x2="88601" y2="81763"/>
                            <a14:foregroundMark x1="54577" y1="6643" x2="54577" y2="6643"/>
                            <a14:foregroundMark x1="45423" y1="10386" x2="45423" y2="10386"/>
                            <a14:foregroundMark x1="38687" y1="15338" x2="38687" y2="15338"/>
                            <a14:foregroundMark x1="34197" y1="20531" x2="34197" y2="20531"/>
                            <a14:foregroundMark x1="30915" y1="27657" x2="30915" y2="27657"/>
                            <a14:foregroundMark x1="24698" y1="31159" x2="24698" y2="31159"/>
                            <a14:foregroundMark x1="19344" y1="39493" x2="19344" y2="39493"/>
                            <a14:foregroundMark x1="15026" y1="50362" x2="15026" y2="50362"/>
                            <a14:foregroundMark x1="18653" y1="60266" x2="18653" y2="60266"/>
                            <a14:foregroundMark x1="23489" y1="66667" x2="23489" y2="66667"/>
                            <a14:foregroundMark x1="32815" y1="70411" x2="32815" y2="70411"/>
                            <a14:foregroundMark x1="40242" y1="72585" x2="40242" y2="72585"/>
                            <a14:foregroundMark x1="37997" y1="78502" x2="37997" y2="78502"/>
                            <a14:foregroundMark x1="33851" y1="80435" x2="33851" y2="80435"/>
                            <a14:foregroundMark x1="21762" y1="79952" x2="21762" y2="79952"/>
                            <a14:foregroundMark x1="14680" y1="83213" x2="14680" y2="83213"/>
                            <a14:foregroundMark x1="10881" y1="83937" x2="10881" y2="83937"/>
                            <a14:foregroundMark x1="18307" y1="16787" x2="18307" y2="16787"/>
                            <a14:foregroundMark x1="18307" y1="16787" x2="18307" y2="16787"/>
                            <a14:backgroundMark x1="84974" y1="55797" x2="84974" y2="55797"/>
                            <a14:backgroundMark x1="72021" y1="68357" x2="72021" y2="68357"/>
                          </a14:backgroundRemoval>
                        </a14:imgEffect>
                      </a14:imgLayer>
                    </a14:imgProps>
                  </a:ext>
                  <a:ext uri="{28A0092B-C50C-407E-A947-70E740481C1C}">
                    <a14:useLocalDpi xmlns:a14="http://schemas.microsoft.com/office/drawing/2010/main" val="0"/>
                  </a:ext>
                </a:extLst>
              </a:blip>
              <a:srcRect b="12552"/>
              <a:stretch/>
            </p:blipFill>
            <p:spPr>
              <a:xfrm>
                <a:off x="1107025" y="1646226"/>
                <a:ext cx="1684693" cy="2106793"/>
              </a:xfrm>
              <a:prstGeom prst="rect">
                <a:avLst/>
              </a:prstGeom>
            </p:spPr>
          </p:pic>
        </p:grpSp>
        <p:pic>
          <p:nvPicPr>
            <p:cNvPr id="183" name="Picture 182"/>
            <p:cNvPicPr>
              <a:picLocks noChangeAspect="1"/>
            </p:cNvPicPr>
            <p:nvPr/>
          </p:nvPicPr>
          <p:blipFill rotWithShape="1">
            <a:blip r:embed="rId9">
              <a:extLst>
                <a:ext uri="{BEBA8EAE-BF5A-486C-A8C5-ECC9F3942E4B}">
                  <a14:imgProps xmlns:a14="http://schemas.microsoft.com/office/drawing/2010/main">
                    <a14:imgLayer r:embed="rId10">
                      <a14:imgEffect>
                        <a14:backgroundRemoval t="9827" b="89740" l="6069" r="98844"/>
                      </a14:imgEffect>
                    </a14:imgLayer>
                  </a14:imgProps>
                </a:ext>
                <a:ext uri="{28A0092B-C50C-407E-A947-70E740481C1C}">
                  <a14:useLocalDpi xmlns:a14="http://schemas.microsoft.com/office/drawing/2010/main" val="0"/>
                </a:ext>
              </a:extLst>
            </a:blip>
            <a:srcRect t="9392" b="27324"/>
            <a:stretch/>
          </p:blipFill>
          <p:spPr>
            <a:xfrm>
              <a:off x="-120396" y="1108577"/>
              <a:ext cx="3153375" cy="1995557"/>
            </a:xfrm>
            <a:prstGeom prst="rect">
              <a:avLst/>
            </a:prstGeom>
          </p:spPr>
        </p:pic>
      </p:grpSp>
      <p:sp>
        <p:nvSpPr>
          <p:cNvPr id="185" name="Rounded Rectangle 184"/>
          <p:cNvSpPr/>
          <p:nvPr/>
        </p:nvSpPr>
        <p:spPr>
          <a:xfrm>
            <a:off x="288" y="6051386"/>
            <a:ext cx="12192000" cy="782886"/>
          </a:xfrm>
          <a:prstGeom prst="roundRect">
            <a:avLst/>
          </a:prstGeom>
          <a:solidFill>
            <a:schemeClr val="bg2">
              <a:lumMod val="9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5400" b="1" dirty="0" smtClean="0">
                <a:solidFill>
                  <a:srgbClr val="C00000"/>
                </a:solidFill>
                <a:latin typeface="Abadi MT Condensed Extra Bold" charset="0"/>
                <a:ea typeface="Abadi MT Condensed Extra Bold" charset="0"/>
                <a:cs typeface="Abadi MT Condensed Extra Bold" charset="0"/>
              </a:rPr>
              <a:t>CONCLUSION</a:t>
            </a:r>
            <a:endParaRPr lang="en-US" sz="5400" dirty="0">
              <a:solidFill>
                <a:srgbClr val="C00000"/>
              </a:solidFill>
              <a:latin typeface="Abadi MT Condensed Extra Bold" charset="0"/>
              <a:ea typeface="Abadi MT Condensed Extra Bold" charset="0"/>
              <a:cs typeface="Abadi MT Condensed Extra Bold" charset="0"/>
            </a:endParaRPr>
          </a:p>
        </p:txBody>
      </p:sp>
      <p:sp>
        <p:nvSpPr>
          <p:cNvPr id="186" name="TextBox 185"/>
          <p:cNvSpPr txBox="1"/>
          <p:nvPr/>
        </p:nvSpPr>
        <p:spPr>
          <a:xfrm>
            <a:off x="456870" y="3706746"/>
            <a:ext cx="3294107" cy="461665"/>
          </a:xfrm>
          <a:prstGeom prst="rect">
            <a:avLst/>
          </a:prstGeom>
          <a:noFill/>
        </p:spPr>
        <p:txBody>
          <a:bodyPr wrap="none" rtlCol="0">
            <a:spAutoFit/>
          </a:bodyPr>
          <a:lstStyle/>
          <a:p>
            <a:r>
              <a:rPr lang="en-US" sz="2400" b="1" dirty="0" smtClean="0">
                <a:solidFill>
                  <a:srgbClr val="C00000"/>
                </a:solidFill>
                <a:ea typeface="Tw Cen MT Condensed Extra Bold" charset="0"/>
                <a:cs typeface="Tw Cen MT Condensed Extra Bold" charset="0"/>
              </a:rPr>
              <a:t>SCIENTIFIC REVOLUTION</a:t>
            </a:r>
            <a:endParaRPr lang="en-US" sz="2400" b="1" dirty="0">
              <a:solidFill>
                <a:srgbClr val="C00000"/>
              </a:solidFill>
              <a:ea typeface="Tw Cen MT Condensed Extra Bold" charset="0"/>
              <a:cs typeface="Tw Cen MT Condensed Extra Bold" charset="0"/>
            </a:endParaRPr>
          </a:p>
        </p:txBody>
      </p:sp>
      <p:sp>
        <p:nvSpPr>
          <p:cNvPr id="176" name="Rectangle 175"/>
          <p:cNvSpPr/>
          <p:nvPr/>
        </p:nvSpPr>
        <p:spPr>
          <a:xfrm>
            <a:off x="0" y="863850"/>
            <a:ext cx="3999372" cy="5182211"/>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0" y="0"/>
            <a:ext cx="12192000" cy="894388"/>
          </a:xfrm>
          <a:prstGeom prst="roundRect">
            <a:avLst/>
          </a:prstGeom>
          <a:solidFill>
            <a:schemeClr val="bg2">
              <a:lumMod val="9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5400" b="1" smtClean="0">
                <a:solidFill>
                  <a:srgbClr val="C00000"/>
                </a:solidFill>
                <a:latin typeface="Tw Cen MT Condensed Extra Bold" charset="0"/>
                <a:ea typeface="Tw Cen MT Condensed Extra Bold" charset="0"/>
                <a:cs typeface="Tw Cen MT Condensed Extra Bold" charset="0"/>
              </a:rPr>
              <a:t>THE SECRET LIFE OF NEGATIVE RESULTS</a:t>
            </a:r>
            <a:endParaRPr lang="en-US" sz="5400" dirty="0">
              <a:solidFill>
                <a:srgbClr val="C00000"/>
              </a:solidFill>
              <a:latin typeface="Tw Cen MT Condensed Extra Bold" charset="0"/>
              <a:ea typeface="Tw Cen MT Condensed Extra Bold" charset="0"/>
              <a:cs typeface="Tw Cen MT Condensed Extra Bold" charset="0"/>
            </a:endParaRPr>
          </a:p>
        </p:txBody>
      </p:sp>
      <p:sp>
        <p:nvSpPr>
          <p:cNvPr id="177" name="Rectangle 176"/>
          <p:cNvSpPr/>
          <p:nvPr/>
        </p:nvSpPr>
        <p:spPr>
          <a:xfrm>
            <a:off x="8076287" y="911322"/>
            <a:ext cx="3999372" cy="5086066"/>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3230" y="6000274"/>
            <a:ext cx="12195229" cy="833997"/>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90976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4602163" y="3308350"/>
            <a:ext cx="0" cy="594360"/>
          </a:xfrm>
          <a:prstGeom prst="straightConnector1">
            <a:avLst/>
          </a:prstGeom>
          <a:ln w="57150" cmpd="sng">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7" name="Picture 6" descr="24342616_s.jpg"/>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colorTemperature colorTemp="10998"/>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407913" y="2137766"/>
            <a:ext cx="2314788" cy="1543192"/>
          </a:xfrm>
          <a:prstGeom prst="rect">
            <a:avLst/>
          </a:prstGeom>
        </p:spPr>
      </p:pic>
      <p:pic>
        <p:nvPicPr>
          <p:cNvPr id="8" name="Picture 3"/>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4133850" y="3890963"/>
            <a:ext cx="952500" cy="952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5"/>
          <p:cNvPicPr>
            <a:picLocks noChangeAspect="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4125913" y="960438"/>
            <a:ext cx="952500" cy="952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8"/>
          <p:cNvSpPr txBox="1">
            <a:spLocks noChangeArrowheads="1"/>
          </p:cNvSpPr>
          <p:nvPr/>
        </p:nvSpPr>
        <p:spPr bwMode="auto">
          <a:xfrm>
            <a:off x="4041776" y="2638426"/>
            <a:ext cx="110807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pPr eaLnBrk="1" hangingPunct="1"/>
            <a:r>
              <a:rPr lang="en-US" sz="2400" dirty="0">
                <a:solidFill>
                  <a:schemeClr val="bg1"/>
                </a:solidFill>
              </a:rPr>
              <a:t>DRAM</a:t>
            </a:r>
          </a:p>
        </p:txBody>
      </p:sp>
      <p:cxnSp>
        <p:nvCxnSpPr>
          <p:cNvPr id="12" name="Straight Arrow Connector 11"/>
          <p:cNvCxnSpPr/>
          <p:nvPr/>
        </p:nvCxnSpPr>
        <p:spPr>
          <a:xfrm>
            <a:off x="4602163" y="1911350"/>
            <a:ext cx="0" cy="594360"/>
          </a:xfrm>
          <a:prstGeom prst="straightConnector1">
            <a:avLst/>
          </a:prstGeom>
          <a:ln w="57150" cmpd="sng">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6" name="Rounded Rectangle 15"/>
          <p:cNvSpPr/>
          <p:nvPr/>
        </p:nvSpPr>
        <p:spPr>
          <a:xfrm>
            <a:off x="3149600" y="2209800"/>
            <a:ext cx="2895600" cy="1397000"/>
          </a:xfrm>
          <a:prstGeom prst="roundRect">
            <a:avLst/>
          </a:prstGeom>
          <a:noFill/>
          <a:ln w="889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Title 1"/>
          <p:cNvSpPr>
            <a:spLocks noGrp="1"/>
          </p:cNvSpPr>
          <p:nvPr>
            <p:ph type="title"/>
          </p:nvPr>
        </p:nvSpPr>
        <p:spPr>
          <a:xfrm>
            <a:off x="0" y="-155842"/>
            <a:ext cx="12192000" cy="1143000"/>
          </a:xfrm>
        </p:spPr>
        <p:txBody>
          <a:bodyPr/>
          <a:lstStyle/>
          <a:p>
            <a:pPr algn="ctr"/>
            <a:r>
              <a:rPr lang="en-US" b="1" dirty="0" smtClean="0">
                <a:cs typeface="Charter Black"/>
              </a:rPr>
              <a:t>MEMORY IN TODAY’S SYSTEM</a:t>
            </a:r>
            <a:endParaRPr lang="en-US" b="1" dirty="0">
              <a:cs typeface="Charter Black"/>
            </a:endParaRPr>
          </a:p>
        </p:txBody>
      </p:sp>
      <p:sp>
        <p:nvSpPr>
          <p:cNvPr id="22" name="Rounded Rectangle 21"/>
          <p:cNvSpPr/>
          <p:nvPr/>
        </p:nvSpPr>
        <p:spPr>
          <a:xfrm>
            <a:off x="6477000" y="1117600"/>
            <a:ext cx="2489200" cy="685800"/>
          </a:xfrm>
          <a:prstGeom prst="roundRect">
            <a:avLst/>
          </a:prstGeom>
          <a:solidFill>
            <a:schemeClr val="tx1">
              <a:lumMod val="95000"/>
              <a:lumOff val="5000"/>
            </a:schemeClr>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t>Processor</a:t>
            </a:r>
          </a:p>
        </p:txBody>
      </p:sp>
      <p:sp>
        <p:nvSpPr>
          <p:cNvPr id="23" name="Rounded Rectangle 22"/>
          <p:cNvSpPr/>
          <p:nvPr/>
        </p:nvSpPr>
        <p:spPr>
          <a:xfrm>
            <a:off x="6477000" y="2540000"/>
            <a:ext cx="2489200" cy="685800"/>
          </a:xfrm>
          <a:prstGeom prst="roundRect">
            <a:avLst/>
          </a:prstGeom>
          <a:solidFill>
            <a:schemeClr val="tx1">
              <a:lumMod val="65000"/>
              <a:lumOff val="35000"/>
            </a:schemeClr>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t>Memory</a:t>
            </a:r>
          </a:p>
        </p:txBody>
      </p:sp>
      <p:sp>
        <p:nvSpPr>
          <p:cNvPr id="24" name="Rounded Rectangle 23"/>
          <p:cNvSpPr/>
          <p:nvPr/>
        </p:nvSpPr>
        <p:spPr>
          <a:xfrm>
            <a:off x="6451600" y="3962400"/>
            <a:ext cx="2489200" cy="685800"/>
          </a:xfrm>
          <a:prstGeom prst="roundRect">
            <a:avLst/>
          </a:prstGeom>
          <a:solidFill>
            <a:srgbClr val="C0504D"/>
          </a:solidFill>
          <a:ln w="57150" cmpd="sng">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t>Storage</a:t>
            </a:r>
          </a:p>
        </p:txBody>
      </p:sp>
      <p:sp>
        <p:nvSpPr>
          <p:cNvPr id="2" name="Rounded Rectangle 1"/>
          <p:cNvSpPr/>
          <p:nvPr/>
        </p:nvSpPr>
        <p:spPr>
          <a:xfrm>
            <a:off x="0" y="5334000"/>
            <a:ext cx="12192000" cy="762000"/>
          </a:xfrm>
          <a:prstGeom prst="round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rgbClr val="C00000"/>
                </a:solidFill>
              </a:rPr>
              <a:t>DRAM is critical for performance</a:t>
            </a:r>
          </a:p>
        </p:txBody>
      </p:sp>
      <p:sp>
        <p:nvSpPr>
          <p:cNvPr id="3" name="Slide Number Placeholder 2"/>
          <p:cNvSpPr>
            <a:spLocks noGrp="1"/>
          </p:cNvSpPr>
          <p:nvPr>
            <p:ph type="sldNum" sz="quarter" idx="12"/>
          </p:nvPr>
        </p:nvSpPr>
        <p:spPr/>
        <p:txBody>
          <a:bodyPr/>
          <a:lstStyle/>
          <a:p>
            <a:fld id="{75AD3244-FE42-4648-8A13-942AAE84A223}" type="slidenum">
              <a:rPr lang="en-US" smtClean="0"/>
              <a:t>18</a:t>
            </a:fld>
            <a:endParaRPr lang="en-US" dirty="0"/>
          </a:p>
        </p:txBody>
      </p:sp>
    </p:spTree>
    <p:extLst>
      <p:ext uri="{BB962C8B-B14F-4D97-AF65-F5344CB8AC3E}">
        <p14:creationId xmlns:p14="http://schemas.microsoft.com/office/powerpoint/2010/main" val="91892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animBg="1"/>
      <p:bldP spid="23"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76200"/>
            <a:ext cx="10549467" cy="1143000"/>
          </a:xfrm>
        </p:spPr>
        <p:txBody>
          <a:bodyPr>
            <a:normAutofit/>
          </a:bodyPr>
          <a:lstStyle/>
          <a:p>
            <a:pPr algn="ctr">
              <a:lnSpc>
                <a:spcPct val="80000"/>
              </a:lnSpc>
            </a:pPr>
            <a:r>
              <a:rPr lang="en-US" sz="4900" b="1" smtClean="0"/>
              <a:t>TREND: DATA-INTENSIVE </a:t>
            </a:r>
            <a:r>
              <a:rPr lang="en-US" sz="4900" b="1" dirty="0"/>
              <a:t>APPLICATIONS</a:t>
            </a:r>
          </a:p>
        </p:txBody>
      </p:sp>
      <p:sp>
        <p:nvSpPr>
          <p:cNvPr id="10" name="Rounded Rectangle 9"/>
          <p:cNvSpPr/>
          <p:nvPr/>
        </p:nvSpPr>
        <p:spPr>
          <a:xfrm>
            <a:off x="0" y="5371464"/>
            <a:ext cx="12192000" cy="1207136"/>
          </a:xfrm>
          <a:prstGeom prst="round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ts val="3500"/>
              </a:lnSpc>
            </a:pPr>
            <a:r>
              <a:rPr lang="en-US" sz="4400" dirty="0" smtClean="0">
                <a:solidFill>
                  <a:srgbClr val="C00000"/>
                </a:solidFill>
              </a:rPr>
              <a:t>Increasing </a:t>
            </a:r>
            <a:r>
              <a:rPr lang="en-US" sz="4400" dirty="0">
                <a:solidFill>
                  <a:srgbClr val="C00000"/>
                </a:solidFill>
              </a:rPr>
              <a:t>demand for </a:t>
            </a:r>
            <a:r>
              <a:rPr lang="en-US" sz="4400" dirty="0" smtClean="0">
                <a:solidFill>
                  <a:srgbClr val="C00000"/>
                </a:solidFill>
              </a:rPr>
              <a:t>high-capacity, </a:t>
            </a:r>
          </a:p>
          <a:p>
            <a:pPr algn="ctr">
              <a:lnSpc>
                <a:spcPts val="3500"/>
              </a:lnSpc>
            </a:pPr>
            <a:r>
              <a:rPr lang="en-US" sz="4400" dirty="0" smtClean="0">
                <a:solidFill>
                  <a:srgbClr val="C00000"/>
                </a:solidFill>
              </a:rPr>
              <a:t>high-performance, energy-efficient main memory</a:t>
            </a:r>
            <a:endParaRPr lang="en-US" sz="4400" dirty="0">
              <a:solidFill>
                <a:srgbClr val="C00000"/>
              </a:solidFill>
            </a:endParaRPr>
          </a:p>
        </p:txBody>
      </p:sp>
      <p:sp>
        <p:nvSpPr>
          <p:cNvPr id="3" name="Slide Number Placeholder 2"/>
          <p:cNvSpPr>
            <a:spLocks noGrp="1"/>
          </p:cNvSpPr>
          <p:nvPr>
            <p:ph type="sldNum" sz="quarter" idx="12"/>
          </p:nvPr>
        </p:nvSpPr>
        <p:spPr/>
        <p:txBody>
          <a:bodyPr/>
          <a:lstStyle/>
          <a:p>
            <a:fld id="{75AD3244-FE42-4648-8A13-942AAE84A223}" type="slidenum">
              <a:rPr lang="en-US" smtClean="0"/>
              <a:t>19</a:t>
            </a:fld>
            <a:endParaRPr lang="en-US" dirty="0"/>
          </a:p>
        </p:txBody>
      </p:sp>
      <p:sp>
        <p:nvSpPr>
          <p:cNvPr id="16" name="Rounded Rectangle 15"/>
          <p:cNvSpPr/>
          <p:nvPr/>
        </p:nvSpPr>
        <p:spPr>
          <a:xfrm>
            <a:off x="842345" y="2638812"/>
            <a:ext cx="2893303" cy="850350"/>
          </a:xfrm>
          <a:prstGeom prst="roundRect">
            <a:avLst/>
          </a:prstGeom>
          <a:solidFill>
            <a:srgbClr val="C0504D"/>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3200" dirty="0" smtClean="0">
                <a:solidFill>
                  <a:srgbClr val="FFFFFF"/>
                </a:solidFill>
              </a:rPr>
              <a:t>DNA/PROTEIN </a:t>
            </a:r>
          </a:p>
          <a:p>
            <a:pPr algn="ctr">
              <a:lnSpc>
                <a:spcPct val="80000"/>
              </a:lnSpc>
            </a:pPr>
            <a:r>
              <a:rPr lang="en-US" sz="3200" dirty="0" smtClean="0">
                <a:solidFill>
                  <a:srgbClr val="FFFFFF"/>
                </a:solidFill>
              </a:rPr>
              <a:t>SYNTHESIS</a:t>
            </a:r>
            <a:endParaRPr lang="en-US" sz="3200" dirty="0">
              <a:solidFill>
                <a:srgbClr val="FFFFFF"/>
              </a:solidFill>
            </a:endParaRPr>
          </a:p>
        </p:txBody>
      </p:sp>
      <p:grpSp>
        <p:nvGrpSpPr>
          <p:cNvPr id="7" name="Group 6"/>
          <p:cNvGrpSpPr/>
          <p:nvPr/>
        </p:nvGrpSpPr>
        <p:grpSpPr>
          <a:xfrm>
            <a:off x="1524000" y="3608835"/>
            <a:ext cx="9144000" cy="1661174"/>
            <a:chOff x="1524000" y="3538922"/>
            <a:chExt cx="9144000" cy="1718877"/>
          </a:xfrm>
        </p:grpSpPr>
        <p:sp>
          <p:nvSpPr>
            <p:cNvPr id="13" name="Rectangle 12"/>
            <p:cNvSpPr/>
            <p:nvPr/>
          </p:nvSpPr>
          <p:spPr>
            <a:xfrm>
              <a:off x="1524000" y="3538922"/>
              <a:ext cx="9144000" cy="171887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pic>
          <p:nvPicPr>
            <p:cNvPr id="8" name="Picture 7"/>
            <p:cNvPicPr>
              <a:picLocks noChangeAspect="1"/>
            </p:cNvPicPr>
            <p:nvPr/>
          </p:nvPicPr>
          <p:blipFill>
            <a:blip r:embed="rId3"/>
            <a:stretch>
              <a:fillRect/>
            </a:stretch>
          </p:blipFill>
          <p:spPr>
            <a:xfrm>
              <a:off x="7980045" y="3842303"/>
              <a:ext cx="2327910" cy="742950"/>
            </a:xfrm>
            <a:prstGeom prst="rect">
              <a:avLst/>
            </a:prstGeom>
          </p:spPr>
        </p:pic>
        <p:pic>
          <p:nvPicPr>
            <p:cNvPr id="11" name="Picture 10"/>
            <p:cNvPicPr>
              <a:picLocks noChangeAspect="1"/>
            </p:cNvPicPr>
            <p:nvPr/>
          </p:nvPicPr>
          <p:blipFill>
            <a:blip r:embed="rId4"/>
            <a:stretch>
              <a:fillRect/>
            </a:stretch>
          </p:blipFill>
          <p:spPr>
            <a:xfrm>
              <a:off x="4626223" y="3547600"/>
              <a:ext cx="2153920" cy="1016000"/>
            </a:xfrm>
            <a:prstGeom prst="rect">
              <a:avLst/>
            </a:prstGeom>
          </p:spPr>
        </p:pic>
        <p:sp>
          <p:nvSpPr>
            <p:cNvPr id="15" name="Rounded Rectangle 14"/>
            <p:cNvSpPr/>
            <p:nvPr/>
          </p:nvSpPr>
          <p:spPr>
            <a:xfrm>
              <a:off x="3581400" y="4678650"/>
              <a:ext cx="5562600" cy="526140"/>
            </a:xfrm>
            <a:prstGeom prst="roundRect">
              <a:avLst/>
            </a:prstGeom>
            <a:solidFill>
              <a:srgbClr val="C0504D"/>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rgbClr val="FFFFFF"/>
                  </a:solidFill>
                </a:rPr>
                <a:t>IN-MEMORY </a:t>
              </a:r>
              <a:r>
                <a:rPr lang="en-US" sz="3600" dirty="0" smtClean="0">
                  <a:solidFill>
                    <a:srgbClr val="FFFFFF"/>
                  </a:solidFill>
                </a:rPr>
                <a:t>FRAMEWORKS</a:t>
              </a:r>
              <a:endParaRPr lang="en-US" sz="3600" dirty="0">
                <a:solidFill>
                  <a:srgbClr val="FFFFFF"/>
                </a:solidFill>
              </a:endParaRPr>
            </a:p>
          </p:txBody>
        </p:sp>
        <p:pic>
          <p:nvPicPr>
            <p:cNvPr id="4" name="Picture 3"/>
            <p:cNvPicPr>
              <a:picLocks noChangeAspect="1"/>
            </p:cNvPicPr>
            <p:nvPr/>
          </p:nvPicPr>
          <p:blipFill>
            <a:blip r:embed="rId5"/>
            <a:stretch>
              <a:fillRect/>
            </a:stretch>
          </p:blipFill>
          <p:spPr>
            <a:xfrm>
              <a:off x="1808922" y="3589624"/>
              <a:ext cx="2175470" cy="1103850"/>
            </a:xfrm>
            <a:prstGeom prst="rect">
              <a:avLst/>
            </a:prstGeom>
          </p:spPr>
        </p:pic>
      </p:grpSp>
      <p:pic>
        <p:nvPicPr>
          <p:cNvPr id="20" name="Picture 19"/>
          <p:cNvPicPr>
            <a:picLocks noChangeAspect="1"/>
          </p:cNvPicPr>
          <p:nvPr/>
        </p:nvPicPr>
        <p:blipFill rotWithShape="1">
          <a:blip r:embed="rId6">
            <a:extLst>
              <a:ext uri="{28A0092B-C50C-407E-A947-70E740481C1C}">
                <a14:useLocalDpi xmlns:a14="http://schemas.microsoft.com/office/drawing/2010/main" val="0"/>
              </a:ext>
            </a:extLst>
          </a:blip>
          <a:srcRect b="31037"/>
          <a:stretch/>
        </p:blipFill>
        <p:spPr>
          <a:xfrm>
            <a:off x="8915040" y="1070504"/>
            <a:ext cx="2134320" cy="1471893"/>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25680" y="1053300"/>
            <a:ext cx="1622107" cy="1539029"/>
          </a:xfrm>
          <a:prstGeom prst="rect">
            <a:avLst/>
          </a:prstGeom>
        </p:spPr>
      </p:pic>
      <p:sp>
        <p:nvSpPr>
          <p:cNvPr id="22" name="Rounded Rectangle 21"/>
          <p:cNvSpPr/>
          <p:nvPr/>
        </p:nvSpPr>
        <p:spPr>
          <a:xfrm>
            <a:off x="4761236" y="2675407"/>
            <a:ext cx="2550259" cy="850350"/>
          </a:xfrm>
          <a:prstGeom prst="roundRect">
            <a:avLst/>
          </a:prstGeom>
          <a:solidFill>
            <a:srgbClr val="C0504D"/>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3200" dirty="0" smtClean="0">
                <a:solidFill>
                  <a:srgbClr val="FFFFFF"/>
                </a:solidFill>
              </a:rPr>
              <a:t>IMAGE </a:t>
            </a:r>
          </a:p>
          <a:p>
            <a:pPr algn="ctr">
              <a:lnSpc>
                <a:spcPct val="80000"/>
              </a:lnSpc>
            </a:pPr>
            <a:r>
              <a:rPr lang="en-US" sz="3200" dirty="0" smtClean="0">
                <a:solidFill>
                  <a:srgbClr val="FFFFFF"/>
                </a:solidFill>
              </a:rPr>
              <a:t>ANALYSIS</a:t>
            </a:r>
            <a:endParaRPr lang="en-US" sz="3200" dirty="0">
              <a:solidFill>
                <a:srgbClr val="FFFFFF"/>
              </a:solidFill>
            </a:endParaRPr>
          </a:p>
        </p:txBody>
      </p:sp>
      <p:sp>
        <p:nvSpPr>
          <p:cNvPr id="23" name="Rounded Rectangle 22"/>
          <p:cNvSpPr/>
          <p:nvPr/>
        </p:nvSpPr>
        <p:spPr>
          <a:xfrm>
            <a:off x="8676541" y="2668223"/>
            <a:ext cx="2550259" cy="850350"/>
          </a:xfrm>
          <a:prstGeom prst="roundRect">
            <a:avLst/>
          </a:prstGeom>
          <a:solidFill>
            <a:srgbClr val="C0504D"/>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3200" dirty="0" smtClean="0">
                <a:solidFill>
                  <a:srgbClr val="FFFFFF"/>
                </a:solidFill>
              </a:rPr>
              <a:t>VIRTUAL</a:t>
            </a:r>
          </a:p>
          <a:p>
            <a:pPr algn="ctr">
              <a:lnSpc>
                <a:spcPct val="80000"/>
              </a:lnSpc>
            </a:pPr>
            <a:r>
              <a:rPr lang="en-US" sz="3200" dirty="0" smtClean="0">
                <a:solidFill>
                  <a:srgbClr val="FFFFFF"/>
                </a:solidFill>
              </a:rPr>
              <a:t>REALITY</a:t>
            </a:r>
            <a:endParaRPr lang="en-US" sz="3200" dirty="0">
              <a:solidFill>
                <a:srgbClr val="FFFFFF"/>
              </a:solidFill>
            </a:endParaRPr>
          </a:p>
        </p:txBody>
      </p:sp>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4000" y="1070504"/>
            <a:ext cx="1578520" cy="1466853"/>
          </a:xfrm>
          <a:prstGeom prst="rect">
            <a:avLst/>
          </a:prstGeom>
        </p:spPr>
      </p:pic>
    </p:spTree>
    <p:extLst>
      <p:ext uri="{BB962C8B-B14F-4D97-AF65-F5344CB8AC3E}">
        <p14:creationId xmlns:p14="http://schemas.microsoft.com/office/powerpoint/2010/main" val="126361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22" grpId="0" animBg="1"/>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6990912" y="645459"/>
            <a:ext cx="5096435" cy="5096435"/>
          </a:xfrm>
          <a:prstGeom prst="rect">
            <a:avLst/>
          </a:prstGeom>
        </p:spPr>
      </p:pic>
      <p:pic>
        <p:nvPicPr>
          <p:cNvPr id="7" name="Picture 6"/>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104653" y="1303651"/>
            <a:ext cx="5583451" cy="3709148"/>
          </a:xfrm>
          <a:prstGeom prst="rect">
            <a:avLst/>
          </a:prstGeom>
        </p:spPr>
      </p:pic>
      <p:sp>
        <p:nvSpPr>
          <p:cNvPr id="10" name="Title 1"/>
          <p:cNvSpPr>
            <a:spLocks noGrp="1"/>
          </p:cNvSpPr>
          <p:nvPr>
            <p:ph type="title"/>
          </p:nvPr>
        </p:nvSpPr>
        <p:spPr>
          <a:xfrm>
            <a:off x="0" y="-155842"/>
            <a:ext cx="12192000" cy="1143000"/>
          </a:xfrm>
        </p:spPr>
        <p:txBody>
          <a:bodyPr/>
          <a:lstStyle/>
          <a:p>
            <a:pPr algn="ctr"/>
            <a:r>
              <a:rPr lang="en-US" b="1" dirty="0" smtClean="0">
                <a:ea typeface="Abadi MT Condensed Light" charset="0"/>
                <a:cs typeface="Abadi MT Condensed Light" charset="0"/>
              </a:rPr>
              <a:t>THE SECRET LIFE OF NEGATIVE RESULTS</a:t>
            </a:r>
            <a:endParaRPr lang="en-US" b="1" dirty="0">
              <a:ea typeface="Abadi MT Condensed Light" charset="0"/>
              <a:cs typeface="Abadi MT Condensed Light" charset="0"/>
            </a:endParaRPr>
          </a:p>
        </p:txBody>
      </p:sp>
      <p:sp>
        <p:nvSpPr>
          <p:cNvPr id="11" name="Rounded Rectangle 10"/>
          <p:cNvSpPr/>
          <p:nvPr/>
        </p:nvSpPr>
        <p:spPr>
          <a:xfrm>
            <a:off x="0" y="5889812"/>
            <a:ext cx="12192000" cy="720394"/>
          </a:xfrm>
          <a:prstGeom prst="round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solidFill>
                  <a:srgbClr val="C00000"/>
                </a:solidFill>
              </a:rPr>
              <a:t>Your negative results are secretly saving </a:t>
            </a:r>
            <a:r>
              <a:rPr lang="en-US" sz="4000" smtClean="0">
                <a:solidFill>
                  <a:srgbClr val="C00000"/>
                </a:solidFill>
              </a:rPr>
              <a:t>the world!!!</a:t>
            </a:r>
            <a:endParaRPr lang="en-US" sz="4000" dirty="0" smtClean="0">
              <a:solidFill>
                <a:srgbClr val="C00000"/>
              </a:solidFill>
            </a:endParaRPr>
          </a:p>
        </p:txBody>
      </p:sp>
    </p:spTree>
    <p:extLst>
      <p:ext uri="{BB962C8B-B14F-4D97-AF65-F5344CB8AC3E}">
        <p14:creationId xmlns:p14="http://schemas.microsoft.com/office/powerpoint/2010/main" val="112083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667" y="-152400"/>
            <a:ext cx="10938933" cy="1143000"/>
          </a:xfrm>
        </p:spPr>
        <p:txBody>
          <a:bodyPr/>
          <a:lstStyle/>
          <a:p>
            <a:pPr algn="ctr"/>
            <a:r>
              <a:rPr lang="en-US" b="1" dirty="0" smtClean="0"/>
              <a:t>DRAM SCALING TREND </a:t>
            </a:r>
            <a:endParaRPr lang="en-US" b="1" dirty="0"/>
          </a:p>
        </p:txBody>
      </p:sp>
      <p:graphicFrame>
        <p:nvGraphicFramePr>
          <p:cNvPr id="5" name="Content Placeholder 4"/>
          <p:cNvGraphicFramePr>
            <a:graphicFrameLocks noGrp="1"/>
          </p:cNvGraphicFramePr>
          <p:nvPr>
            <p:ph idx="1"/>
            <p:extLst/>
          </p:nvPr>
        </p:nvGraphicFramePr>
        <p:xfrm>
          <a:off x="1981200" y="990601"/>
          <a:ext cx="82296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13" name="Right Arrow 12"/>
          <p:cNvSpPr/>
          <p:nvPr/>
        </p:nvSpPr>
        <p:spPr>
          <a:xfrm>
            <a:off x="2895600" y="1676400"/>
            <a:ext cx="6705600" cy="1143000"/>
          </a:xfrm>
          <a:prstGeom prst="rightArrow">
            <a:avLst/>
          </a:prstGeom>
          <a:solidFill>
            <a:srgbClr val="800000">
              <a:alpha val="80000"/>
            </a:srgbClr>
          </a:solidFill>
          <a:ln>
            <a:noFill/>
          </a:ln>
          <a:scene3d>
            <a:camera prst="orthographicFront">
              <a:rot lat="0" lon="0" rev="24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t>2X/1.5 YEARS</a:t>
            </a:r>
          </a:p>
        </p:txBody>
      </p:sp>
      <p:sp>
        <p:nvSpPr>
          <p:cNvPr id="14" name="Right Arrow 13"/>
          <p:cNvSpPr/>
          <p:nvPr/>
        </p:nvSpPr>
        <p:spPr>
          <a:xfrm>
            <a:off x="6019800" y="1676400"/>
            <a:ext cx="4191000" cy="1143000"/>
          </a:xfrm>
          <a:prstGeom prst="rightArrow">
            <a:avLst/>
          </a:prstGeom>
          <a:solidFill>
            <a:srgbClr val="800000">
              <a:alpha val="72000"/>
            </a:srgbClr>
          </a:solidFill>
          <a:ln>
            <a:noFill/>
          </a:ln>
          <a:scene3d>
            <a:camera prst="orthographicFront">
              <a:rot lat="0" lon="0" rev="12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t>2X/3 YEARS</a:t>
            </a:r>
          </a:p>
        </p:txBody>
      </p:sp>
      <p:sp>
        <p:nvSpPr>
          <p:cNvPr id="3" name="TextBox 2"/>
          <p:cNvSpPr txBox="1"/>
          <p:nvPr/>
        </p:nvSpPr>
        <p:spPr>
          <a:xfrm>
            <a:off x="1524000" y="6356350"/>
            <a:ext cx="9144000" cy="307777"/>
          </a:xfrm>
          <a:prstGeom prst="rect">
            <a:avLst/>
          </a:prstGeom>
          <a:noFill/>
        </p:spPr>
        <p:txBody>
          <a:bodyPr wrap="square" rtlCol="0">
            <a:spAutoFit/>
          </a:bodyPr>
          <a:lstStyle/>
          <a:p>
            <a:pPr algn="ctr"/>
            <a:r>
              <a:rPr lang="en-US" sz="1400" i="1" dirty="0">
                <a:latin typeface="+mj-lt"/>
              </a:rPr>
              <a:t>Source: Flash Memory Summit 2013, Memcon 2014</a:t>
            </a:r>
          </a:p>
        </p:txBody>
      </p:sp>
      <p:sp>
        <p:nvSpPr>
          <p:cNvPr id="8" name="Rounded Rectangle 7"/>
          <p:cNvSpPr/>
          <p:nvPr/>
        </p:nvSpPr>
        <p:spPr>
          <a:xfrm>
            <a:off x="0" y="5410200"/>
            <a:ext cx="12192000" cy="762000"/>
          </a:xfrm>
          <a:prstGeom prst="round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rgbClr val="C00000"/>
                </a:solidFill>
              </a:rPr>
              <a:t>DRAM scaling is getting difficult</a:t>
            </a:r>
          </a:p>
        </p:txBody>
      </p:sp>
      <p:sp>
        <p:nvSpPr>
          <p:cNvPr id="6" name="Slide Number Placeholder 5"/>
          <p:cNvSpPr>
            <a:spLocks noGrp="1"/>
          </p:cNvSpPr>
          <p:nvPr>
            <p:ph type="sldNum" sz="quarter" idx="12"/>
          </p:nvPr>
        </p:nvSpPr>
        <p:spPr/>
        <p:txBody>
          <a:bodyPr/>
          <a:lstStyle/>
          <a:p>
            <a:fld id="{75AD3244-FE42-4648-8A13-942AAE84A223}" type="slidenum">
              <a:rPr lang="en-US" smtClean="0"/>
              <a:t>20</a:t>
            </a:fld>
            <a:endParaRPr lang="en-US" dirty="0"/>
          </a:p>
        </p:txBody>
      </p:sp>
    </p:spTree>
    <p:extLst>
      <p:ext uri="{BB962C8B-B14F-4D97-AF65-F5344CB8AC3E}">
        <p14:creationId xmlns:p14="http://schemas.microsoft.com/office/powerpoint/2010/main" val="9589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P spid="13" grpId="0" animBg="1"/>
      <p:bldP spid="14"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a:grpSpLocks noChangeAspect="1"/>
          </p:cNvGrpSpPr>
          <p:nvPr/>
        </p:nvGrpSpPr>
        <p:grpSpPr>
          <a:xfrm>
            <a:off x="7696200" y="1720946"/>
            <a:ext cx="2089198" cy="1555654"/>
            <a:chOff x="3454955" y="2670363"/>
            <a:chExt cx="2434972" cy="1813117"/>
          </a:xfrm>
          <a:solidFill>
            <a:schemeClr val="tx1">
              <a:lumMod val="65000"/>
              <a:lumOff val="35000"/>
            </a:schemeClr>
          </a:solidFill>
        </p:grpSpPr>
        <p:grpSp>
          <p:nvGrpSpPr>
            <p:cNvPr id="70" name="Group 69"/>
            <p:cNvGrpSpPr>
              <a:grpSpLocks noChangeAspect="1"/>
            </p:cNvGrpSpPr>
            <p:nvPr/>
          </p:nvGrpSpPr>
          <p:grpSpPr>
            <a:xfrm>
              <a:off x="3454955" y="2670363"/>
              <a:ext cx="1233724" cy="929423"/>
              <a:chOff x="428328" y="2110982"/>
              <a:chExt cx="3273181" cy="2582606"/>
            </a:xfrm>
            <a:grpFill/>
          </p:grpSpPr>
          <p:cxnSp>
            <p:nvCxnSpPr>
              <p:cNvPr id="174" name="Straight Connector 173"/>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83" name="Group 182"/>
              <p:cNvGrpSpPr/>
              <p:nvPr/>
            </p:nvGrpSpPr>
            <p:grpSpPr>
              <a:xfrm>
                <a:off x="534160" y="2226069"/>
                <a:ext cx="3067764" cy="525790"/>
                <a:chOff x="534160" y="2226069"/>
                <a:chExt cx="3067764" cy="525790"/>
              </a:xfrm>
              <a:grpFill/>
            </p:grpSpPr>
            <p:sp>
              <p:nvSpPr>
                <p:cNvPr id="202" name="Oval 201"/>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3" name="Oval 202"/>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4" name="Oval 203"/>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5" name="Oval 204"/>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6" name="Oval 205"/>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84" name="Group 183"/>
              <p:cNvGrpSpPr/>
              <p:nvPr/>
            </p:nvGrpSpPr>
            <p:grpSpPr>
              <a:xfrm>
                <a:off x="541777" y="2821081"/>
                <a:ext cx="3058627" cy="525790"/>
                <a:chOff x="534160" y="2226069"/>
                <a:chExt cx="3058627" cy="525790"/>
              </a:xfrm>
              <a:grpFill/>
            </p:grpSpPr>
            <p:sp>
              <p:nvSpPr>
                <p:cNvPr id="197" name="Oval 196"/>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8" name="Oval 197"/>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9" name="Oval 198"/>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0" name="Oval 199"/>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1" name="Oval 200"/>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85" name="Group 184"/>
              <p:cNvGrpSpPr/>
              <p:nvPr/>
            </p:nvGrpSpPr>
            <p:grpSpPr>
              <a:xfrm>
                <a:off x="538848" y="3430281"/>
                <a:ext cx="3067764" cy="525790"/>
                <a:chOff x="543297" y="2226069"/>
                <a:chExt cx="3067764" cy="525790"/>
              </a:xfrm>
              <a:grpFill/>
            </p:grpSpPr>
            <p:sp>
              <p:nvSpPr>
                <p:cNvPr id="192" name="Oval 191"/>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3" name="Oval 192"/>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4" name="Oval 193"/>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5" name="Oval 194"/>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6" name="Oval 195"/>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86" name="Group 185"/>
              <p:cNvGrpSpPr/>
              <p:nvPr/>
            </p:nvGrpSpPr>
            <p:grpSpPr>
              <a:xfrm>
                <a:off x="535919" y="4030345"/>
                <a:ext cx="3067764" cy="525790"/>
                <a:chOff x="543297" y="2226069"/>
                <a:chExt cx="3067764" cy="525790"/>
              </a:xfrm>
              <a:grpFill/>
            </p:grpSpPr>
            <p:sp>
              <p:nvSpPr>
                <p:cNvPr id="187" name="Oval 186"/>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8" name="Oval 187"/>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9" name="Oval 188"/>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0" name="Oval 189"/>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1" name="Oval 190"/>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71" name="Group 70"/>
            <p:cNvGrpSpPr>
              <a:grpSpLocks noChangeAspect="1"/>
            </p:cNvGrpSpPr>
            <p:nvPr/>
          </p:nvGrpSpPr>
          <p:grpSpPr>
            <a:xfrm>
              <a:off x="3457947" y="3551049"/>
              <a:ext cx="1233724" cy="929423"/>
              <a:chOff x="428328" y="2110982"/>
              <a:chExt cx="3273181" cy="2582606"/>
            </a:xfrm>
            <a:grpFill/>
          </p:grpSpPr>
          <p:cxnSp>
            <p:nvCxnSpPr>
              <p:cNvPr id="141" name="Straight Connector 140"/>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50" name="Group 149"/>
              <p:cNvGrpSpPr/>
              <p:nvPr/>
            </p:nvGrpSpPr>
            <p:grpSpPr>
              <a:xfrm>
                <a:off x="534160" y="2226069"/>
                <a:ext cx="3067764" cy="525790"/>
                <a:chOff x="534160" y="2226069"/>
                <a:chExt cx="3067764" cy="525790"/>
              </a:xfrm>
              <a:grpFill/>
            </p:grpSpPr>
            <p:sp>
              <p:nvSpPr>
                <p:cNvPr id="169" name="Oval 168"/>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0" name="Oval 169"/>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1" name="Oval 170"/>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2" name="Oval 171"/>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3" name="Oval 172"/>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51" name="Group 150"/>
              <p:cNvGrpSpPr/>
              <p:nvPr/>
            </p:nvGrpSpPr>
            <p:grpSpPr>
              <a:xfrm>
                <a:off x="541777" y="2821081"/>
                <a:ext cx="3058627" cy="525790"/>
                <a:chOff x="534160" y="2226069"/>
                <a:chExt cx="3058627" cy="525790"/>
              </a:xfrm>
              <a:grpFill/>
            </p:grpSpPr>
            <p:sp>
              <p:nvSpPr>
                <p:cNvPr id="164" name="Oval 163"/>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5" name="Oval 164"/>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6" name="Oval 165"/>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7" name="Oval 166"/>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8" name="Oval 167"/>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52" name="Group 151"/>
              <p:cNvGrpSpPr/>
              <p:nvPr/>
            </p:nvGrpSpPr>
            <p:grpSpPr>
              <a:xfrm>
                <a:off x="538848" y="3430281"/>
                <a:ext cx="3067764" cy="525790"/>
                <a:chOff x="543297" y="2226069"/>
                <a:chExt cx="3067764" cy="525790"/>
              </a:xfrm>
              <a:grpFill/>
            </p:grpSpPr>
            <p:sp>
              <p:nvSpPr>
                <p:cNvPr id="159" name="Oval 158"/>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0" name="Oval 159"/>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1" name="Oval 160"/>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2" name="Oval 161"/>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3" name="Oval 162"/>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53" name="Group 152"/>
              <p:cNvGrpSpPr/>
              <p:nvPr/>
            </p:nvGrpSpPr>
            <p:grpSpPr>
              <a:xfrm>
                <a:off x="535919" y="4030345"/>
                <a:ext cx="3067764" cy="525790"/>
                <a:chOff x="543297" y="2226069"/>
                <a:chExt cx="3067764" cy="525790"/>
              </a:xfrm>
              <a:grpFill/>
            </p:grpSpPr>
            <p:sp>
              <p:nvSpPr>
                <p:cNvPr id="154" name="Oval 153"/>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5" name="Oval 154"/>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6" name="Oval 155"/>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7" name="Oval 156"/>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8" name="Oval 157"/>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72" name="Group 71"/>
            <p:cNvGrpSpPr>
              <a:grpSpLocks noChangeAspect="1"/>
            </p:cNvGrpSpPr>
            <p:nvPr/>
          </p:nvGrpSpPr>
          <p:grpSpPr>
            <a:xfrm>
              <a:off x="4653211" y="2673371"/>
              <a:ext cx="1233724" cy="929423"/>
              <a:chOff x="428328" y="2110982"/>
              <a:chExt cx="3273181" cy="2582606"/>
            </a:xfrm>
            <a:grpFill/>
          </p:grpSpPr>
          <p:cxnSp>
            <p:nvCxnSpPr>
              <p:cNvPr id="107" name="Straight Connector 106"/>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16" name="Group 115"/>
              <p:cNvGrpSpPr/>
              <p:nvPr/>
            </p:nvGrpSpPr>
            <p:grpSpPr>
              <a:xfrm>
                <a:off x="534160" y="2226069"/>
                <a:ext cx="3067764" cy="525790"/>
                <a:chOff x="534160" y="2226069"/>
                <a:chExt cx="3067764" cy="525790"/>
              </a:xfrm>
              <a:grpFill/>
            </p:grpSpPr>
            <p:sp>
              <p:nvSpPr>
                <p:cNvPr id="136" name="Oval 135"/>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7" name="Oval 136"/>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8" name="Oval 137"/>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9" name="Oval 138"/>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0" name="Oval 139"/>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17" name="Group 116"/>
              <p:cNvGrpSpPr/>
              <p:nvPr/>
            </p:nvGrpSpPr>
            <p:grpSpPr>
              <a:xfrm>
                <a:off x="541777" y="2821081"/>
                <a:ext cx="3058627" cy="525790"/>
                <a:chOff x="534160" y="2226069"/>
                <a:chExt cx="3058627" cy="525790"/>
              </a:xfrm>
              <a:grpFill/>
            </p:grpSpPr>
            <p:sp>
              <p:nvSpPr>
                <p:cNvPr id="131" name="Oval 130"/>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2" name="Oval 131"/>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3" name="Oval 132"/>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4" name="Oval 133"/>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5" name="Oval 134"/>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18" name="Group 117"/>
              <p:cNvGrpSpPr/>
              <p:nvPr/>
            </p:nvGrpSpPr>
            <p:grpSpPr>
              <a:xfrm>
                <a:off x="538848" y="3430281"/>
                <a:ext cx="3067764" cy="525790"/>
                <a:chOff x="543297" y="2226069"/>
                <a:chExt cx="3067764" cy="525790"/>
              </a:xfrm>
              <a:grpFill/>
            </p:grpSpPr>
            <p:sp>
              <p:nvSpPr>
                <p:cNvPr id="126" name="Oval 125"/>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7" name="Oval 126"/>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8" name="Oval 127"/>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Oval 128"/>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0" name="Oval 129"/>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0" name="Group 119"/>
              <p:cNvGrpSpPr/>
              <p:nvPr/>
            </p:nvGrpSpPr>
            <p:grpSpPr>
              <a:xfrm>
                <a:off x="535919" y="4030345"/>
                <a:ext cx="3067764" cy="525790"/>
                <a:chOff x="543297" y="2226069"/>
                <a:chExt cx="3067764" cy="525790"/>
              </a:xfrm>
              <a:grpFill/>
            </p:grpSpPr>
            <p:sp>
              <p:nvSpPr>
                <p:cNvPr id="121" name="Oval 120"/>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2" name="Oval 121"/>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3" name="Oval 122"/>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Oval 123"/>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5" name="Oval 124"/>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73" name="Group 72"/>
            <p:cNvGrpSpPr>
              <a:grpSpLocks noChangeAspect="1"/>
            </p:cNvGrpSpPr>
            <p:nvPr/>
          </p:nvGrpSpPr>
          <p:grpSpPr>
            <a:xfrm>
              <a:off x="4656203" y="3554057"/>
              <a:ext cx="1233724" cy="929423"/>
              <a:chOff x="428328" y="2110982"/>
              <a:chExt cx="3273181" cy="2582606"/>
            </a:xfrm>
            <a:grpFill/>
          </p:grpSpPr>
          <p:cxnSp>
            <p:nvCxnSpPr>
              <p:cNvPr id="74" name="Straight Connector 73"/>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3" name="Group 82"/>
              <p:cNvGrpSpPr/>
              <p:nvPr/>
            </p:nvGrpSpPr>
            <p:grpSpPr>
              <a:xfrm>
                <a:off x="534160" y="2226069"/>
                <a:ext cx="3067764" cy="525790"/>
                <a:chOff x="534160" y="2226069"/>
                <a:chExt cx="3067764" cy="525790"/>
              </a:xfrm>
              <a:grpFill/>
            </p:grpSpPr>
            <p:sp>
              <p:nvSpPr>
                <p:cNvPr id="102" name="Oval 101"/>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Oval 102"/>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Oval 103"/>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5" name="Oval 104"/>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6" name="Oval 105"/>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4" name="Group 83"/>
              <p:cNvGrpSpPr/>
              <p:nvPr/>
            </p:nvGrpSpPr>
            <p:grpSpPr>
              <a:xfrm>
                <a:off x="541777" y="2821081"/>
                <a:ext cx="3058627" cy="525790"/>
                <a:chOff x="534160" y="2226069"/>
                <a:chExt cx="3058627" cy="525790"/>
              </a:xfrm>
              <a:grpFill/>
            </p:grpSpPr>
            <p:sp>
              <p:nvSpPr>
                <p:cNvPr id="97" name="Oval 96"/>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8" name="Oval 97"/>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9" name="Oval 98"/>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0" name="Oval 99"/>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Oval 100"/>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5" name="Group 84"/>
              <p:cNvGrpSpPr/>
              <p:nvPr/>
            </p:nvGrpSpPr>
            <p:grpSpPr>
              <a:xfrm>
                <a:off x="538848" y="3430281"/>
                <a:ext cx="3067764" cy="525790"/>
                <a:chOff x="543297" y="2226069"/>
                <a:chExt cx="3067764" cy="525790"/>
              </a:xfrm>
              <a:grpFill/>
            </p:grpSpPr>
            <p:sp>
              <p:nvSpPr>
                <p:cNvPr id="92" name="Oval 91"/>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3" name="Oval 92"/>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4" name="Oval 93"/>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5" name="Oval 94"/>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Oval 95"/>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6" name="Group 85"/>
              <p:cNvGrpSpPr/>
              <p:nvPr/>
            </p:nvGrpSpPr>
            <p:grpSpPr>
              <a:xfrm>
                <a:off x="535919" y="4030345"/>
                <a:ext cx="3067764" cy="525790"/>
                <a:chOff x="543297" y="2226069"/>
                <a:chExt cx="3067764" cy="525790"/>
              </a:xfrm>
              <a:grpFill/>
            </p:grpSpPr>
            <p:sp>
              <p:nvSpPr>
                <p:cNvPr id="87" name="Oval 86"/>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 name="Oval 87"/>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 name="Oval 88"/>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 name="Oval 89"/>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 name="Oval 90"/>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pic>
        <p:nvPicPr>
          <p:cNvPr id="210" name="Picture 209" descr="21175849_s.png"/>
          <p:cNvPicPr>
            <a:picLocks noChangeAspect="1"/>
          </p:cNvPicPr>
          <p:nvPr/>
        </p:nvPicPr>
        <p:blipFill>
          <a:blip r:embed="rId3">
            <a:extLst>
              <a:ext uri="{BEBA8EAE-BF5A-486C-A8C5-ECC9F3942E4B}">
                <a14:imgProps xmlns:a14="http://schemas.microsoft.com/office/drawing/2010/main">
                  <a14:imgLayer r:embed="rId4">
                    <a14:imgEffect>
                      <a14:backgroundRemoval t="8000" b="90000" l="8667" r="90000">
                        <a14:foregroundMark x1="55111" y1="19111" x2="55111" y2="19111"/>
                        <a14:foregroundMark x1="55111" y1="19111" x2="55111" y2="19111"/>
                        <a14:foregroundMark x1="40889" y1="36444" x2="40889" y2="36444"/>
                        <a14:foregroundMark x1="40889" y1="36444" x2="40889" y2="36444"/>
                        <a14:foregroundMark x1="30444" y1="23333" x2="30444" y2="23333"/>
                        <a14:foregroundMark x1="39556" y1="19556" x2="39556" y2="19556"/>
                        <a14:foregroundMark x1="66222" y1="21333" x2="66222" y2="21333"/>
                        <a14:foregroundMark x1="72000" y1="31111" x2="72000" y2="31111"/>
                        <a14:foregroundMark x1="18889" y1="28222" x2="18889" y2="28222"/>
                        <a14:foregroundMark x1="20667" y1="46444" x2="20667" y2="46444"/>
                        <a14:foregroundMark x1="19333" y1="59111" x2="19333" y2="59111"/>
                        <a14:foregroundMark x1="25556" y1="69111" x2="25556" y2="69111"/>
                        <a14:foregroundMark x1="34667" y1="77333" x2="34667" y2="77333"/>
                        <a14:foregroundMark x1="46222" y1="81778" x2="46222" y2="81778"/>
                        <a14:foregroundMark x1="58000" y1="81333" x2="58000" y2="81333"/>
                        <a14:foregroundMark x1="70000" y1="75111" x2="70000" y2="75111"/>
                        <a14:foregroundMark x1="78222" y1="64889" x2="78222" y2="64889"/>
                        <a14:foregroundMark x1="79556" y1="53333" x2="79556" y2="53333"/>
                        <a14:foregroundMark x1="79111" y1="40222" x2="79111" y2="40222"/>
                      </a14:backgroundRemoval>
                    </a14:imgEffect>
                  </a14:imgLayer>
                </a14:imgProps>
              </a:ext>
              <a:ext uri="{28A0092B-C50C-407E-A947-70E740481C1C}">
                <a14:useLocalDpi xmlns:a14="http://schemas.microsoft.com/office/drawing/2010/main" val="0"/>
              </a:ext>
            </a:extLst>
          </a:blip>
          <a:stretch>
            <a:fillRect/>
          </a:stretch>
        </p:blipFill>
        <p:spPr>
          <a:xfrm>
            <a:off x="7649026" y="1547816"/>
            <a:ext cx="1277484" cy="1277484"/>
          </a:xfrm>
          <a:prstGeom prst="rect">
            <a:avLst/>
          </a:prstGeom>
        </p:spPr>
      </p:pic>
      <p:pic>
        <p:nvPicPr>
          <p:cNvPr id="211" name="Picture 210" descr="21175849_s.png"/>
          <p:cNvPicPr>
            <a:picLocks noChangeAspect="1"/>
          </p:cNvPicPr>
          <p:nvPr/>
        </p:nvPicPr>
        <p:blipFill>
          <a:blip r:embed="rId3">
            <a:extLst>
              <a:ext uri="{BEBA8EAE-BF5A-486C-A8C5-ECC9F3942E4B}">
                <a14:imgProps xmlns:a14="http://schemas.microsoft.com/office/drawing/2010/main">
                  <a14:imgLayer r:embed="rId4">
                    <a14:imgEffect>
                      <a14:backgroundRemoval t="8000" b="90000" l="8667" r="90000">
                        <a14:foregroundMark x1="55111" y1="19111" x2="55111" y2="19111"/>
                        <a14:foregroundMark x1="55111" y1="19111" x2="55111" y2="19111"/>
                        <a14:foregroundMark x1="40889" y1="36444" x2="40889" y2="36444"/>
                        <a14:foregroundMark x1="40889" y1="36444" x2="40889" y2="36444"/>
                        <a14:foregroundMark x1="30444" y1="23333" x2="30444" y2="23333"/>
                        <a14:foregroundMark x1="39556" y1="19556" x2="39556" y2="19556"/>
                        <a14:foregroundMark x1="66222" y1="21333" x2="66222" y2="21333"/>
                        <a14:foregroundMark x1="72000" y1="31111" x2="72000" y2="31111"/>
                        <a14:foregroundMark x1="18889" y1="28222" x2="18889" y2="28222"/>
                        <a14:foregroundMark x1="20667" y1="46444" x2="20667" y2="46444"/>
                        <a14:foregroundMark x1="19333" y1="59111" x2="19333" y2="59111"/>
                        <a14:foregroundMark x1="25556" y1="69111" x2="25556" y2="69111"/>
                        <a14:foregroundMark x1="34667" y1="77333" x2="34667" y2="77333"/>
                        <a14:foregroundMark x1="46222" y1="81778" x2="46222" y2="81778"/>
                        <a14:foregroundMark x1="58000" y1="81333" x2="58000" y2="81333"/>
                        <a14:foregroundMark x1="70000" y1="75111" x2="70000" y2="75111"/>
                        <a14:foregroundMark x1="78222" y1="64889" x2="78222" y2="64889"/>
                        <a14:foregroundMark x1="79556" y1="53333" x2="79556" y2="53333"/>
                        <a14:foregroundMark x1="79111" y1="40222" x2="79111" y2="40222"/>
                      </a14:backgroundRemoval>
                    </a14:imgEffect>
                  </a14:imgLayer>
                </a14:imgProps>
              </a:ext>
              <a:ext uri="{28A0092B-C50C-407E-A947-70E740481C1C}">
                <a14:useLocalDpi xmlns:a14="http://schemas.microsoft.com/office/drawing/2010/main" val="0"/>
              </a:ext>
            </a:extLst>
          </a:blip>
          <a:stretch>
            <a:fillRect/>
          </a:stretch>
        </p:blipFill>
        <p:spPr>
          <a:xfrm>
            <a:off x="8637098" y="2163190"/>
            <a:ext cx="1277484" cy="1277484"/>
          </a:xfrm>
          <a:prstGeom prst="rect">
            <a:avLst/>
          </a:prstGeom>
        </p:spPr>
      </p:pic>
      <p:sp>
        <p:nvSpPr>
          <p:cNvPr id="58" name="TextBox 57"/>
          <p:cNvSpPr txBox="1"/>
          <p:nvPr/>
        </p:nvSpPr>
        <p:spPr>
          <a:xfrm>
            <a:off x="7837390" y="3200400"/>
            <a:ext cx="1916210" cy="523220"/>
          </a:xfrm>
          <a:prstGeom prst="rect">
            <a:avLst/>
          </a:prstGeom>
          <a:noFill/>
        </p:spPr>
        <p:txBody>
          <a:bodyPr wrap="none" rtlCol="0">
            <a:spAutoFit/>
          </a:bodyPr>
          <a:lstStyle/>
          <a:p>
            <a:r>
              <a:rPr lang="en-US" sz="2800" b="1" dirty="0"/>
              <a:t>DRAM Cells</a:t>
            </a:r>
          </a:p>
        </p:txBody>
      </p:sp>
      <p:sp>
        <p:nvSpPr>
          <p:cNvPr id="207" name="Multiply 206"/>
          <p:cNvSpPr/>
          <p:nvPr/>
        </p:nvSpPr>
        <p:spPr>
          <a:xfrm>
            <a:off x="7772400" y="1752600"/>
            <a:ext cx="914400" cy="914400"/>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208" name="Multiply 207"/>
          <p:cNvSpPr/>
          <p:nvPr/>
        </p:nvSpPr>
        <p:spPr>
          <a:xfrm>
            <a:off x="8839200" y="2362200"/>
            <a:ext cx="914400" cy="914400"/>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2" name="Title 1"/>
          <p:cNvSpPr>
            <a:spLocks noGrp="1"/>
          </p:cNvSpPr>
          <p:nvPr>
            <p:ph type="title"/>
          </p:nvPr>
        </p:nvSpPr>
        <p:spPr>
          <a:xfrm>
            <a:off x="0" y="-61494"/>
            <a:ext cx="12192000" cy="1143000"/>
          </a:xfrm>
        </p:spPr>
        <p:txBody>
          <a:bodyPr/>
          <a:lstStyle/>
          <a:p>
            <a:pPr algn="ctr"/>
            <a:r>
              <a:rPr lang="en-US" b="1" dirty="0" smtClean="0"/>
              <a:t>DRAM SCALING CHALLENGE</a:t>
            </a:r>
            <a:endParaRPr lang="en-US" b="1" dirty="0"/>
          </a:p>
        </p:txBody>
      </p:sp>
      <p:sp>
        <p:nvSpPr>
          <p:cNvPr id="51" name="Right Arrow 50"/>
          <p:cNvSpPr>
            <a:spLocks noChangeAspect="1"/>
          </p:cNvSpPr>
          <p:nvPr/>
        </p:nvSpPr>
        <p:spPr>
          <a:xfrm>
            <a:off x="5181601" y="2755236"/>
            <a:ext cx="1643431" cy="597565"/>
          </a:xfrm>
          <a:prstGeom prst="rightArrow">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TextBox 51"/>
          <p:cNvSpPr txBox="1"/>
          <p:nvPr/>
        </p:nvSpPr>
        <p:spPr>
          <a:xfrm>
            <a:off x="4964584" y="2057401"/>
            <a:ext cx="1893417" cy="717119"/>
          </a:xfrm>
          <a:prstGeom prst="rect">
            <a:avLst/>
          </a:prstGeom>
          <a:noFill/>
        </p:spPr>
        <p:txBody>
          <a:bodyPr wrap="none" rtlCol="0">
            <a:spAutoFit/>
          </a:bodyPr>
          <a:lstStyle/>
          <a:p>
            <a:pPr algn="ctr">
              <a:lnSpc>
                <a:spcPct val="70000"/>
              </a:lnSpc>
            </a:pPr>
            <a:r>
              <a:rPr lang="en-US" sz="2800" b="1" dirty="0">
                <a:solidFill>
                  <a:srgbClr val="800000"/>
                </a:solidFill>
              </a:rPr>
              <a:t>Technology</a:t>
            </a:r>
          </a:p>
          <a:p>
            <a:pPr algn="ctr">
              <a:lnSpc>
                <a:spcPct val="70000"/>
              </a:lnSpc>
            </a:pPr>
            <a:r>
              <a:rPr lang="en-US" sz="2800" b="1" dirty="0">
                <a:solidFill>
                  <a:srgbClr val="800000"/>
                </a:solidFill>
              </a:rPr>
              <a:t>Scaling</a:t>
            </a:r>
          </a:p>
        </p:txBody>
      </p:sp>
      <p:grpSp>
        <p:nvGrpSpPr>
          <p:cNvPr id="54" name="Group 53"/>
          <p:cNvGrpSpPr>
            <a:grpSpLocks noChangeAspect="1"/>
          </p:cNvGrpSpPr>
          <p:nvPr/>
        </p:nvGrpSpPr>
        <p:grpSpPr>
          <a:xfrm>
            <a:off x="2435962" y="1624476"/>
            <a:ext cx="1678838" cy="1620470"/>
            <a:chOff x="-27432" y="3871327"/>
            <a:chExt cx="1399032" cy="1350392"/>
          </a:xfrm>
        </p:grpSpPr>
        <p:cxnSp>
          <p:nvCxnSpPr>
            <p:cNvPr id="59" name="Straight Connector 58"/>
            <p:cNvCxnSpPr/>
            <p:nvPr/>
          </p:nvCxnSpPr>
          <p:spPr>
            <a:xfrm>
              <a:off x="-27432" y="4255642"/>
              <a:ext cx="1399032"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60" name="Group 59"/>
            <p:cNvGrpSpPr/>
            <p:nvPr/>
          </p:nvGrpSpPr>
          <p:grpSpPr>
            <a:xfrm>
              <a:off x="-27432" y="3871327"/>
              <a:ext cx="1399032" cy="1350392"/>
              <a:chOff x="-152400" y="3871327"/>
              <a:chExt cx="1399032" cy="1350392"/>
            </a:xfrm>
          </p:grpSpPr>
          <p:cxnSp>
            <p:nvCxnSpPr>
              <p:cNvPr id="61" name="Straight Connector 60"/>
              <p:cNvCxnSpPr/>
              <p:nvPr/>
            </p:nvCxnSpPr>
            <p:spPr>
              <a:xfrm>
                <a:off x="868590" y="3877551"/>
                <a:ext cx="0" cy="1344168"/>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31929" y="3871327"/>
                <a:ext cx="0" cy="1344168"/>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152400" y="4850654"/>
                <a:ext cx="1399032"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64" name="Group 63"/>
              <p:cNvGrpSpPr/>
              <p:nvPr/>
            </p:nvGrpSpPr>
            <p:grpSpPr>
              <a:xfrm>
                <a:off x="-42838" y="3991070"/>
                <a:ext cx="1185838" cy="521134"/>
                <a:chOff x="534160" y="2230725"/>
                <a:chExt cx="1185838" cy="521134"/>
              </a:xfrm>
            </p:grpSpPr>
            <p:sp>
              <p:nvSpPr>
                <p:cNvPr id="68" name="Oval 67"/>
                <p:cNvSpPr/>
                <p:nvPr/>
              </p:nvSpPr>
              <p:spPr>
                <a:xfrm>
                  <a:off x="534160"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Oval 68"/>
                <p:cNvSpPr/>
                <p:nvPr/>
              </p:nvSpPr>
              <p:spPr>
                <a:xfrm>
                  <a:off x="1176697"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65" name="Group 64"/>
              <p:cNvGrpSpPr/>
              <p:nvPr/>
            </p:nvGrpSpPr>
            <p:grpSpPr>
              <a:xfrm>
                <a:off x="-35221" y="4586082"/>
                <a:ext cx="1176701" cy="521134"/>
                <a:chOff x="534160" y="2230725"/>
                <a:chExt cx="1176701" cy="521134"/>
              </a:xfrm>
            </p:grpSpPr>
            <p:sp>
              <p:nvSpPr>
                <p:cNvPr id="66" name="Oval 65"/>
                <p:cNvSpPr/>
                <p:nvPr/>
              </p:nvSpPr>
              <p:spPr>
                <a:xfrm>
                  <a:off x="534160"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Oval 66"/>
                <p:cNvSpPr/>
                <p:nvPr/>
              </p:nvSpPr>
              <p:spPr>
                <a:xfrm>
                  <a:off x="1167560"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sp>
        <p:nvSpPr>
          <p:cNvPr id="57" name="TextBox 56"/>
          <p:cNvSpPr txBox="1"/>
          <p:nvPr/>
        </p:nvSpPr>
        <p:spPr>
          <a:xfrm>
            <a:off x="2362200" y="3210580"/>
            <a:ext cx="1916210" cy="523220"/>
          </a:xfrm>
          <a:prstGeom prst="rect">
            <a:avLst/>
          </a:prstGeom>
          <a:noFill/>
        </p:spPr>
        <p:txBody>
          <a:bodyPr wrap="none" rtlCol="0">
            <a:spAutoFit/>
          </a:bodyPr>
          <a:lstStyle/>
          <a:p>
            <a:r>
              <a:rPr lang="en-US" sz="2800" b="1" dirty="0"/>
              <a:t>DRAM Cells</a:t>
            </a:r>
          </a:p>
        </p:txBody>
      </p:sp>
      <p:sp>
        <p:nvSpPr>
          <p:cNvPr id="209" name="Rounded Rectangle 208"/>
          <p:cNvSpPr/>
          <p:nvPr/>
        </p:nvSpPr>
        <p:spPr>
          <a:xfrm>
            <a:off x="0" y="4267200"/>
            <a:ext cx="12192000" cy="1371600"/>
          </a:xfrm>
          <a:prstGeom prst="round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ts val="3500"/>
              </a:lnSpc>
            </a:pPr>
            <a:r>
              <a:rPr lang="en-US" sz="4000" dirty="0">
                <a:solidFill>
                  <a:srgbClr val="C00000"/>
                </a:solidFill>
              </a:rPr>
              <a:t>Manufacturing reliable cells at low cost </a:t>
            </a:r>
          </a:p>
          <a:p>
            <a:pPr algn="ctr">
              <a:lnSpc>
                <a:spcPts val="3500"/>
              </a:lnSpc>
            </a:pPr>
            <a:r>
              <a:rPr lang="en-US" sz="4000" dirty="0">
                <a:solidFill>
                  <a:srgbClr val="C00000"/>
                </a:solidFill>
              </a:rPr>
              <a:t>is getting difficult </a:t>
            </a:r>
          </a:p>
        </p:txBody>
      </p:sp>
      <p:sp>
        <p:nvSpPr>
          <p:cNvPr id="4" name="Slide Number Placeholder 3"/>
          <p:cNvSpPr>
            <a:spLocks noGrp="1"/>
          </p:cNvSpPr>
          <p:nvPr>
            <p:ph type="sldNum" sz="quarter" idx="12"/>
          </p:nvPr>
        </p:nvSpPr>
        <p:spPr/>
        <p:txBody>
          <a:bodyPr/>
          <a:lstStyle/>
          <a:p>
            <a:fld id="{75AD3244-FE42-4648-8A13-942AAE84A223}" type="slidenum">
              <a:rPr lang="en-US" smtClean="0"/>
              <a:t>21</a:t>
            </a:fld>
            <a:endParaRPr lang="en-US" dirty="0"/>
          </a:p>
        </p:txBody>
      </p:sp>
      <p:sp>
        <p:nvSpPr>
          <p:cNvPr id="212" name="Rounded Rectangle 211"/>
          <p:cNvSpPr/>
          <p:nvPr/>
        </p:nvSpPr>
        <p:spPr>
          <a:xfrm>
            <a:off x="1524000" y="2021840"/>
            <a:ext cx="9067800" cy="3083560"/>
          </a:xfrm>
          <a:prstGeom prst="roundRect">
            <a:avLst/>
          </a:prstGeom>
          <a:solidFill>
            <a:srgbClr val="FF0000">
              <a:alpha val="63000"/>
            </a:srgbClr>
          </a:solidFill>
          <a:ln>
            <a:noFill/>
          </a:ln>
          <a:scene3d>
            <a:camera prst="orthographicFront">
              <a:rot lat="0" lon="0" rev="19799999"/>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600" b="1" i="1" dirty="0">
                <a:solidFill>
                  <a:srgbClr val="FFFFFF"/>
                </a:solidFill>
              </a:rPr>
              <a:t>WHY?</a:t>
            </a:r>
          </a:p>
        </p:txBody>
      </p:sp>
    </p:spTree>
    <p:extLst>
      <p:ext uri="{BB962C8B-B14F-4D97-AF65-F5344CB8AC3E}">
        <p14:creationId xmlns:p14="http://schemas.microsoft.com/office/powerpoint/2010/main" val="59232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P spid="208" grpId="0" animBg="1"/>
      <p:bldP spid="209" grpId="0" animBg="1"/>
      <p:bldP spid="2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567271" y="1327355"/>
            <a:ext cx="3273181" cy="2986673"/>
            <a:chOff x="69068" y="1327354"/>
            <a:chExt cx="3273181" cy="2986673"/>
          </a:xfrm>
          <a:solidFill>
            <a:schemeClr val="tx1">
              <a:lumMod val="65000"/>
              <a:lumOff val="35000"/>
            </a:schemeClr>
          </a:solidFill>
        </p:grpSpPr>
        <p:grpSp>
          <p:nvGrpSpPr>
            <p:cNvPr id="49" name="Group 48"/>
            <p:cNvGrpSpPr/>
            <p:nvPr/>
          </p:nvGrpSpPr>
          <p:grpSpPr>
            <a:xfrm>
              <a:off x="69068" y="1327354"/>
              <a:ext cx="3273181" cy="2582606"/>
              <a:chOff x="428328" y="2110982"/>
              <a:chExt cx="3273181" cy="2582606"/>
            </a:xfrm>
            <a:grpFill/>
          </p:grpSpPr>
          <p:cxnSp>
            <p:nvCxnSpPr>
              <p:cNvPr id="48" name="Straight Connector 47"/>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2" name="Group 21"/>
              <p:cNvGrpSpPr/>
              <p:nvPr/>
            </p:nvGrpSpPr>
            <p:grpSpPr>
              <a:xfrm>
                <a:off x="534160" y="2226069"/>
                <a:ext cx="3067764" cy="525790"/>
                <a:chOff x="534160" y="2226069"/>
                <a:chExt cx="3067764" cy="525790"/>
              </a:xfrm>
              <a:grpFill/>
            </p:grpSpPr>
            <p:sp>
              <p:nvSpPr>
                <p:cNvPr id="15" name="Oval 14"/>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3" name="Group 22"/>
              <p:cNvGrpSpPr/>
              <p:nvPr/>
            </p:nvGrpSpPr>
            <p:grpSpPr>
              <a:xfrm>
                <a:off x="541777" y="2821081"/>
                <a:ext cx="3058627" cy="525790"/>
                <a:chOff x="534160" y="2226069"/>
                <a:chExt cx="3058627" cy="525790"/>
              </a:xfrm>
              <a:grpFill/>
            </p:grpSpPr>
            <p:sp>
              <p:nvSpPr>
                <p:cNvPr id="24" name="Oval 23"/>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0" name="Group 29"/>
              <p:cNvGrpSpPr/>
              <p:nvPr/>
            </p:nvGrpSpPr>
            <p:grpSpPr>
              <a:xfrm>
                <a:off x="538848" y="3430281"/>
                <a:ext cx="3067764" cy="525790"/>
                <a:chOff x="543297" y="2226069"/>
                <a:chExt cx="3067764" cy="525790"/>
              </a:xfrm>
              <a:grpFill/>
            </p:grpSpPr>
            <p:sp>
              <p:nvSpPr>
                <p:cNvPr id="31" name="Oval 30"/>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6" name="Group 35"/>
              <p:cNvGrpSpPr/>
              <p:nvPr/>
            </p:nvGrpSpPr>
            <p:grpSpPr>
              <a:xfrm>
                <a:off x="535919" y="4030345"/>
                <a:ext cx="3067764" cy="525790"/>
                <a:chOff x="543297" y="2226069"/>
                <a:chExt cx="3067764" cy="525790"/>
              </a:xfrm>
              <a:grpFill/>
            </p:grpSpPr>
            <p:sp>
              <p:nvSpPr>
                <p:cNvPr id="37" name="Oval 36"/>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119" name="TextBox 118"/>
            <p:cNvSpPr txBox="1"/>
            <p:nvPr/>
          </p:nvSpPr>
          <p:spPr>
            <a:xfrm>
              <a:off x="788890" y="3790807"/>
              <a:ext cx="1916210" cy="523220"/>
            </a:xfrm>
            <a:prstGeom prst="rect">
              <a:avLst/>
            </a:prstGeom>
            <a:noFill/>
            <a:ln>
              <a:noFill/>
            </a:ln>
          </p:spPr>
          <p:txBody>
            <a:bodyPr wrap="none" rtlCol="0">
              <a:spAutoFit/>
            </a:bodyPr>
            <a:lstStyle/>
            <a:p>
              <a:r>
                <a:rPr lang="en-US" sz="2800" b="1" dirty="0"/>
                <a:t>DRAM Cells</a:t>
              </a:r>
            </a:p>
          </p:txBody>
        </p:sp>
      </p:grpSp>
      <p:sp>
        <p:nvSpPr>
          <p:cNvPr id="2" name="Title 1"/>
          <p:cNvSpPr>
            <a:spLocks noGrp="1"/>
          </p:cNvSpPr>
          <p:nvPr>
            <p:ph type="title"/>
          </p:nvPr>
        </p:nvSpPr>
        <p:spPr>
          <a:xfrm>
            <a:off x="0" y="5105400"/>
            <a:ext cx="12192000" cy="1143000"/>
          </a:xfrm>
        </p:spPr>
        <p:txBody>
          <a:bodyPr>
            <a:normAutofit fontScale="90000"/>
          </a:bodyPr>
          <a:lstStyle/>
          <a:p>
            <a:pPr algn="ctr"/>
            <a:r>
              <a:rPr lang="en-US" sz="4000" b="1" dirty="0"/>
              <a:t>In order to answer this we need to take </a:t>
            </a:r>
            <a:r>
              <a:rPr lang="en-US" sz="4000" b="1" dirty="0" smtClean="0"/>
              <a:t/>
            </a:r>
            <a:br>
              <a:rPr lang="en-US" sz="4000" b="1" dirty="0" smtClean="0"/>
            </a:br>
            <a:r>
              <a:rPr lang="en-US" sz="4000" b="1" dirty="0" smtClean="0"/>
              <a:t>a closer </a:t>
            </a:r>
            <a:r>
              <a:rPr lang="en-US" sz="4000" b="1" dirty="0"/>
              <a:t>look to a DRAM cell</a:t>
            </a:r>
          </a:p>
        </p:txBody>
      </p:sp>
      <p:sp>
        <p:nvSpPr>
          <p:cNvPr id="42" name="Oval 41"/>
          <p:cNvSpPr/>
          <p:nvPr/>
        </p:nvSpPr>
        <p:spPr>
          <a:xfrm>
            <a:off x="5947744" y="2652924"/>
            <a:ext cx="543301" cy="519582"/>
          </a:xfrm>
          <a:prstGeom prst="ellipse">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Title 1"/>
          <p:cNvSpPr txBox="1">
            <a:spLocks/>
          </p:cNvSpPr>
          <p:nvPr/>
        </p:nvSpPr>
        <p:spPr>
          <a:xfrm>
            <a:off x="1981200" y="-61494"/>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a:t>WHY IS IT DIFFICULT TO SCALE?</a:t>
            </a:r>
          </a:p>
        </p:txBody>
      </p:sp>
      <p:sp>
        <p:nvSpPr>
          <p:cNvPr id="5" name="Slide Number Placeholder 4"/>
          <p:cNvSpPr>
            <a:spLocks noGrp="1"/>
          </p:cNvSpPr>
          <p:nvPr>
            <p:ph type="sldNum" sz="quarter" idx="12"/>
          </p:nvPr>
        </p:nvSpPr>
        <p:spPr/>
        <p:txBody>
          <a:bodyPr/>
          <a:lstStyle/>
          <a:p>
            <a:fld id="{75AD3244-FE42-4648-8A13-942AAE84A223}" type="slidenum">
              <a:rPr lang="en-US" smtClean="0"/>
              <a:t>22</a:t>
            </a:fld>
            <a:endParaRPr lang="en-US" dirty="0"/>
          </a:p>
        </p:txBody>
      </p:sp>
    </p:spTree>
    <p:extLst>
      <p:ext uri="{BB962C8B-B14F-4D97-AF65-F5344CB8AC3E}">
        <p14:creationId xmlns:p14="http://schemas.microsoft.com/office/powerpoint/2010/main" val="168683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6764" y="5909724"/>
            <a:ext cx="2519436" cy="762000"/>
          </a:xfrm>
        </p:spPr>
        <p:txBody>
          <a:bodyPr>
            <a:normAutofit/>
          </a:bodyPr>
          <a:lstStyle/>
          <a:p>
            <a:r>
              <a:rPr lang="en-US" sz="3200" b="1" dirty="0"/>
              <a:t>A DRAM cell</a:t>
            </a:r>
          </a:p>
        </p:txBody>
      </p:sp>
      <p:cxnSp>
        <p:nvCxnSpPr>
          <p:cNvPr id="56" name="Straight Connector 55"/>
          <p:cNvCxnSpPr/>
          <p:nvPr/>
        </p:nvCxnSpPr>
        <p:spPr>
          <a:xfrm>
            <a:off x="5176764" y="3193861"/>
            <a:ext cx="0" cy="2090388"/>
          </a:xfrm>
          <a:prstGeom prst="line">
            <a:avLst/>
          </a:prstGeom>
          <a:ln w="76200" cmpd="sng">
            <a:solidFill>
              <a:srgbClr val="C0504D"/>
            </a:solidFill>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2514601" y="4685542"/>
            <a:ext cx="1608133" cy="523220"/>
          </a:xfrm>
          <a:prstGeom prst="rect">
            <a:avLst/>
          </a:prstGeom>
          <a:noFill/>
        </p:spPr>
        <p:txBody>
          <a:bodyPr wrap="none" rtlCol="0">
            <a:spAutoFit/>
          </a:bodyPr>
          <a:lstStyle/>
          <a:p>
            <a:r>
              <a:rPr lang="en-US" sz="2800" b="1" dirty="0">
                <a:solidFill>
                  <a:schemeClr val="tx2"/>
                </a:solidFill>
              </a:rPr>
              <a:t>Capacitor</a:t>
            </a:r>
          </a:p>
        </p:txBody>
      </p:sp>
      <p:sp>
        <p:nvSpPr>
          <p:cNvPr id="48" name="TextBox 47"/>
          <p:cNvSpPr txBox="1"/>
          <p:nvPr/>
        </p:nvSpPr>
        <p:spPr>
          <a:xfrm>
            <a:off x="3429001" y="2388649"/>
            <a:ext cx="1685077" cy="523220"/>
          </a:xfrm>
          <a:prstGeom prst="rect">
            <a:avLst/>
          </a:prstGeom>
          <a:noFill/>
        </p:spPr>
        <p:txBody>
          <a:bodyPr wrap="none" rtlCol="0">
            <a:spAutoFit/>
          </a:bodyPr>
          <a:lstStyle/>
          <a:p>
            <a:r>
              <a:rPr lang="en-US" sz="2800" b="1" dirty="0">
                <a:solidFill>
                  <a:schemeClr val="bg1">
                    <a:lumMod val="50000"/>
                  </a:schemeClr>
                </a:solidFill>
              </a:rPr>
              <a:t>Transistor</a:t>
            </a:r>
          </a:p>
        </p:txBody>
      </p:sp>
      <p:sp>
        <p:nvSpPr>
          <p:cNvPr id="41" name="Rectangle 40"/>
          <p:cNvSpPr/>
          <p:nvPr/>
        </p:nvSpPr>
        <p:spPr>
          <a:xfrm>
            <a:off x="3068034" y="3638884"/>
            <a:ext cx="584571" cy="1068256"/>
          </a:xfrm>
          <a:prstGeom prst="rect">
            <a:avLst/>
          </a:prstGeom>
          <a:solidFill>
            <a:schemeClr val="tx2"/>
          </a:solidFill>
          <a:ln w="762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42" name="Straight Connector 41"/>
          <p:cNvCxnSpPr/>
          <p:nvPr/>
        </p:nvCxnSpPr>
        <p:spPr>
          <a:xfrm>
            <a:off x="3343335" y="3224999"/>
            <a:ext cx="676656" cy="0"/>
          </a:xfrm>
          <a:prstGeom prst="line">
            <a:avLst/>
          </a:prstGeom>
          <a:ln w="762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500721" y="3224999"/>
            <a:ext cx="667367" cy="0"/>
          </a:xfrm>
          <a:prstGeom prst="line">
            <a:avLst/>
          </a:prstGeom>
          <a:ln w="762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007882" y="2923667"/>
            <a:ext cx="452087" cy="301332"/>
          </a:xfrm>
          <a:prstGeom prst="line">
            <a:avLst/>
          </a:prstGeom>
          <a:ln w="762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339288" y="3193861"/>
            <a:ext cx="10765" cy="438912"/>
          </a:xfrm>
          <a:prstGeom prst="line">
            <a:avLst/>
          </a:prstGeom>
          <a:ln w="76200" cmpd="sng">
            <a:solidFill>
              <a:schemeClr val="tx2"/>
            </a:solidFill>
          </a:ln>
        </p:spPr>
        <p:style>
          <a:lnRef idx="2">
            <a:schemeClr val="accent1"/>
          </a:lnRef>
          <a:fillRef idx="0">
            <a:schemeClr val="accent1"/>
          </a:fillRef>
          <a:effectRef idx="1">
            <a:schemeClr val="accent1"/>
          </a:effectRef>
          <a:fontRef idx="minor">
            <a:schemeClr val="tx1"/>
          </a:fontRef>
        </p:style>
      </p:cxnSp>
      <p:sp>
        <p:nvSpPr>
          <p:cNvPr id="57" name="Bent Arrow 56"/>
          <p:cNvSpPr/>
          <p:nvPr/>
        </p:nvSpPr>
        <p:spPr>
          <a:xfrm>
            <a:off x="3958482" y="3290112"/>
            <a:ext cx="994518" cy="1232850"/>
          </a:xfrm>
          <a:prstGeom prst="bentArrow">
            <a:avLst/>
          </a:prstGeom>
          <a:solidFill>
            <a:srgbClr val="FF0000"/>
          </a:solidFill>
          <a:ln>
            <a:solidFill>
              <a:srgbClr val="FF0000"/>
            </a:solidFill>
          </a:ln>
          <a:effectLst/>
          <a:scene3d>
            <a:camera prst="orthographicFront">
              <a:rot lat="0" lon="0" rev="162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8" name="67Text"/>
          <p:cNvSpPr txBox="1"/>
          <p:nvPr/>
        </p:nvSpPr>
        <p:spPr>
          <a:xfrm>
            <a:off x="6400802" y="4256150"/>
            <a:ext cx="1752600" cy="492712"/>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latin typeface="+mj-lt"/>
              </a:rPr>
              <a:t>Contact</a:t>
            </a:r>
          </a:p>
        </p:txBody>
      </p:sp>
      <p:sp>
        <p:nvSpPr>
          <p:cNvPr id="73" name="67Text"/>
          <p:cNvSpPr txBox="1"/>
          <p:nvPr/>
        </p:nvSpPr>
        <p:spPr>
          <a:xfrm>
            <a:off x="7162800" y="4982638"/>
            <a:ext cx="3124200" cy="492712"/>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bg1">
                    <a:lumMod val="50000"/>
                  </a:schemeClr>
                </a:solidFill>
                <a:latin typeface="+mj-lt"/>
              </a:rPr>
              <a:t>Transistor</a:t>
            </a:r>
          </a:p>
        </p:txBody>
      </p:sp>
      <p:sp>
        <p:nvSpPr>
          <p:cNvPr id="80" name="67Text"/>
          <p:cNvSpPr txBox="1"/>
          <p:nvPr/>
        </p:nvSpPr>
        <p:spPr>
          <a:xfrm>
            <a:off x="8534402" y="3798950"/>
            <a:ext cx="1295402" cy="492712"/>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rgbClr val="C0504D"/>
                </a:solidFill>
                <a:latin typeface="+mj-lt"/>
              </a:rPr>
              <a:t>Bitline</a:t>
            </a:r>
          </a:p>
        </p:txBody>
      </p:sp>
      <p:sp>
        <p:nvSpPr>
          <p:cNvPr id="83" name="67Text"/>
          <p:cNvSpPr txBox="1"/>
          <p:nvPr/>
        </p:nvSpPr>
        <p:spPr>
          <a:xfrm>
            <a:off x="7391402" y="2617250"/>
            <a:ext cx="1661164" cy="419701"/>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tx2"/>
                </a:solidFill>
                <a:latin typeface="+mj-lt"/>
              </a:rPr>
              <a:t>Capacitor</a:t>
            </a:r>
          </a:p>
        </p:txBody>
      </p:sp>
      <p:sp>
        <p:nvSpPr>
          <p:cNvPr id="62" name="Rounded Rectangle 61"/>
          <p:cNvSpPr/>
          <p:nvPr/>
        </p:nvSpPr>
        <p:spPr>
          <a:xfrm>
            <a:off x="8991602" y="4493895"/>
            <a:ext cx="304800" cy="29565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p:cNvSpPr>
            <a:spLocks/>
          </p:cNvSpPr>
          <p:nvPr/>
        </p:nvSpPr>
        <p:spPr>
          <a:xfrm>
            <a:off x="8001002" y="4240910"/>
            <a:ext cx="304800" cy="548640"/>
          </a:xfrm>
          <a:prstGeom prst="round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1" name="Group 70"/>
          <p:cNvGrpSpPr/>
          <p:nvPr/>
        </p:nvGrpSpPr>
        <p:grpSpPr>
          <a:xfrm>
            <a:off x="7696202" y="4560951"/>
            <a:ext cx="2011680" cy="473964"/>
            <a:chOff x="914400" y="4800600"/>
            <a:chExt cx="2011680" cy="473964"/>
          </a:xfrm>
        </p:grpSpPr>
        <p:cxnSp>
          <p:nvCxnSpPr>
            <p:cNvPr id="74" name="Straight Connector 73"/>
            <p:cNvCxnSpPr/>
            <p:nvPr/>
          </p:nvCxnSpPr>
          <p:spPr>
            <a:xfrm>
              <a:off x="914400" y="5029200"/>
              <a:ext cx="2011680" cy="0"/>
            </a:xfrm>
            <a:prstGeom prst="line">
              <a:avLst/>
            </a:prstGeom>
            <a:ln w="76200" cap="rnd" cmpd="sng">
              <a:solidFill>
                <a:srgbClr val="7F7F7F"/>
              </a:solidFill>
              <a:round/>
            </a:ln>
          </p:spPr>
          <p:style>
            <a:lnRef idx="1">
              <a:schemeClr val="accent1"/>
            </a:lnRef>
            <a:fillRef idx="0">
              <a:schemeClr val="accent1"/>
            </a:fillRef>
            <a:effectRef idx="0">
              <a:schemeClr val="accent1"/>
            </a:effectRef>
            <a:fontRef idx="minor">
              <a:schemeClr val="tx1"/>
            </a:fontRef>
          </p:style>
        </p:cxnSp>
        <p:sp>
          <p:nvSpPr>
            <p:cNvPr id="75" name="Round Same Side Corner Rectangle 74"/>
            <p:cNvSpPr/>
            <p:nvPr/>
          </p:nvSpPr>
          <p:spPr>
            <a:xfrm rot="10800000">
              <a:off x="1143000" y="5029197"/>
              <a:ext cx="457200" cy="228601"/>
            </a:xfrm>
            <a:prstGeom prst="round2Same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ound Same Side Corner Rectangle 75"/>
            <p:cNvSpPr/>
            <p:nvPr/>
          </p:nvSpPr>
          <p:spPr>
            <a:xfrm rot="10800000">
              <a:off x="2133600" y="5045963"/>
              <a:ext cx="457200" cy="228601"/>
            </a:xfrm>
            <a:prstGeom prst="round2Same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ounded Rectangle 76"/>
            <p:cNvSpPr/>
            <p:nvPr/>
          </p:nvSpPr>
          <p:spPr>
            <a:xfrm>
              <a:off x="1600201" y="4800600"/>
              <a:ext cx="533398" cy="152400"/>
            </a:xfrm>
            <a:prstGeom prst="roundRect">
              <a:avLst/>
            </a:prstGeom>
            <a:solidFill>
              <a:srgbClr val="7F7F7F"/>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Rounded Rectangle 78"/>
          <p:cNvSpPr/>
          <p:nvPr/>
        </p:nvSpPr>
        <p:spPr>
          <a:xfrm>
            <a:off x="8915402" y="4307893"/>
            <a:ext cx="731520" cy="182880"/>
          </a:xfrm>
          <a:prstGeom prst="roundRect">
            <a:avLst/>
          </a:prstGeom>
          <a:solidFill>
            <a:srgbClr val="C0504D"/>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504D"/>
              </a:solidFill>
            </a:endParaRPr>
          </a:p>
        </p:txBody>
      </p:sp>
      <p:sp>
        <p:nvSpPr>
          <p:cNvPr id="91" name="Rectangle 90"/>
          <p:cNvSpPr/>
          <p:nvPr/>
        </p:nvSpPr>
        <p:spPr>
          <a:xfrm>
            <a:off x="7890574" y="3187894"/>
            <a:ext cx="584571" cy="1068256"/>
          </a:xfrm>
          <a:prstGeom prst="rect">
            <a:avLst/>
          </a:prstGeom>
          <a:solidFill>
            <a:schemeClr val="tx2"/>
          </a:solidFill>
          <a:ln w="762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5" name="Rectangle 34"/>
          <p:cNvSpPr/>
          <p:nvPr/>
        </p:nvSpPr>
        <p:spPr>
          <a:xfrm>
            <a:off x="7890567" y="3180274"/>
            <a:ext cx="584571" cy="1068256"/>
          </a:xfrm>
          <a:prstGeom prst="rect">
            <a:avLst/>
          </a:prstGeom>
          <a:noFill/>
          <a:ln w="762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2" name="67Text"/>
          <p:cNvSpPr txBox="1"/>
          <p:nvPr/>
        </p:nvSpPr>
        <p:spPr>
          <a:xfrm>
            <a:off x="4876798" y="3953337"/>
            <a:ext cx="1295402" cy="492712"/>
          </a:xfrm>
          <a:prstGeom prst="rect">
            <a:avLst/>
          </a:prstGeom>
          <a:noFill/>
        </p:spPr>
        <p:txBody>
          <a:bodyPr wrap="square" rtlCol="0" anchor="ctr">
            <a:noAutofit/>
            <a:scene3d>
              <a:camera prst="orthographicFront">
                <a:rot lat="0" lon="0" rev="16200000"/>
              </a:camera>
              <a:lightRig rig="threePt" dir="t"/>
            </a:scene3d>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rgbClr val="C0504D"/>
                </a:solidFill>
                <a:latin typeface="+mj-lt"/>
              </a:rPr>
              <a:t>Bitline</a:t>
            </a:r>
          </a:p>
        </p:txBody>
      </p:sp>
      <p:sp>
        <p:nvSpPr>
          <p:cNvPr id="7" name="TextBox 6"/>
          <p:cNvSpPr txBox="1"/>
          <p:nvPr/>
        </p:nvSpPr>
        <p:spPr>
          <a:xfrm>
            <a:off x="2465253" y="5436649"/>
            <a:ext cx="2043348" cy="461665"/>
          </a:xfrm>
          <a:prstGeom prst="rect">
            <a:avLst/>
          </a:prstGeom>
          <a:noFill/>
        </p:spPr>
        <p:txBody>
          <a:bodyPr wrap="none" rtlCol="0">
            <a:spAutoFit/>
          </a:bodyPr>
          <a:lstStyle/>
          <a:p>
            <a:r>
              <a:rPr lang="en-US" sz="2400" b="1" dirty="0"/>
              <a:t>LOGICAL VIEW</a:t>
            </a:r>
          </a:p>
        </p:txBody>
      </p:sp>
      <p:sp>
        <p:nvSpPr>
          <p:cNvPr id="39" name="TextBox 38"/>
          <p:cNvSpPr txBox="1"/>
          <p:nvPr/>
        </p:nvSpPr>
        <p:spPr>
          <a:xfrm>
            <a:off x="6652308" y="5436650"/>
            <a:ext cx="3482293" cy="461665"/>
          </a:xfrm>
          <a:prstGeom prst="rect">
            <a:avLst/>
          </a:prstGeom>
          <a:noFill/>
        </p:spPr>
        <p:txBody>
          <a:bodyPr wrap="none" rtlCol="0">
            <a:spAutoFit/>
          </a:bodyPr>
          <a:lstStyle/>
          <a:p>
            <a:r>
              <a:rPr lang="en-US" sz="2400" b="1" dirty="0"/>
              <a:t>VERTICAL CROSS SECTION</a:t>
            </a:r>
          </a:p>
        </p:txBody>
      </p:sp>
      <p:sp>
        <p:nvSpPr>
          <p:cNvPr id="52" name="Title 1"/>
          <p:cNvSpPr txBox="1">
            <a:spLocks/>
          </p:cNvSpPr>
          <p:nvPr/>
        </p:nvSpPr>
        <p:spPr>
          <a:xfrm>
            <a:off x="1981200" y="-61494"/>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DRAM CELL OPERATION</a:t>
            </a:r>
            <a:endParaRPr lang="en-US" b="1" dirty="0"/>
          </a:p>
        </p:txBody>
      </p:sp>
      <p:sp>
        <p:nvSpPr>
          <p:cNvPr id="3" name="Slide Number Placeholder 2"/>
          <p:cNvSpPr>
            <a:spLocks noGrp="1"/>
          </p:cNvSpPr>
          <p:nvPr>
            <p:ph type="sldNum" sz="quarter" idx="12"/>
          </p:nvPr>
        </p:nvSpPr>
        <p:spPr/>
        <p:txBody>
          <a:bodyPr/>
          <a:lstStyle/>
          <a:p>
            <a:fld id="{75AD3244-FE42-4648-8A13-942AAE84A223}" type="slidenum">
              <a:rPr lang="en-US" smtClean="0"/>
              <a:t>23</a:t>
            </a:fld>
            <a:endParaRPr lang="en-US" dirty="0"/>
          </a:p>
        </p:txBody>
      </p:sp>
      <p:sp>
        <p:nvSpPr>
          <p:cNvPr id="34" name="Rectangle 33"/>
          <p:cNvSpPr/>
          <p:nvPr/>
        </p:nvSpPr>
        <p:spPr>
          <a:xfrm>
            <a:off x="3068037" y="3655820"/>
            <a:ext cx="584571" cy="1068256"/>
          </a:xfrm>
          <a:prstGeom prst="rect">
            <a:avLst/>
          </a:prstGeom>
          <a:noFill/>
          <a:ln w="762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5" name="U-Turn Arrow 44"/>
          <p:cNvSpPr/>
          <p:nvPr/>
        </p:nvSpPr>
        <p:spPr>
          <a:xfrm>
            <a:off x="8001000" y="3988850"/>
            <a:ext cx="1444752" cy="1135663"/>
          </a:xfrm>
          <a:prstGeom prst="uturnArrow">
            <a:avLst/>
          </a:prstGeom>
          <a:solidFill>
            <a:srgbClr val="FF0000"/>
          </a:solidFill>
          <a:ln>
            <a:solidFill>
              <a:srgbClr val="FF0000"/>
            </a:solidFill>
          </a:ln>
          <a:scene3d>
            <a:camera prst="orthographicFront">
              <a:rot lat="0" lon="10799999" rev="10799999"/>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6" name="Title 1"/>
          <p:cNvSpPr txBox="1">
            <a:spLocks/>
          </p:cNvSpPr>
          <p:nvPr/>
        </p:nvSpPr>
        <p:spPr>
          <a:xfrm>
            <a:off x="1371600" y="898524"/>
            <a:ext cx="94488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latin typeface="+mn-lt"/>
              </a:rPr>
              <a:t>1. A DRAM cell stores </a:t>
            </a:r>
            <a:r>
              <a:rPr lang="en-US" sz="3600" dirty="0">
                <a:solidFill>
                  <a:srgbClr val="FF0000"/>
                </a:solidFill>
                <a:latin typeface="+mn-lt"/>
              </a:rPr>
              <a:t>d</a:t>
            </a:r>
            <a:r>
              <a:rPr lang="en-US" sz="3600" dirty="0" smtClean="0">
                <a:solidFill>
                  <a:srgbClr val="FF0000"/>
                </a:solidFill>
                <a:latin typeface="+mn-lt"/>
              </a:rPr>
              <a:t>ata</a:t>
            </a:r>
            <a:r>
              <a:rPr lang="en-US" sz="3600" dirty="0" smtClean="0">
                <a:latin typeface="+mn-lt"/>
              </a:rPr>
              <a:t> as </a:t>
            </a:r>
            <a:r>
              <a:rPr lang="en-US" sz="3600" i="1" dirty="0" smtClean="0">
                <a:solidFill>
                  <a:schemeClr val="tx2"/>
                </a:solidFill>
                <a:latin typeface="+mn-lt"/>
              </a:rPr>
              <a:t>charge</a:t>
            </a:r>
            <a:endParaRPr lang="en-US" sz="3600" i="1" dirty="0">
              <a:solidFill>
                <a:schemeClr val="tx2"/>
              </a:solidFill>
              <a:latin typeface="+mn-lt"/>
            </a:endParaRPr>
          </a:p>
        </p:txBody>
      </p:sp>
      <p:sp>
        <p:nvSpPr>
          <p:cNvPr id="37" name="Title 1"/>
          <p:cNvSpPr txBox="1">
            <a:spLocks/>
          </p:cNvSpPr>
          <p:nvPr/>
        </p:nvSpPr>
        <p:spPr>
          <a:xfrm>
            <a:off x="1371600" y="1372626"/>
            <a:ext cx="94488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mn-lt"/>
              </a:rPr>
              <a:t>2</a:t>
            </a:r>
            <a:r>
              <a:rPr lang="en-US" sz="3600" dirty="0" smtClean="0">
                <a:latin typeface="+mn-lt"/>
              </a:rPr>
              <a:t>. A DRAM cell is </a:t>
            </a:r>
            <a:r>
              <a:rPr lang="en-US" sz="3600" dirty="0" smtClean="0">
                <a:solidFill>
                  <a:srgbClr val="FF0000"/>
                </a:solidFill>
                <a:latin typeface="+mn-lt"/>
              </a:rPr>
              <a:t>refreshed</a:t>
            </a:r>
            <a:r>
              <a:rPr lang="en-US" sz="3600" dirty="0" smtClean="0">
                <a:latin typeface="+mn-lt"/>
              </a:rPr>
              <a:t> every </a:t>
            </a:r>
            <a:r>
              <a:rPr lang="en-US" sz="3600" i="1" dirty="0" smtClean="0">
                <a:solidFill>
                  <a:schemeClr val="tx2"/>
                </a:solidFill>
                <a:latin typeface="+mn-lt"/>
              </a:rPr>
              <a:t>64 </a:t>
            </a:r>
            <a:r>
              <a:rPr lang="en-US" sz="3600" i="1" dirty="0" err="1" smtClean="0">
                <a:solidFill>
                  <a:schemeClr val="tx2"/>
                </a:solidFill>
                <a:latin typeface="+mn-lt"/>
              </a:rPr>
              <a:t>ms</a:t>
            </a:r>
            <a:endParaRPr lang="en-US" sz="3600" i="1" dirty="0">
              <a:solidFill>
                <a:schemeClr val="tx2"/>
              </a:solidFill>
              <a:latin typeface="+mn-lt"/>
            </a:endParaRPr>
          </a:p>
        </p:txBody>
      </p:sp>
    </p:spTree>
    <p:extLst>
      <p:ext uri="{BB962C8B-B14F-4D97-AF65-F5344CB8AC3E}">
        <p14:creationId xmlns:p14="http://schemas.microsoft.com/office/powerpoint/2010/main" val="88119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xit" presetSubtype="1" fill="hold" grpId="1" nodeType="clickEffect">
                                  <p:stCondLst>
                                    <p:cond delay="0"/>
                                  </p:stCondLst>
                                  <p:childTnLst>
                                    <p:animEffect transition="out" filter="wipe(up)">
                                      <p:cBhvr>
                                        <p:cTn id="62" dur="2000"/>
                                        <p:tgtEl>
                                          <p:spTgt spid="41"/>
                                        </p:tgtEl>
                                      </p:cBhvr>
                                    </p:animEffect>
                                    <p:set>
                                      <p:cBhvr>
                                        <p:cTn id="63" dur="1" fill="hold">
                                          <p:stCondLst>
                                            <p:cond delay="1999"/>
                                          </p:stCondLst>
                                        </p:cTn>
                                        <p:tgtEl>
                                          <p:spTgt spid="41"/>
                                        </p:tgtEl>
                                        <p:attrNameLst>
                                          <p:attrName>style.visibility</p:attrName>
                                        </p:attrNameLst>
                                      </p:cBhvr>
                                      <p:to>
                                        <p:strVal val="hidden"/>
                                      </p:to>
                                    </p:set>
                                  </p:childTnLst>
                                </p:cTn>
                              </p:par>
                              <p:par>
                                <p:cTn id="64" presetID="22" presetClass="exit" presetSubtype="1" fill="hold" grpId="2" nodeType="withEffect">
                                  <p:stCondLst>
                                    <p:cond delay="0"/>
                                  </p:stCondLst>
                                  <p:childTnLst>
                                    <p:animEffect transition="out" filter="wipe(up)">
                                      <p:cBhvr>
                                        <p:cTn id="65" dur="2000"/>
                                        <p:tgtEl>
                                          <p:spTgt spid="91"/>
                                        </p:tgtEl>
                                      </p:cBhvr>
                                    </p:animEffect>
                                    <p:set>
                                      <p:cBhvr>
                                        <p:cTn id="66" dur="1" fill="hold">
                                          <p:stCondLst>
                                            <p:cond delay="1999"/>
                                          </p:stCondLst>
                                        </p:cTn>
                                        <p:tgtEl>
                                          <p:spTgt spid="91"/>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2" nodeType="click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wipe(down)">
                                      <p:cBhvr>
                                        <p:cTn id="71" dur="1000"/>
                                        <p:tgtEl>
                                          <p:spTgt spid="41"/>
                                        </p:tgtEl>
                                      </p:cBhvr>
                                    </p:animEffect>
                                  </p:childTnLst>
                                </p:cTn>
                              </p:par>
                              <p:par>
                                <p:cTn id="72" presetID="22" presetClass="entr" presetSubtype="4" fill="hold" grpId="3" nodeType="withEffect">
                                  <p:stCondLst>
                                    <p:cond delay="0"/>
                                  </p:stCondLst>
                                  <p:childTnLst>
                                    <p:set>
                                      <p:cBhvr>
                                        <p:cTn id="73" dur="1" fill="hold">
                                          <p:stCondLst>
                                            <p:cond delay="0"/>
                                          </p:stCondLst>
                                        </p:cTn>
                                        <p:tgtEl>
                                          <p:spTgt spid="91"/>
                                        </p:tgtEl>
                                        <p:attrNameLst>
                                          <p:attrName>style.visibility</p:attrName>
                                        </p:attrNameLst>
                                      </p:cBhvr>
                                      <p:to>
                                        <p:strVal val="visible"/>
                                      </p:to>
                                    </p:set>
                                    <p:animEffect transition="in" filter="wipe(down)">
                                      <p:cBhvr>
                                        <p:cTn id="74" dur="1000"/>
                                        <p:tgtEl>
                                          <p:spTgt spid="91"/>
                                        </p:tgtEl>
                                      </p:cBhvr>
                                    </p:animEffec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1" grpId="0" animBg="1"/>
      <p:bldP spid="41" grpId="1" animBg="1"/>
      <p:bldP spid="41" grpId="2" animBg="1"/>
      <p:bldP spid="57" grpId="0" animBg="1"/>
      <p:bldP spid="68" grpId="0"/>
      <p:bldP spid="73" grpId="0"/>
      <p:bldP spid="80" grpId="0"/>
      <p:bldP spid="83" grpId="0"/>
      <p:bldP spid="62" grpId="0" animBg="1"/>
      <p:bldP spid="67" grpId="0" animBg="1"/>
      <p:bldP spid="79" grpId="0" animBg="1"/>
      <p:bldP spid="91" grpId="0" animBg="1"/>
      <p:bldP spid="91" grpId="1" animBg="1"/>
      <p:bldP spid="91" grpId="2" animBg="1"/>
      <p:bldP spid="91" grpId="3" animBg="1"/>
      <p:bldP spid="35" grpId="0" animBg="1"/>
      <p:bldP spid="92" grpId="0"/>
      <p:bldP spid="34" grpId="0" animBg="1"/>
      <p:bldP spid="45" grpId="0" animBg="1"/>
      <p:bldP spid="36" grpId="0"/>
      <p:bldP spid="3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1417462" y="2699470"/>
            <a:ext cx="584571" cy="1068256"/>
          </a:xfrm>
          <a:prstGeom prst="rect">
            <a:avLst/>
          </a:prstGeom>
          <a:noFill/>
          <a:ln w="76200" cmpd="sng">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8" name="Rectangle 67"/>
          <p:cNvSpPr/>
          <p:nvPr/>
        </p:nvSpPr>
        <p:spPr>
          <a:xfrm>
            <a:off x="1419892" y="3286405"/>
            <a:ext cx="584571" cy="470051"/>
          </a:xfrm>
          <a:prstGeom prst="rect">
            <a:avLst/>
          </a:prstGeom>
          <a:solidFill>
            <a:schemeClr val="tx2">
              <a:lumMod val="50000"/>
            </a:schemeClr>
          </a:solidFill>
          <a:ln w="76200" cmpd="sng">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7" name="Rectangle 66"/>
          <p:cNvSpPr/>
          <p:nvPr/>
        </p:nvSpPr>
        <p:spPr>
          <a:xfrm>
            <a:off x="1440626" y="2724970"/>
            <a:ext cx="534128" cy="539912"/>
          </a:xfrm>
          <a:prstGeom prst="rect">
            <a:avLst/>
          </a:prstGeom>
          <a:solidFill>
            <a:schemeClr val="tx2">
              <a:lumMod val="50000"/>
            </a:schemeClr>
          </a:solidFill>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Title 1"/>
          <p:cNvSpPr>
            <a:spLocks noGrp="1"/>
          </p:cNvSpPr>
          <p:nvPr>
            <p:ph type="title"/>
          </p:nvPr>
        </p:nvSpPr>
        <p:spPr>
          <a:xfrm>
            <a:off x="0" y="-141006"/>
            <a:ext cx="12192000" cy="1143000"/>
          </a:xfrm>
        </p:spPr>
        <p:txBody>
          <a:bodyPr/>
          <a:lstStyle/>
          <a:p>
            <a:pPr algn="ctr"/>
            <a:r>
              <a:rPr lang="en-US" b="1" dirty="0" smtClean="0"/>
              <a:t>DRAM RETENTION FAILURE</a:t>
            </a:r>
            <a:endParaRPr lang="en-US" b="1" dirty="0"/>
          </a:p>
        </p:txBody>
      </p:sp>
      <p:cxnSp>
        <p:nvCxnSpPr>
          <p:cNvPr id="52" name="Straight Connector 51"/>
          <p:cNvCxnSpPr/>
          <p:nvPr/>
        </p:nvCxnSpPr>
        <p:spPr>
          <a:xfrm>
            <a:off x="1709167" y="2206068"/>
            <a:ext cx="10765" cy="453663"/>
          </a:xfrm>
          <a:prstGeom prst="line">
            <a:avLst/>
          </a:prstGeom>
          <a:ln w="76200"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88" name="Group 87"/>
          <p:cNvGrpSpPr/>
          <p:nvPr/>
        </p:nvGrpSpPr>
        <p:grpSpPr>
          <a:xfrm>
            <a:off x="4532914" y="2125411"/>
            <a:ext cx="4663549" cy="664952"/>
            <a:chOff x="4786283" y="4851244"/>
            <a:chExt cx="3363601" cy="664952"/>
          </a:xfrm>
        </p:grpSpPr>
        <p:sp>
          <p:nvSpPr>
            <p:cNvPr id="63" name="TextBox 62"/>
            <p:cNvSpPr txBox="1"/>
            <p:nvPr/>
          </p:nvSpPr>
          <p:spPr>
            <a:xfrm>
              <a:off x="5229148" y="4851244"/>
              <a:ext cx="2651924" cy="523220"/>
            </a:xfrm>
            <a:prstGeom prst="rect">
              <a:avLst/>
            </a:prstGeom>
            <a:noFill/>
          </p:spPr>
          <p:txBody>
            <a:bodyPr wrap="square" rtlCol="0">
              <a:spAutoFit/>
            </a:bodyPr>
            <a:lstStyle/>
            <a:p>
              <a:r>
                <a:rPr lang="en-US" sz="2800" b="1" dirty="0"/>
                <a:t>       Retention Time</a:t>
              </a:r>
            </a:p>
          </p:txBody>
        </p:sp>
        <p:cxnSp>
          <p:nvCxnSpPr>
            <p:cNvPr id="66" name="Straight Arrow Connector 65"/>
            <p:cNvCxnSpPr/>
            <p:nvPr/>
          </p:nvCxnSpPr>
          <p:spPr>
            <a:xfrm flipH="1">
              <a:off x="4807538" y="5154004"/>
              <a:ext cx="514984" cy="14855"/>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7619611" y="5154004"/>
              <a:ext cx="514948" cy="6741"/>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8145512" y="4910457"/>
              <a:ext cx="4372" cy="59041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V="1">
              <a:off x="4786283" y="4924041"/>
              <a:ext cx="8565" cy="592155"/>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54" name="Straight Connector 53"/>
          <p:cNvCxnSpPr/>
          <p:nvPr/>
        </p:nvCxnSpPr>
        <p:spPr>
          <a:xfrm>
            <a:off x="1692763" y="2206067"/>
            <a:ext cx="678130"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2850149" y="2206067"/>
            <a:ext cx="667367" cy="0"/>
          </a:xfrm>
          <a:prstGeom prst="line">
            <a:avLst/>
          </a:prstGeom>
          <a:ln w="762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2357310" y="1904735"/>
            <a:ext cx="452087" cy="301332"/>
          </a:xfrm>
          <a:prstGeom prst="line">
            <a:avLst/>
          </a:prstGeom>
          <a:ln w="762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503931" y="2199275"/>
            <a:ext cx="0" cy="2033054"/>
          </a:xfrm>
          <a:prstGeom prst="line">
            <a:avLst/>
          </a:prstGeom>
          <a:ln w="7620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4523988" y="2785877"/>
            <a:ext cx="4691151" cy="17852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Bent Arrow 56"/>
          <p:cNvSpPr/>
          <p:nvPr/>
        </p:nvSpPr>
        <p:spPr>
          <a:xfrm>
            <a:off x="2323845" y="2320311"/>
            <a:ext cx="994518" cy="1232850"/>
          </a:xfrm>
          <a:prstGeom prst="bentArrow">
            <a:avLst/>
          </a:prstGeom>
          <a:solidFill>
            <a:srgbClr val="FF0000"/>
          </a:solidFill>
          <a:ln>
            <a:solidFill>
              <a:srgbClr val="FF0000"/>
            </a:solidFill>
          </a:ln>
          <a:effectLst/>
          <a:scene3d>
            <a:camera prst="orthographicFront">
              <a:rot lat="0" lon="0" rev="162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nvGrpSpPr>
          <p:cNvPr id="103" name="Group 102"/>
          <p:cNvGrpSpPr/>
          <p:nvPr/>
        </p:nvGrpSpPr>
        <p:grpSpPr>
          <a:xfrm>
            <a:off x="4891076" y="3424879"/>
            <a:ext cx="3235005" cy="523220"/>
            <a:chOff x="3860750" y="5986263"/>
            <a:chExt cx="3235005" cy="523220"/>
          </a:xfrm>
        </p:grpSpPr>
        <p:sp>
          <p:nvSpPr>
            <p:cNvPr id="59" name="TextBox 58"/>
            <p:cNvSpPr txBox="1"/>
            <p:nvPr/>
          </p:nvSpPr>
          <p:spPr>
            <a:xfrm>
              <a:off x="3860750" y="5986263"/>
              <a:ext cx="923500" cy="523220"/>
            </a:xfrm>
            <a:prstGeom prst="rect">
              <a:avLst/>
            </a:prstGeom>
            <a:noFill/>
          </p:spPr>
          <p:txBody>
            <a:bodyPr wrap="none" rtlCol="0">
              <a:spAutoFit/>
            </a:bodyPr>
            <a:lstStyle/>
            <a:p>
              <a:r>
                <a:rPr lang="en-US" sz="2800" b="1" dirty="0"/>
                <a:t>Time</a:t>
              </a:r>
            </a:p>
          </p:txBody>
        </p:sp>
        <p:cxnSp>
          <p:nvCxnSpPr>
            <p:cNvPr id="61" name="Straight Arrow Connector 60"/>
            <p:cNvCxnSpPr/>
            <p:nvPr/>
          </p:nvCxnSpPr>
          <p:spPr>
            <a:xfrm>
              <a:off x="4817945" y="6301346"/>
              <a:ext cx="2277810" cy="0"/>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0" name="TextBox 89"/>
          <p:cNvSpPr txBox="1"/>
          <p:nvPr/>
        </p:nvSpPr>
        <p:spPr>
          <a:xfrm>
            <a:off x="864029" y="3746128"/>
            <a:ext cx="1608133" cy="523220"/>
          </a:xfrm>
          <a:prstGeom prst="rect">
            <a:avLst/>
          </a:prstGeom>
          <a:noFill/>
        </p:spPr>
        <p:txBody>
          <a:bodyPr wrap="none" rtlCol="0">
            <a:spAutoFit/>
          </a:bodyPr>
          <a:lstStyle/>
          <a:p>
            <a:r>
              <a:rPr lang="en-US" sz="2800" b="1" dirty="0"/>
              <a:t>Capacitor</a:t>
            </a:r>
          </a:p>
        </p:txBody>
      </p:sp>
      <p:grpSp>
        <p:nvGrpSpPr>
          <p:cNvPr id="96" name="Group 95"/>
          <p:cNvGrpSpPr/>
          <p:nvPr/>
        </p:nvGrpSpPr>
        <p:grpSpPr>
          <a:xfrm>
            <a:off x="4517223" y="2955675"/>
            <a:ext cx="4130584" cy="769657"/>
            <a:chOff x="4786283" y="4947805"/>
            <a:chExt cx="2713366" cy="769657"/>
          </a:xfrm>
        </p:grpSpPr>
        <p:sp>
          <p:nvSpPr>
            <p:cNvPr id="97" name="TextBox 96"/>
            <p:cNvSpPr txBox="1"/>
            <p:nvPr/>
          </p:nvSpPr>
          <p:spPr>
            <a:xfrm>
              <a:off x="5286839" y="4969308"/>
              <a:ext cx="1751268" cy="748154"/>
            </a:xfrm>
            <a:prstGeom prst="rect">
              <a:avLst/>
            </a:prstGeom>
            <a:noFill/>
          </p:spPr>
          <p:txBody>
            <a:bodyPr wrap="square" rtlCol="0">
              <a:spAutoFit/>
            </a:bodyPr>
            <a:lstStyle/>
            <a:p>
              <a:pPr>
                <a:lnSpc>
                  <a:spcPts val="2500"/>
                </a:lnSpc>
              </a:pPr>
              <a:r>
                <a:rPr lang="en-US" sz="2800" b="1" dirty="0"/>
                <a:t>Refresh Interval </a:t>
              </a:r>
            </a:p>
            <a:p>
              <a:pPr algn="ctr">
                <a:lnSpc>
                  <a:spcPts val="2500"/>
                </a:lnSpc>
              </a:pPr>
              <a:r>
                <a:rPr lang="en-US" sz="2800" b="1" dirty="0"/>
                <a:t>64 ms</a:t>
              </a:r>
            </a:p>
          </p:txBody>
        </p:sp>
        <p:cxnSp>
          <p:nvCxnSpPr>
            <p:cNvPr id="98" name="Straight Arrow Connector 97"/>
            <p:cNvCxnSpPr/>
            <p:nvPr/>
          </p:nvCxnSpPr>
          <p:spPr>
            <a:xfrm flipH="1">
              <a:off x="4807538" y="5359418"/>
              <a:ext cx="514984" cy="14855"/>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a:off x="6969400" y="5396766"/>
              <a:ext cx="514948" cy="6741"/>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V="1">
              <a:off x="7495277" y="4947805"/>
              <a:ext cx="4372" cy="59041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4786283" y="4961389"/>
              <a:ext cx="8565" cy="592155"/>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110" name="Picture 109"/>
          <p:cNvPicPr>
            <a:picLocks noChangeAspect="1"/>
          </p:cNvPicPr>
          <p:nvPr/>
        </p:nvPicPr>
        <p:blipFill>
          <a:blip r:embed="rId3">
            <a:duotone>
              <a:prstClr val="black"/>
              <a:schemeClr val="accent6">
                <a:tint val="45000"/>
                <a:satMod val="400000"/>
              </a:schemeClr>
            </a:duotone>
          </a:blip>
          <a:stretch>
            <a:fillRect/>
          </a:stretch>
        </p:blipFill>
        <p:spPr>
          <a:xfrm>
            <a:off x="9869285" y="1947016"/>
            <a:ext cx="2208299" cy="1979439"/>
          </a:xfrm>
          <a:prstGeom prst="rect">
            <a:avLst/>
          </a:prstGeom>
        </p:spPr>
      </p:pic>
      <p:grpSp>
        <p:nvGrpSpPr>
          <p:cNvPr id="111" name="Group 110"/>
          <p:cNvGrpSpPr/>
          <p:nvPr/>
        </p:nvGrpSpPr>
        <p:grpSpPr>
          <a:xfrm>
            <a:off x="4517234" y="2128419"/>
            <a:ext cx="3614722" cy="664952"/>
            <a:chOff x="4786283" y="4851244"/>
            <a:chExt cx="3729723" cy="664952"/>
          </a:xfrm>
        </p:grpSpPr>
        <p:sp>
          <p:nvSpPr>
            <p:cNvPr id="112" name="TextBox 111"/>
            <p:cNvSpPr txBox="1"/>
            <p:nvPr/>
          </p:nvSpPr>
          <p:spPr>
            <a:xfrm>
              <a:off x="5190607" y="4851244"/>
              <a:ext cx="3325399" cy="523220"/>
            </a:xfrm>
            <a:prstGeom prst="rect">
              <a:avLst/>
            </a:prstGeom>
            <a:noFill/>
          </p:spPr>
          <p:txBody>
            <a:bodyPr wrap="square" rtlCol="0">
              <a:spAutoFit/>
            </a:bodyPr>
            <a:lstStyle/>
            <a:p>
              <a:r>
                <a:rPr lang="en-US" sz="2800" b="1" dirty="0"/>
                <a:t>Retention Time</a:t>
              </a:r>
            </a:p>
          </p:txBody>
        </p:sp>
        <p:cxnSp>
          <p:nvCxnSpPr>
            <p:cNvPr id="113" name="Straight Arrow Connector 112"/>
            <p:cNvCxnSpPr/>
            <p:nvPr/>
          </p:nvCxnSpPr>
          <p:spPr>
            <a:xfrm flipH="1">
              <a:off x="4788268" y="5154004"/>
              <a:ext cx="514984" cy="14855"/>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a:off x="7638881" y="5154004"/>
              <a:ext cx="514948" cy="6741"/>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V="1">
              <a:off x="8145512" y="4910457"/>
              <a:ext cx="4372" cy="59041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flipV="1">
              <a:off x="4786283" y="4924041"/>
              <a:ext cx="8565" cy="592155"/>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17" name="Rectangle 116"/>
          <p:cNvSpPr/>
          <p:nvPr/>
        </p:nvSpPr>
        <p:spPr>
          <a:xfrm>
            <a:off x="4508309" y="2782975"/>
            <a:ext cx="3287491" cy="152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Multiply 117"/>
          <p:cNvSpPr/>
          <p:nvPr/>
        </p:nvSpPr>
        <p:spPr>
          <a:xfrm>
            <a:off x="9246866" y="1761948"/>
            <a:ext cx="3081438" cy="2651704"/>
          </a:xfrm>
          <a:prstGeom prst="mathMultiply">
            <a:avLst/>
          </a:prstGeom>
          <a:solidFill>
            <a:srgbClr val="C0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2" name="Rectangle 121"/>
          <p:cNvSpPr/>
          <p:nvPr/>
        </p:nvSpPr>
        <p:spPr>
          <a:xfrm>
            <a:off x="4542716" y="2785883"/>
            <a:ext cx="4691151" cy="178520"/>
          </a:xfrm>
          <a:prstGeom prst="rect">
            <a:avLst/>
          </a:prstGeom>
          <a:no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2"/>
          </p:nvPr>
        </p:nvSpPr>
        <p:spPr>
          <a:xfrm>
            <a:off x="8850481" y="6372959"/>
            <a:ext cx="2743200" cy="365125"/>
          </a:xfrm>
        </p:spPr>
        <p:txBody>
          <a:bodyPr/>
          <a:lstStyle/>
          <a:p>
            <a:fld id="{75AD3244-FE42-4648-8A13-942AAE84A223}" type="slidenum">
              <a:rPr lang="en-US" smtClean="0"/>
              <a:t>24</a:t>
            </a:fld>
            <a:endParaRPr lang="en-US" dirty="0"/>
          </a:p>
        </p:txBody>
      </p:sp>
      <p:sp>
        <p:nvSpPr>
          <p:cNvPr id="45" name="Title 1"/>
          <p:cNvSpPr txBox="1">
            <a:spLocks/>
          </p:cNvSpPr>
          <p:nvPr/>
        </p:nvSpPr>
        <p:spPr>
          <a:xfrm>
            <a:off x="-1" y="598418"/>
            <a:ext cx="12204999" cy="12514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latin typeface="+mn-lt"/>
              </a:rPr>
              <a:t>Retention time: The time when we can still access a cell </a:t>
            </a:r>
            <a:r>
              <a:rPr lang="en-US" sz="3600" dirty="0">
                <a:latin typeface="+mn-lt"/>
              </a:rPr>
              <a:t>reliably</a:t>
            </a:r>
            <a:endParaRPr lang="en-US" sz="3600" dirty="0" smtClean="0">
              <a:latin typeface="+mn-lt"/>
            </a:endParaRPr>
          </a:p>
          <a:p>
            <a:r>
              <a:rPr lang="en-US" sz="3600" i="1" dirty="0" smtClean="0">
                <a:solidFill>
                  <a:schemeClr val="tx2"/>
                </a:solidFill>
                <a:latin typeface="+mn-lt"/>
              </a:rPr>
              <a:t>Cells need to be refreshed before that to avoid failure</a:t>
            </a:r>
            <a:endParaRPr lang="en-US" sz="3600" i="1" dirty="0">
              <a:solidFill>
                <a:schemeClr val="tx2"/>
              </a:solidFill>
              <a:latin typeface="+mn-lt"/>
            </a:endParaRPr>
          </a:p>
        </p:txBody>
      </p:sp>
      <p:sp>
        <p:nvSpPr>
          <p:cNvPr id="46" name="TextBox 45"/>
          <p:cNvSpPr txBox="1"/>
          <p:nvPr/>
        </p:nvSpPr>
        <p:spPr>
          <a:xfrm>
            <a:off x="4562384" y="4334804"/>
            <a:ext cx="4288097" cy="954107"/>
          </a:xfrm>
          <a:prstGeom prst="rect">
            <a:avLst/>
          </a:prstGeom>
          <a:noFill/>
        </p:spPr>
        <p:txBody>
          <a:bodyPr wrap="none" rtlCol="0">
            <a:spAutoFit/>
          </a:bodyPr>
          <a:lstStyle/>
          <a:p>
            <a:pPr algn="ctr"/>
            <a:r>
              <a:rPr lang="en-US" sz="2800" dirty="0" smtClean="0">
                <a:solidFill>
                  <a:schemeClr val="tx2">
                    <a:lumMod val="50000"/>
                  </a:schemeClr>
                </a:solidFill>
              </a:rPr>
              <a:t>Retention time is</a:t>
            </a:r>
          </a:p>
          <a:p>
            <a:pPr algn="ctr"/>
            <a:r>
              <a:rPr lang="en-US" sz="2800" dirty="0" smtClean="0">
                <a:solidFill>
                  <a:schemeClr val="tx2">
                    <a:lumMod val="50000"/>
                  </a:schemeClr>
                </a:solidFill>
              </a:rPr>
              <a:t>greater than refresh interval</a:t>
            </a:r>
            <a:endParaRPr lang="en-US" sz="2800" dirty="0">
              <a:solidFill>
                <a:schemeClr val="tx2">
                  <a:lumMod val="50000"/>
                </a:schemeClr>
              </a:solidFill>
            </a:endParaRPr>
          </a:p>
        </p:txBody>
      </p:sp>
      <p:sp>
        <p:nvSpPr>
          <p:cNvPr id="49" name="TextBox 48"/>
          <p:cNvSpPr txBox="1"/>
          <p:nvPr/>
        </p:nvSpPr>
        <p:spPr>
          <a:xfrm>
            <a:off x="4818527" y="4348674"/>
            <a:ext cx="3775394" cy="954107"/>
          </a:xfrm>
          <a:prstGeom prst="rect">
            <a:avLst/>
          </a:prstGeom>
          <a:noFill/>
        </p:spPr>
        <p:txBody>
          <a:bodyPr wrap="none" rtlCol="0">
            <a:spAutoFit/>
          </a:bodyPr>
          <a:lstStyle/>
          <a:p>
            <a:pPr algn="ctr"/>
            <a:r>
              <a:rPr lang="en-US" sz="2800" dirty="0" smtClean="0">
                <a:solidFill>
                  <a:srgbClr val="C00000"/>
                </a:solidFill>
              </a:rPr>
              <a:t>Retention time is</a:t>
            </a:r>
          </a:p>
          <a:p>
            <a:pPr algn="ctr"/>
            <a:r>
              <a:rPr lang="en-US" sz="2800" dirty="0" smtClean="0">
                <a:solidFill>
                  <a:srgbClr val="C00000"/>
                </a:solidFill>
              </a:rPr>
              <a:t>less than refresh interval</a:t>
            </a:r>
            <a:endParaRPr lang="en-US" sz="2800" dirty="0">
              <a:solidFill>
                <a:srgbClr val="C00000"/>
              </a:solidFill>
            </a:endParaRPr>
          </a:p>
        </p:txBody>
      </p:sp>
      <p:sp>
        <p:nvSpPr>
          <p:cNvPr id="50" name="Rounded Rectangle 49"/>
          <p:cNvSpPr/>
          <p:nvPr/>
        </p:nvSpPr>
        <p:spPr>
          <a:xfrm>
            <a:off x="12998" y="5730971"/>
            <a:ext cx="12192000" cy="578923"/>
          </a:xfrm>
          <a:prstGeom prst="round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4400" dirty="0" smtClean="0">
                <a:solidFill>
                  <a:srgbClr val="C00000"/>
                </a:solidFill>
              </a:rPr>
              <a:t>Failure depends on the amount of charge</a:t>
            </a:r>
            <a:endParaRPr lang="en-US" sz="4400" dirty="0">
              <a:solidFill>
                <a:srgbClr val="C00000"/>
              </a:solidFill>
            </a:endParaRPr>
          </a:p>
        </p:txBody>
      </p:sp>
    </p:spTree>
    <p:extLst>
      <p:ext uri="{BB962C8B-B14F-4D97-AF65-F5344CB8AC3E}">
        <p14:creationId xmlns:p14="http://schemas.microsoft.com/office/powerpoint/2010/main" val="92927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5"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xit" presetSubtype="1" fill="hold" grpId="0" nodeType="clickEffect">
                                  <p:stCondLst>
                                    <p:cond delay="0"/>
                                  </p:stCondLst>
                                  <p:childTnLst>
                                    <p:animEffect transition="out" filter="wipe(up)">
                                      <p:cBhvr>
                                        <p:cTn id="32" dur="1000"/>
                                        <p:tgtEl>
                                          <p:spTgt spid="67"/>
                                        </p:tgtEl>
                                      </p:cBhvr>
                                    </p:animEffect>
                                    <p:set>
                                      <p:cBhvr>
                                        <p:cTn id="33" dur="1" fill="hold">
                                          <p:stCondLst>
                                            <p:cond delay="999"/>
                                          </p:stCondLst>
                                        </p:cTn>
                                        <p:tgtEl>
                                          <p:spTgt spid="67"/>
                                        </p:tgtEl>
                                        <p:attrNameLst>
                                          <p:attrName>style.visibility</p:attrName>
                                        </p:attrNameLst>
                                      </p:cBhvr>
                                      <p:to>
                                        <p:strVal val="hidden"/>
                                      </p:to>
                                    </p:set>
                                  </p:childTnLst>
                                </p:cTn>
                              </p:par>
                              <p:par>
                                <p:cTn id="34" presetID="22" presetClass="entr" presetSubtype="8"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left)">
                                      <p:cBhvr>
                                        <p:cTn id="36" dur="1000"/>
                                        <p:tgtEl>
                                          <p:spTgt spid="42"/>
                                        </p:tgtEl>
                                      </p:cBhvr>
                                    </p:animEffect>
                                  </p:childTnLst>
                                </p:cTn>
                              </p:par>
                            </p:childTnLst>
                          </p:cTn>
                        </p:par>
                        <p:par>
                          <p:cTn id="37" fill="hold">
                            <p:stCondLst>
                              <p:cond delay="1000"/>
                            </p:stCondLst>
                            <p:childTnLst>
                              <p:par>
                                <p:cTn id="38" presetID="1" presetClass="entr" presetSubtype="0" fill="hold" nodeType="afterEffect">
                                  <p:stCondLst>
                                    <p:cond delay="0"/>
                                  </p:stCondLst>
                                  <p:childTnLst>
                                    <p:set>
                                      <p:cBhvr>
                                        <p:cTn id="39" dur="1" fill="hold">
                                          <p:stCondLst>
                                            <p:cond delay="0"/>
                                          </p:stCondLst>
                                        </p:cTn>
                                        <p:tgtEl>
                                          <p:spTgt spid="8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5">
                                            <p:txEl>
                                              <p:pRg st="1" end="1"/>
                                            </p:txEl>
                                          </p:spTgt>
                                        </p:tgtEl>
                                        <p:attrNameLst>
                                          <p:attrName>style.visibility</p:attrName>
                                        </p:attrNameLst>
                                      </p:cBhvr>
                                      <p:to>
                                        <p:strVal val="visible"/>
                                      </p:to>
                                    </p:set>
                                  </p:childTnLst>
                                </p:cTn>
                              </p:par>
                              <p:par>
                                <p:cTn id="44" presetID="22" presetClass="entr" presetSubtype="4" fill="hold" grpId="1" nodeType="with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wipe(down)">
                                      <p:cBhvr>
                                        <p:cTn id="46" dur="500"/>
                                        <p:tgtEl>
                                          <p:spTgt spid="67"/>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par>
                                <p:cTn id="51" presetID="22" presetClass="exit" presetSubtype="1" fill="hold" grpId="2" nodeType="withEffect">
                                  <p:stCondLst>
                                    <p:cond delay="0"/>
                                  </p:stCondLst>
                                  <p:childTnLst>
                                    <p:animEffect transition="out" filter="wipe(up)">
                                      <p:cBhvr>
                                        <p:cTn id="52" dur="500"/>
                                        <p:tgtEl>
                                          <p:spTgt spid="67"/>
                                        </p:tgtEl>
                                      </p:cBhvr>
                                    </p:animEffect>
                                    <p:set>
                                      <p:cBhvr>
                                        <p:cTn id="53" dur="1" fill="hold">
                                          <p:stCondLst>
                                            <p:cond delay="499"/>
                                          </p:stCondLst>
                                        </p:cTn>
                                        <p:tgtEl>
                                          <p:spTgt spid="67"/>
                                        </p:tgtEl>
                                        <p:attrNameLst>
                                          <p:attrName>style.visibility</p:attrName>
                                        </p:attrNameLst>
                                      </p:cBhvr>
                                      <p:to>
                                        <p:strVal val="hidden"/>
                                      </p:to>
                                    </p:set>
                                  </p:childTnLst>
                                </p:cTn>
                              </p:par>
                            </p:childTnLst>
                          </p:cTn>
                        </p:par>
                        <p:par>
                          <p:cTn id="54" fill="hold">
                            <p:stCondLst>
                              <p:cond delay="500"/>
                            </p:stCondLst>
                            <p:childTnLst>
                              <p:par>
                                <p:cTn id="55" presetID="1" presetClass="entr" presetSubtype="0" fill="hold" nodeType="afterEffect">
                                  <p:stCondLst>
                                    <p:cond delay="0"/>
                                  </p:stCondLst>
                                  <p:childTnLst>
                                    <p:set>
                                      <p:cBhvr>
                                        <p:cTn id="56" dur="1" fill="hold">
                                          <p:stCondLst>
                                            <p:cond delay="0"/>
                                          </p:stCondLst>
                                        </p:cTn>
                                        <p:tgtEl>
                                          <p:spTgt spid="11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3" presetClass="exit" presetSubtype="10" fill="hold" nodeType="clickEffect">
                                  <p:stCondLst>
                                    <p:cond delay="0"/>
                                  </p:stCondLst>
                                  <p:childTnLst>
                                    <p:animEffect transition="out" filter="blinds(horizontal)">
                                      <p:cBhvr>
                                        <p:cTn id="62" dur="500"/>
                                        <p:tgtEl>
                                          <p:spTgt spid="88"/>
                                        </p:tgtEl>
                                      </p:cBhvr>
                                    </p:animEffect>
                                    <p:set>
                                      <p:cBhvr>
                                        <p:cTn id="63" dur="1" fill="hold">
                                          <p:stCondLst>
                                            <p:cond delay="499"/>
                                          </p:stCondLst>
                                        </p:cTn>
                                        <p:tgtEl>
                                          <p:spTgt spid="88"/>
                                        </p:tgtEl>
                                        <p:attrNameLst>
                                          <p:attrName>style.visibility</p:attrName>
                                        </p:attrNameLst>
                                      </p:cBhvr>
                                      <p:to>
                                        <p:strVal val="hidden"/>
                                      </p:to>
                                    </p:set>
                                  </p:childTnLst>
                                </p:cTn>
                              </p:par>
                              <p:par>
                                <p:cTn id="64" presetID="3" presetClass="exit" presetSubtype="10" fill="hold" grpId="1" nodeType="withEffect">
                                  <p:stCondLst>
                                    <p:cond delay="0"/>
                                  </p:stCondLst>
                                  <p:childTnLst>
                                    <p:animEffect transition="out" filter="blinds(horizontal)">
                                      <p:cBhvr>
                                        <p:cTn id="65" dur="500"/>
                                        <p:tgtEl>
                                          <p:spTgt spid="42"/>
                                        </p:tgtEl>
                                      </p:cBhvr>
                                    </p:animEffect>
                                    <p:set>
                                      <p:cBhvr>
                                        <p:cTn id="66" dur="1" fill="hold">
                                          <p:stCondLst>
                                            <p:cond delay="499"/>
                                          </p:stCondLst>
                                        </p:cTn>
                                        <p:tgtEl>
                                          <p:spTgt spid="42"/>
                                        </p:tgtEl>
                                        <p:attrNameLst>
                                          <p:attrName>style.visibility</p:attrName>
                                        </p:attrNameLst>
                                      </p:cBhvr>
                                      <p:to>
                                        <p:strVal val="hidden"/>
                                      </p:to>
                                    </p:set>
                                  </p:childTnLst>
                                </p:cTn>
                              </p:par>
                              <p:par>
                                <p:cTn id="67" presetID="3" presetClass="exit" presetSubtype="10" fill="hold" nodeType="withEffect">
                                  <p:stCondLst>
                                    <p:cond delay="0"/>
                                  </p:stCondLst>
                                  <p:childTnLst>
                                    <p:animEffect transition="out" filter="blinds(horizontal)">
                                      <p:cBhvr>
                                        <p:cTn id="68" dur="500"/>
                                        <p:tgtEl>
                                          <p:spTgt spid="110"/>
                                        </p:tgtEl>
                                      </p:cBhvr>
                                    </p:animEffect>
                                    <p:set>
                                      <p:cBhvr>
                                        <p:cTn id="69" dur="1" fill="hold">
                                          <p:stCondLst>
                                            <p:cond delay="499"/>
                                          </p:stCondLst>
                                        </p:cTn>
                                        <p:tgtEl>
                                          <p:spTgt spid="110"/>
                                        </p:tgtEl>
                                        <p:attrNameLst>
                                          <p:attrName>style.visibility</p:attrName>
                                        </p:attrNameLst>
                                      </p:cBhvr>
                                      <p:to>
                                        <p:strVal val="hidden"/>
                                      </p:to>
                                    </p:set>
                                  </p:childTnLst>
                                </p:cTn>
                              </p:par>
                              <p:par>
                                <p:cTn id="70" presetID="1" presetClass="entr" presetSubtype="0" fill="hold" grpId="3" nodeType="withEffect">
                                  <p:stCondLst>
                                    <p:cond delay="0"/>
                                  </p:stCondLst>
                                  <p:childTnLst>
                                    <p:set>
                                      <p:cBhvr>
                                        <p:cTn id="71" dur="1" fill="hold">
                                          <p:stCondLst>
                                            <p:cond delay="0"/>
                                          </p:stCondLst>
                                        </p:cTn>
                                        <p:tgtEl>
                                          <p:spTgt spid="67"/>
                                        </p:tgtEl>
                                        <p:attrNameLst>
                                          <p:attrName>style.visibility</p:attrName>
                                        </p:attrNameLst>
                                      </p:cBhvr>
                                      <p:to>
                                        <p:strVal val="visible"/>
                                      </p:to>
                                    </p:set>
                                  </p:childTnLst>
                                </p:cTn>
                              </p:par>
                              <p:par>
                                <p:cTn id="72" presetID="3" presetClass="exit" presetSubtype="10" fill="hold" grpId="1" nodeType="withEffect">
                                  <p:stCondLst>
                                    <p:cond delay="0"/>
                                  </p:stCondLst>
                                  <p:childTnLst>
                                    <p:animEffect transition="out" filter="blinds(horizontal)">
                                      <p:cBhvr>
                                        <p:cTn id="73" dur="500"/>
                                        <p:tgtEl>
                                          <p:spTgt spid="46"/>
                                        </p:tgtEl>
                                      </p:cBhvr>
                                    </p:animEffect>
                                    <p:set>
                                      <p:cBhvr>
                                        <p:cTn id="74" dur="1" fill="hold">
                                          <p:stCondLst>
                                            <p:cond delay="499"/>
                                          </p:stCondLst>
                                        </p:cTn>
                                        <p:tgtEl>
                                          <p:spTgt spid="4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17"/>
                                        </p:tgtEl>
                                        <p:attrNameLst>
                                          <p:attrName>style.visibility</p:attrName>
                                        </p:attrNameLst>
                                      </p:cBhvr>
                                      <p:to>
                                        <p:strVal val="visible"/>
                                      </p:to>
                                    </p:set>
                                    <p:animEffect transition="in" filter="wipe(left)">
                                      <p:cBhvr>
                                        <p:cTn id="79" dur="500"/>
                                        <p:tgtEl>
                                          <p:spTgt spid="117"/>
                                        </p:tgtEl>
                                      </p:cBhvr>
                                    </p:animEffect>
                                  </p:childTnLst>
                                </p:cTn>
                              </p:par>
                              <p:par>
                                <p:cTn id="80" presetID="22" presetClass="exit" presetSubtype="1" fill="hold" grpId="4" nodeType="withEffect">
                                  <p:stCondLst>
                                    <p:cond delay="0"/>
                                  </p:stCondLst>
                                  <p:childTnLst>
                                    <p:animEffect transition="out" filter="wipe(up)">
                                      <p:cBhvr>
                                        <p:cTn id="81" dur="500"/>
                                        <p:tgtEl>
                                          <p:spTgt spid="67"/>
                                        </p:tgtEl>
                                      </p:cBhvr>
                                    </p:animEffect>
                                    <p:set>
                                      <p:cBhvr>
                                        <p:cTn id="82" dur="1" fill="hold">
                                          <p:stCondLst>
                                            <p:cond delay="499"/>
                                          </p:stCondLst>
                                        </p:cTn>
                                        <p:tgtEl>
                                          <p:spTgt spid="67"/>
                                        </p:tgtEl>
                                        <p:attrNameLst>
                                          <p:attrName>style.visibility</p:attrName>
                                        </p:attrNameLst>
                                      </p:cBhvr>
                                      <p:to>
                                        <p:strVal val="hidden"/>
                                      </p:to>
                                    </p:set>
                                  </p:childTnLst>
                                </p:cTn>
                              </p:par>
                            </p:childTnLst>
                          </p:cTn>
                        </p:par>
                        <p:par>
                          <p:cTn id="83" fill="hold">
                            <p:stCondLst>
                              <p:cond delay="500"/>
                            </p:stCondLst>
                            <p:childTnLst>
                              <p:par>
                                <p:cTn id="84" presetID="1" presetClass="entr" presetSubtype="0" fill="hold" nodeType="afterEffect">
                                  <p:stCondLst>
                                    <p:cond delay="0"/>
                                  </p:stCondLst>
                                  <p:childTnLst>
                                    <p:set>
                                      <p:cBhvr>
                                        <p:cTn id="85" dur="1" fill="hold">
                                          <p:stCondLst>
                                            <p:cond delay="0"/>
                                          </p:stCondLst>
                                        </p:cTn>
                                        <p:tgtEl>
                                          <p:spTgt spid="111"/>
                                        </p:tgtEl>
                                        <p:attrNameLst>
                                          <p:attrName>style.visibility</p:attrName>
                                        </p:attrNameLst>
                                      </p:cBhvr>
                                      <p:to>
                                        <p:strVal val="visible"/>
                                      </p:to>
                                    </p:set>
                                  </p:childTnLst>
                                </p:cTn>
                              </p:par>
                            </p:childTnLst>
                          </p:cTn>
                        </p:par>
                        <p:par>
                          <p:cTn id="86" fill="hold">
                            <p:stCondLst>
                              <p:cond delay="500"/>
                            </p:stCondLst>
                            <p:childTnLst>
                              <p:par>
                                <p:cTn id="87" presetID="22" presetClass="exit" presetSubtype="1" fill="hold" grpId="1" nodeType="afterEffect">
                                  <p:stCondLst>
                                    <p:cond delay="0"/>
                                  </p:stCondLst>
                                  <p:childTnLst>
                                    <p:animEffect transition="out" filter="wipe(up)">
                                      <p:cBhvr>
                                        <p:cTn id="88" dur="500"/>
                                        <p:tgtEl>
                                          <p:spTgt spid="68"/>
                                        </p:tgtEl>
                                      </p:cBhvr>
                                    </p:animEffect>
                                    <p:set>
                                      <p:cBhvr>
                                        <p:cTn id="89" dur="1" fill="hold">
                                          <p:stCondLst>
                                            <p:cond delay="499"/>
                                          </p:stCondLst>
                                        </p:cTn>
                                        <p:tgtEl>
                                          <p:spTgt spid="68"/>
                                        </p:tgtEl>
                                        <p:attrNameLst>
                                          <p:attrName>style.visibility</p:attrName>
                                        </p:attrNameLst>
                                      </p:cBhvr>
                                      <p:to>
                                        <p:strVal val="hidden"/>
                                      </p:to>
                                    </p:set>
                                  </p:childTnLst>
                                </p:cTn>
                              </p:par>
                              <p:par>
                                <p:cTn id="90" presetID="1"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49"/>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8" grpId="0" animBg="1"/>
      <p:bldP spid="68" grpId="1" animBg="1"/>
      <p:bldP spid="67" grpId="0" animBg="1"/>
      <p:bldP spid="67" grpId="1" animBg="1"/>
      <p:bldP spid="67" grpId="2" animBg="1"/>
      <p:bldP spid="67" grpId="3" animBg="1"/>
      <p:bldP spid="67" grpId="4" animBg="1"/>
      <p:bldP spid="67" grpId="5" animBg="1"/>
      <p:bldP spid="42" grpId="0" animBg="1"/>
      <p:bldP spid="42" grpId="1" animBg="1"/>
      <p:bldP spid="57" grpId="0" animBg="1"/>
      <p:bldP spid="90" grpId="0"/>
      <p:bldP spid="117" grpId="0" animBg="1"/>
      <p:bldP spid="118" grpId="0" animBg="1"/>
      <p:bldP spid="122" grpId="0" animBg="1"/>
      <p:bldP spid="46" grpId="0"/>
      <p:bldP spid="46" grpId="1"/>
      <p:bldP spid="49" grpId="0"/>
      <p:bldP spid="5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Rectangle 274"/>
          <p:cNvSpPr/>
          <p:nvPr/>
        </p:nvSpPr>
        <p:spPr>
          <a:xfrm>
            <a:off x="7162800" y="3732025"/>
            <a:ext cx="3200400" cy="206583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b="1" dirty="0">
              <a:solidFill>
                <a:srgbClr val="FF0000"/>
              </a:solidFill>
            </a:endParaRPr>
          </a:p>
        </p:txBody>
      </p:sp>
      <p:sp>
        <p:nvSpPr>
          <p:cNvPr id="272" name="Rectangle 271"/>
          <p:cNvSpPr/>
          <p:nvPr/>
        </p:nvSpPr>
        <p:spPr>
          <a:xfrm>
            <a:off x="1752600" y="3732026"/>
            <a:ext cx="4419601" cy="206583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b="1" dirty="0">
              <a:solidFill>
                <a:srgbClr val="FF0000"/>
              </a:solidFill>
            </a:endParaRPr>
          </a:p>
        </p:txBody>
      </p:sp>
      <p:sp>
        <p:nvSpPr>
          <p:cNvPr id="106" name="Right Arrow 105"/>
          <p:cNvSpPr>
            <a:spLocks noChangeAspect="1"/>
          </p:cNvSpPr>
          <p:nvPr/>
        </p:nvSpPr>
        <p:spPr>
          <a:xfrm>
            <a:off x="5105401" y="2711393"/>
            <a:ext cx="1643431" cy="597565"/>
          </a:xfrm>
          <a:prstGeom prst="rightArrow">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7" name="TextBox 106"/>
          <p:cNvSpPr txBox="1"/>
          <p:nvPr/>
        </p:nvSpPr>
        <p:spPr>
          <a:xfrm>
            <a:off x="4876801" y="2008603"/>
            <a:ext cx="1893417" cy="717119"/>
          </a:xfrm>
          <a:prstGeom prst="rect">
            <a:avLst/>
          </a:prstGeom>
          <a:noFill/>
        </p:spPr>
        <p:txBody>
          <a:bodyPr wrap="none" rtlCol="0">
            <a:spAutoFit/>
          </a:bodyPr>
          <a:lstStyle/>
          <a:p>
            <a:pPr algn="ctr">
              <a:lnSpc>
                <a:spcPct val="70000"/>
              </a:lnSpc>
            </a:pPr>
            <a:r>
              <a:rPr lang="en-US" sz="2800" b="1" dirty="0">
                <a:solidFill>
                  <a:srgbClr val="800000"/>
                </a:solidFill>
              </a:rPr>
              <a:t>Technology</a:t>
            </a:r>
          </a:p>
          <a:p>
            <a:pPr algn="ctr">
              <a:lnSpc>
                <a:spcPct val="70000"/>
              </a:lnSpc>
            </a:pPr>
            <a:r>
              <a:rPr lang="en-US" sz="2800" b="1" dirty="0">
                <a:solidFill>
                  <a:srgbClr val="800000"/>
                </a:solidFill>
              </a:rPr>
              <a:t>Scaling</a:t>
            </a:r>
          </a:p>
        </p:txBody>
      </p:sp>
      <p:grpSp>
        <p:nvGrpSpPr>
          <p:cNvPr id="109" name="Group 108"/>
          <p:cNvGrpSpPr>
            <a:grpSpLocks noChangeAspect="1"/>
          </p:cNvGrpSpPr>
          <p:nvPr/>
        </p:nvGrpSpPr>
        <p:grpSpPr>
          <a:xfrm>
            <a:off x="7696200" y="1881751"/>
            <a:ext cx="2089198" cy="1555654"/>
            <a:chOff x="3454955" y="2670363"/>
            <a:chExt cx="2434972" cy="1813117"/>
          </a:xfrm>
          <a:solidFill>
            <a:schemeClr val="tx1">
              <a:lumMod val="65000"/>
              <a:lumOff val="35000"/>
            </a:schemeClr>
          </a:solidFill>
        </p:grpSpPr>
        <p:grpSp>
          <p:nvGrpSpPr>
            <p:cNvPr id="114" name="Group 113"/>
            <p:cNvGrpSpPr>
              <a:grpSpLocks noChangeAspect="1"/>
            </p:cNvGrpSpPr>
            <p:nvPr/>
          </p:nvGrpSpPr>
          <p:grpSpPr>
            <a:xfrm>
              <a:off x="3454955" y="2670363"/>
              <a:ext cx="1233724" cy="929423"/>
              <a:chOff x="428328" y="2110982"/>
              <a:chExt cx="3273181" cy="2582606"/>
            </a:xfrm>
            <a:grpFill/>
          </p:grpSpPr>
          <p:cxnSp>
            <p:nvCxnSpPr>
              <p:cNvPr id="217" name="Straight Connector 216"/>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26" name="Group 225"/>
              <p:cNvGrpSpPr/>
              <p:nvPr/>
            </p:nvGrpSpPr>
            <p:grpSpPr>
              <a:xfrm>
                <a:off x="534160" y="2226069"/>
                <a:ext cx="3067764" cy="525790"/>
                <a:chOff x="534160" y="2226069"/>
                <a:chExt cx="3067764" cy="525790"/>
              </a:xfrm>
              <a:grpFill/>
            </p:grpSpPr>
            <p:sp>
              <p:nvSpPr>
                <p:cNvPr id="245" name="Oval 244"/>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6" name="Oval 245"/>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7" name="Oval 246"/>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8" name="Oval 247"/>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9" name="Oval 248"/>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27" name="Group 226"/>
              <p:cNvGrpSpPr/>
              <p:nvPr/>
            </p:nvGrpSpPr>
            <p:grpSpPr>
              <a:xfrm>
                <a:off x="541777" y="2821081"/>
                <a:ext cx="3058627" cy="525790"/>
                <a:chOff x="534160" y="2226069"/>
                <a:chExt cx="3058627" cy="525790"/>
              </a:xfrm>
              <a:grpFill/>
            </p:grpSpPr>
            <p:sp>
              <p:nvSpPr>
                <p:cNvPr id="240" name="Oval 239"/>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1" name="Oval 240"/>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2" name="Oval 241"/>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3" name="Oval 242"/>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4" name="Oval 243"/>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28" name="Group 227"/>
              <p:cNvGrpSpPr/>
              <p:nvPr/>
            </p:nvGrpSpPr>
            <p:grpSpPr>
              <a:xfrm>
                <a:off x="538848" y="3430281"/>
                <a:ext cx="3067764" cy="525790"/>
                <a:chOff x="543297" y="2226069"/>
                <a:chExt cx="3067764" cy="525790"/>
              </a:xfrm>
              <a:grpFill/>
            </p:grpSpPr>
            <p:sp>
              <p:nvSpPr>
                <p:cNvPr id="235" name="Oval 234"/>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6" name="Oval 235"/>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7" name="Oval 236"/>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8" name="Oval 237"/>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9" name="Oval 238"/>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29" name="Group 228"/>
              <p:cNvGrpSpPr/>
              <p:nvPr/>
            </p:nvGrpSpPr>
            <p:grpSpPr>
              <a:xfrm>
                <a:off x="535919" y="4030345"/>
                <a:ext cx="3067764" cy="525790"/>
                <a:chOff x="543297" y="2226069"/>
                <a:chExt cx="3067764" cy="525790"/>
              </a:xfrm>
              <a:grpFill/>
            </p:grpSpPr>
            <p:sp>
              <p:nvSpPr>
                <p:cNvPr id="230" name="Oval 229"/>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1" name="Oval 230"/>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2" name="Oval 231"/>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3" name="Oval 232"/>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4" name="Oval 233"/>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115" name="Group 114"/>
            <p:cNvGrpSpPr>
              <a:grpSpLocks noChangeAspect="1"/>
            </p:cNvGrpSpPr>
            <p:nvPr/>
          </p:nvGrpSpPr>
          <p:grpSpPr>
            <a:xfrm>
              <a:off x="3457947" y="3551049"/>
              <a:ext cx="1233724" cy="929423"/>
              <a:chOff x="428328" y="2110982"/>
              <a:chExt cx="3273181" cy="2582606"/>
            </a:xfrm>
            <a:grpFill/>
          </p:grpSpPr>
          <p:cxnSp>
            <p:nvCxnSpPr>
              <p:cNvPr id="184" name="Straight Connector 183"/>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3" name="Group 192"/>
              <p:cNvGrpSpPr/>
              <p:nvPr/>
            </p:nvGrpSpPr>
            <p:grpSpPr>
              <a:xfrm>
                <a:off x="534160" y="2226069"/>
                <a:ext cx="3067764" cy="525790"/>
                <a:chOff x="534160" y="2226069"/>
                <a:chExt cx="3067764" cy="525790"/>
              </a:xfrm>
              <a:grpFill/>
            </p:grpSpPr>
            <p:sp>
              <p:nvSpPr>
                <p:cNvPr id="212" name="Oval 211"/>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3" name="Oval 212"/>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4" name="Oval 213"/>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5" name="Oval 214"/>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6" name="Oval 215"/>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94" name="Group 193"/>
              <p:cNvGrpSpPr/>
              <p:nvPr/>
            </p:nvGrpSpPr>
            <p:grpSpPr>
              <a:xfrm>
                <a:off x="541777" y="2821081"/>
                <a:ext cx="3058627" cy="525790"/>
                <a:chOff x="534160" y="2226069"/>
                <a:chExt cx="3058627" cy="525790"/>
              </a:xfrm>
              <a:grpFill/>
            </p:grpSpPr>
            <p:sp>
              <p:nvSpPr>
                <p:cNvPr id="207" name="Oval 206"/>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8" name="Oval 207"/>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9" name="Oval 208"/>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0" name="Oval 209"/>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1" name="Oval 210"/>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95" name="Group 194"/>
              <p:cNvGrpSpPr/>
              <p:nvPr/>
            </p:nvGrpSpPr>
            <p:grpSpPr>
              <a:xfrm>
                <a:off x="538848" y="3430281"/>
                <a:ext cx="3067764" cy="525790"/>
                <a:chOff x="543297" y="2226069"/>
                <a:chExt cx="3067764" cy="525790"/>
              </a:xfrm>
              <a:grpFill/>
            </p:grpSpPr>
            <p:sp>
              <p:nvSpPr>
                <p:cNvPr id="202" name="Oval 201"/>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3" name="Oval 202"/>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4" name="Oval 203"/>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5" name="Oval 204"/>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6" name="Oval 205"/>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96" name="Group 195"/>
              <p:cNvGrpSpPr/>
              <p:nvPr/>
            </p:nvGrpSpPr>
            <p:grpSpPr>
              <a:xfrm>
                <a:off x="535919" y="4030345"/>
                <a:ext cx="3067764" cy="525790"/>
                <a:chOff x="543297" y="2226069"/>
                <a:chExt cx="3067764" cy="525790"/>
              </a:xfrm>
              <a:grpFill/>
            </p:grpSpPr>
            <p:sp>
              <p:nvSpPr>
                <p:cNvPr id="197" name="Oval 196"/>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8" name="Oval 197"/>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9" name="Oval 198"/>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0" name="Oval 199"/>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1" name="Oval 200"/>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116" name="Group 115"/>
            <p:cNvGrpSpPr>
              <a:grpSpLocks noChangeAspect="1"/>
            </p:cNvGrpSpPr>
            <p:nvPr/>
          </p:nvGrpSpPr>
          <p:grpSpPr>
            <a:xfrm>
              <a:off x="4653211" y="2673371"/>
              <a:ext cx="1233724" cy="929423"/>
              <a:chOff x="428328" y="2110982"/>
              <a:chExt cx="3273181" cy="2582606"/>
            </a:xfrm>
            <a:grpFill/>
          </p:grpSpPr>
          <p:cxnSp>
            <p:nvCxnSpPr>
              <p:cNvPr id="151" name="Straight Connector 150"/>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0" name="Group 159"/>
              <p:cNvGrpSpPr/>
              <p:nvPr/>
            </p:nvGrpSpPr>
            <p:grpSpPr>
              <a:xfrm>
                <a:off x="534160" y="2226069"/>
                <a:ext cx="3067764" cy="525790"/>
                <a:chOff x="534160" y="2226069"/>
                <a:chExt cx="3067764" cy="525790"/>
              </a:xfrm>
              <a:grpFill/>
            </p:grpSpPr>
            <p:sp>
              <p:nvSpPr>
                <p:cNvPr id="179" name="Oval 178"/>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0" name="Oval 179"/>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1" name="Oval 180"/>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2" name="Oval 181"/>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3" name="Oval 182"/>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61" name="Group 160"/>
              <p:cNvGrpSpPr/>
              <p:nvPr/>
            </p:nvGrpSpPr>
            <p:grpSpPr>
              <a:xfrm>
                <a:off x="541777" y="2821081"/>
                <a:ext cx="3058627" cy="525790"/>
                <a:chOff x="534160" y="2226069"/>
                <a:chExt cx="3058627" cy="525790"/>
              </a:xfrm>
              <a:grpFill/>
            </p:grpSpPr>
            <p:sp>
              <p:nvSpPr>
                <p:cNvPr id="174" name="Oval 173"/>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5" name="Oval 174"/>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6" name="Oval 175"/>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7" name="Oval 176"/>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8" name="Oval 177"/>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62" name="Group 161"/>
              <p:cNvGrpSpPr/>
              <p:nvPr/>
            </p:nvGrpSpPr>
            <p:grpSpPr>
              <a:xfrm>
                <a:off x="538848" y="3430281"/>
                <a:ext cx="3067764" cy="525790"/>
                <a:chOff x="543297" y="2226069"/>
                <a:chExt cx="3067764" cy="525790"/>
              </a:xfrm>
              <a:grpFill/>
            </p:grpSpPr>
            <p:sp>
              <p:nvSpPr>
                <p:cNvPr id="169" name="Oval 168"/>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0" name="Oval 169"/>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1" name="Oval 170"/>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2" name="Oval 171"/>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3" name="Oval 172"/>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63" name="Group 162"/>
              <p:cNvGrpSpPr/>
              <p:nvPr/>
            </p:nvGrpSpPr>
            <p:grpSpPr>
              <a:xfrm>
                <a:off x="535919" y="4030345"/>
                <a:ext cx="3067764" cy="525790"/>
                <a:chOff x="543297" y="2226069"/>
                <a:chExt cx="3067764" cy="525790"/>
              </a:xfrm>
              <a:grpFill/>
            </p:grpSpPr>
            <p:sp>
              <p:nvSpPr>
                <p:cNvPr id="164" name="Oval 163"/>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5" name="Oval 164"/>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6" name="Oval 165"/>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7" name="Oval 166"/>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8" name="Oval 167"/>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117" name="Group 116"/>
            <p:cNvGrpSpPr>
              <a:grpSpLocks noChangeAspect="1"/>
            </p:cNvGrpSpPr>
            <p:nvPr/>
          </p:nvGrpSpPr>
          <p:grpSpPr>
            <a:xfrm>
              <a:off x="4656203" y="3554057"/>
              <a:ext cx="1233724" cy="929423"/>
              <a:chOff x="428328" y="2110982"/>
              <a:chExt cx="3273181" cy="2582606"/>
            </a:xfrm>
            <a:grpFill/>
          </p:grpSpPr>
          <p:cxnSp>
            <p:nvCxnSpPr>
              <p:cNvPr id="118" name="Straight Connector 117"/>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7" name="Group 126"/>
              <p:cNvGrpSpPr/>
              <p:nvPr/>
            </p:nvGrpSpPr>
            <p:grpSpPr>
              <a:xfrm>
                <a:off x="534160" y="2226069"/>
                <a:ext cx="3067764" cy="525790"/>
                <a:chOff x="534160" y="2226069"/>
                <a:chExt cx="3067764" cy="525790"/>
              </a:xfrm>
              <a:grpFill/>
            </p:grpSpPr>
            <p:sp>
              <p:nvSpPr>
                <p:cNvPr id="146" name="Oval 145"/>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7" name="Oval 146"/>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8" name="Oval 147"/>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9" name="Oval 148"/>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0" name="Oval 149"/>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8" name="Group 127"/>
              <p:cNvGrpSpPr/>
              <p:nvPr/>
            </p:nvGrpSpPr>
            <p:grpSpPr>
              <a:xfrm>
                <a:off x="541777" y="2821081"/>
                <a:ext cx="3058627" cy="525790"/>
                <a:chOff x="534160" y="2226069"/>
                <a:chExt cx="3058627" cy="525790"/>
              </a:xfrm>
              <a:grpFill/>
            </p:grpSpPr>
            <p:sp>
              <p:nvSpPr>
                <p:cNvPr id="141" name="Oval 140"/>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Oval 141"/>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3" name="Oval 142"/>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4" name="Oval 143"/>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5" name="Oval 144"/>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9" name="Group 128"/>
              <p:cNvGrpSpPr/>
              <p:nvPr/>
            </p:nvGrpSpPr>
            <p:grpSpPr>
              <a:xfrm>
                <a:off x="538848" y="3430281"/>
                <a:ext cx="3067764" cy="525790"/>
                <a:chOff x="543297" y="2226069"/>
                <a:chExt cx="3067764" cy="525790"/>
              </a:xfrm>
              <a:grpFill/>
            </p:grpSpPr>
            <p:sp>
              <p:nvSpPr>
                <p:cNvPr id="136" name="Oval 135"/>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7" name="Oval 136"/>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8" name="Oval 137"/>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9" name="Oval 138"/>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0" name="Oval 139"/>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30" name="Group 129"/>
              <p:cNvGrpSpPr/>
              <p:nvPr/>
            </p:nvGrpSpPr>
            <p:grpSpPr>
              <a:xfrm>
                <a:off x="535919" y="4030345"/>
                <a:ext cx="3067764" cy="525790"/>
                <a:chOff x="543297" y="2226069"/>
                <a:chExt cx="3067764" cy="525790"/>
              </a:xfrm>
              <a:grpFill/>
            </p:grpSpPr>
            <p:sp>
              <p:nvSpPr>
                <p:cNvPr id="131" name="Oval 130"/>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2" name="Oval 131"/>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3" name="Oval 132"/>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4" name="Oval 133"/>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5" name="Oval 134"/>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pic>
        <p:nvPicPr>
          <p:cNvPr id="110" name="Picture 109" descr="21175849_s.png"/>
          <p:cNvPicPr>
            <a:picLocks noChangeAspect="1"/>
          </p:cNvPicPr>
          <p:nvPr/>
        </p:nvPicPr>
        <p:blipFill>
          <a:blip r:embed="rId3">
            <a:extLst>
              <a:ext uri="{BEBA8EAE-BF5A-486C-A8C5-ECC9F3942E4B}">
                <a14:imgProps xmlns:a14="http://schemas.microsoft.com/office/drawing/2010/main">
                  <a14:imgLayer r:embed="rId4">
                    <a14:imgEffect>
                      <a14:backgroundRemoval t="8000" b="90000" l="8667" r="90000">
                        <a14:foregroundMark x1="55111" y1="19111" x2="55111" y2="19111"/>
                        <a14:foregroundMark x1="55111" y1="19111" x2="55111" y2="19111"/>
                        <a14:foregroundMark x1="40889" y1="36444" x2="40889" y2="36444"/>
                        <a14:foregroundMark x1="40889" y1="36444" x2="40889" y2="36444"/>
                        <a14:foregroundMark x1="30444" y1="23333" x2="30444" y2="23333"/>
                        <a14:foregroundMark x1="39556" y1="19556" x2="39556" y2="19556"/>
                        <a14:foregroundMark x1="66222" y1="21333" x2="66222" y2="21333"/>
                        <a14:foregroundMark x1="72000" y1="31111" x2="72000" y2="31111"/>
                        <a14:foregroundMark x1="18889" y1="28222" x2="18889" y2="28222"/>
                        <a14:foregroundMark x1="20667" y1="46444" x2="20667" y2="46444"/>
                        <a14:foregroundMark x1="19333" y1="59111" x2="19333" y2="59111"/>
                        <a14:foregroundMark x1="25556" y1="69111" x2="25556" y2="69111"/>
                        <a14:foregroundMark x1="34667" y1="77333" x2="34667" y2="77333"/>
                        <a14:foregroundMark x1="46222" y1="81778" x2="46222" y2="81778"/>
                        <a14:foregroundMark x1="58000" y1="81333" x2="58000" y2="81333"/>
                        <a14:foregroundMark x1="70000" y1="75111" x2="70000" y2="75111"/>
                        <a14:foregroundMark x1="78222" y1="64889" x2="78222" y2="64889"/>
                        <a14:foregroundMark x1="79556" y1="53333" x2="79556" y2="53333"/>
                        <a14:foregroundMark x1="79111" y1="40222" x2="79111" y2="40222"/>
                      </a14:backgroundRemoval>
                    </a14:imgEffect>
                  </a14:imgLayer>
                </a14:imgProps>
              </a:ext>
              <a:ext uri="{28A0092B-C50C-407E-A947-70E740481C1C}">
                <a14:useLocalDpi xmlns:a14="http://schemas.microsoft.com/office/drawing/2010/main" val="0"/>
              </a:ext>
            </a:extLst>
          </a:blip>
          <a:stretch>
            <a:fillRect/>
          </a:stretch>
        </p:blipFill>
        <p:spPr>
          <a:xfrm>
            <a:off x="8628516" y="1686278"/>
            <a:ext cx="1277484" cy="1277484"/>
          </a:xfrm>
          <a:prstGeom prst="rect">
            <a:avLst/>
          </a:prstGeom>
        </p:spPr>
      </p:pic>
      <p:pic>
        <p:nvPicPr>
          <p:cNvPr id="111" name="Picture 110" descr="21175849_s.png"/>
          <p:cNvPicPr>
            <a:picLocks noChangeAspect="1"/>
          </p:cNvPicPr>
          <p:nvPr/>
        </p:nvPicPr>
        <p:blipFill>
          <a:blip r:embed="rId3">
            <a:extLst>
              <a:ext uri="{BEBA8EAE-BF5A-486C-A8C5-ECC9F3942E4B}">
                <a14:imgProps xmlns:a14="http://schemas.microsoft.com/office/drawing/2010/main">
                  <a14:imgLayer r:embed="rId4">
                    <a14:imgEffect>
                      <a14:backgroundRemoval t="8000" b="90000" l="8667" r="90000">
                        <a14:foregroundMark x1="55111" y1="19111" x2="55111" y2="19111"/>
                        <a14:foregroundMark x1="55111" y1="19111" x2="55111" y2="19111"/>
                        <a14:foregroundMark x1="40889" y1="36444" x2="40889" y2="36444"/>
                        <a14:foregroundMark x1="40889" y1="36444" x2="40889" y2="36444"/>
                        <a14:foregroundMark x1="30444" y1="23333" x2="30444" y2="23333"/>
                        <a14:foregroundMark x1="39556" y1="19556" x2="39556" y2="19556"/>
                        <a14:foregroundMark x1="66222" y1="21333" x2="66222" y2="21333"/>
                        <a14:foregroundMark x1="72000" y1="31111" x2="72000" y2="31111"/>
                        <a14:foregroundMark x1="18889" y1="28222" x2="18889" y2="28222"/>
                        <a14:foregroundMark x1="20667" y1="46444" x2="20667" y2="46444"/>
                        <a14:foregroundMark x1="19333" y1="59111" x2="19333" y2="59111"/>
                        <a14:foregroundMark x1="25556" y1="69111" x2="25556" y2="69111"/>
                        <a14:foregroundMark x1="34667" y1="77333" x2="34667" y2="77333"/>
                        <a14:foregroundMark x1="46222" y1="81778" x2="46222" y2="81778"/>
                        <a14:foregroundMark x1="58000" y1="81333" x2="58000" y2="81333"/>
                        <a14:foregroundMark x1="70000" y1="75111" x2="70000" y2="75111"/>
                        <a14:foregroundMark x1="78222" y1="64889" x2="78222" y2="64889"/>
                        <a14:foregroundMark x1="79556" y1="53333" x2="79556" y2="53333"/>
                        <a14:foregroundMark x1="79111" y1="40222" x2="79111" y2="40222"/>
                      </a14:backgroundRemoval>
                    </a14:imgEffect>
                  </a14:imgLayer>
                </a14:imgProps>
              </a:ext>
              <a:ext uri="{28A0092B-C50C-407E-A947-70E740481C1C}">
                <a14:useLocalDpi xmlns:a14="http://schemas.microsoft.com/office/drawing/2010/main" val="0"/>
              </a:ext>
            </a:extLst>
          </a:blip>
          <a:stretch>
            <a:fillRect/>
          </a:stretch>
        </p:blipFill>
        <p:spPr>
          <a:xfrm>
            <a:off x="8621021" y="2387261"/>
            <a:ext cx="1277484" cy="1277484"/>
          </a:xfrm>
          <a:prstGeom prst="rect">
            <a:avLst/>
          </a:prstGeom>
        </p:spPr>
      </p:pic>
      <p:pic>
        <p:nvPicPr>
          <p:cNvPr id="112" name="Picture 111" descr="21175849_s.png"/>
          <p:cNvPicPr>
            <a:picLocks noChangeAspect="1"/>
          </p:cNvPicPr>
          <p:nvPr/>
        </p:nvPicPr>
        <p:blipFill>
          <a:blip r:embed="rId3">
            <a:extLst>
              <a:ext uri="{BEBA8EAE-BF5A-486C-A8C5-ECC9F3942E4B}">
                <a14:imgProps xmlns:a14="http://schemas.microsoft.com/office/drawing/2010/main">
                  <a14:imgLayer r:embed="rId4">
                    <a14:imgEffect>
                      <a14:backgroundRemoval t="8000" b="90000" l="8667" r="90000">
                        <a14:foregroundMark x1="55111" y1="19111" x2="55111" y2="19111"/>
                        <a14:foregroundMark x1="55111" y1="19111" x2="55111" y2="19111"/>
                        <a14:foregroundMark x1="40889" y1="36444" x2="40889" y2="36444"/>
                        <a14:foregroundMark x1="40889" y1="36444" x2="40889" y2="36444"/>
                        <a14:foregroundMark x1="30444" y1="23333" x2="30444" y2="23333"/>
                        <a14:foregroundMark x1="39556" y1="19556" x2="39556" y2="19556"/>
                        <a14:foregroundMark x1="66222" y1="21333" x2="66222" y2="21333"/>
                        <a14:foregroundMark x1="72000" y1="31111" x2="72000" y2="31111"/>
                        <a14:foregroundMark x1="18889" y1="28222" x2="18889" y2="28222"/>
                        <a14:foregroundMark x1="20667" y1="46444" x2="20667" y2="46444"/>
                        <a14:foregroundMark x1="19333" y1="59111" x2="19333" y2="59111"/>
                        <a14:foregroundMark x1="25556" y1="69111" x2="25556" y2="69111"/>
                        <a14:foregroundMark x1="34667" y1="77333" x2="34667" y2="77333"/>
                        <a14:foregroundMark x1="46222" y1="81778" x2="46222" y2="81778"/>
                        <a14:foregroundMark x1="58000" y1="81333" x2="58000" y2="81333"/>
                        <a14:foregroundMark x1="70000" y1="75111" x2="70000" y2="75111"/>
                        <a14:foregroundMark x1="78222" y1="64889" x2="78222" y2="64889"/>
                        <a14:foregroundMark x1="79556" y1="53333" x2="79556" y2="53333"/>
                        <a14:foregroundMark x1="79111" y1="40222" x2="79111" y2="40222"/>
                      </a14:backgroundRemoval>
                    </a14:imgEffect>
                  </a14:imgLayer>
                </a14:imgProps>
              </a:ext>
              <a:ext uri="{28A0092B-C50C-407E-A947-70E740481C1C}">
                <a14:useLocalDpi xmlns:a14="http://schemas.microsoft.com/office/drawing/2010/main" val="0"/>
              </a:ext>
            </a:extLst>
          </a:blip>
          <a:stretch>
            <a:fillRect/>
          </a:stretch>
        </p:blipFill>
        <p:spPr>
          <a:xfrm>
            <a:off x="7523212" y="1701738"/>
            <a:ext cx="1277484" cy="1277484"/>
          </a:xfrm>
          <a:prstGeom prst="rect">
            <a:avLst/>
          </a:prstGeom>
        </p:spPr>
      </p:pic>
      <p:pic>
        <p:nvPicPr>
          <p:cNvPr id="113" name="Picture 112" descr="21175849_s.png"/>
          <p:cNvPicPr>
            <a:picLocks noChangeAspect="1"/>
          </p:cNvPicPr>
          <p:nvPr/>
        </p:nvPicPr>
        <p:blipFill>
          <a:blip r:embed="rId3">
            <a:extLst>
              <a:ext uri="{BEBA8EAE-BF5A-486C-A8C5-ECC9F3942E4B}">
                <a14:imgProps xmlns:a14="http://schemas.microsoft.com/office/drawing/2010/main">
                  <a14:imgLayer r:embed="rId4">
                    <a14:imgEffect>
                      <a14:backgroundRemoval t="8000" b="90000" l="8667" r="90000">
                        <a14:foregroundMark x1="55111" y1="19111" x2="55111" y2="19111"/>
                        <a14:foregroundMark x1="55111" y1="19111" x2="55111" y2="19111"/>
                        <a14:foregroundMark x1="40889" y1="36444" x2="40889" y2="36444"/>
                        <a14:foregroundMark x1="40889" y1="36444" x2="40889" y2="36444"/>
                        <a14:foregroundMark x1="30444" y1="23333" x2="30444" y2="23333"/>
                        <a14:foregroundMark x1="39556" y1="19556" x2="39556" y2="19556"/>
                        <a14:foregroundMark x1="66222" y1="21333" x2="66222" y2="21333"/>
                        <a14:foregroundMark x1="72000" y1="31111" x2="72000" y2="31111"/>
                        <a14:foregroundMark x1="18889" y1="28222" x2="18889" y2="28222"/>
                        <a14:foregroundMark x1="20667" y1="46444" x2="20667" y2="46444"/>
                        <a14:foregroundMark x1="19333" y1="59111" x2="19333" y2="59111"/>
                        <a14:foregroundMark x1="25556" y1="69111" x2="25556" y2="69111"/>
                        <a14:foregroundMark x1="34667" y1="77333" x2="34667" y2="77333"/>
                        <a14:foregroundMark x1="46222" y1="81778" x2="46222" y2="81778"/>
                        <a14:foregroundMark x1="58000" y1="81333" x2="58000" y2="81333"/>
                        <a14:foregroundMark x1="70000" y1="75111" x2="70000" y2="75111"/>
                        <a14:foregroundMark x1="78222" y1="64889" x2="78222" y2="64889"/>
                        <a14:foregroundMark x1="79556" y1="53333" x2="79556" y2="53333"/>
                        <a14:foregroundMark x1="79111" y1="40222" x2="79111" y2="40222"/>
                      </a14:backgroundRemoval>
                    </a14:imgEffect>
                  </a14:imgLayer>
                </a14:imgProps>
              </a:ext>
              <a:ext uri="{28A0092B-C50C-407E-A947-70E740481C1C}">
                <a14:useLocalDpi xmlns:a14="http://schemas.microsoft.com/office/drawing/2010/main" val="0"/>
              </a:ext>
            </a:extLst>
          </a:blip>
          <a:stretch>
            <a:fillRect/>
          </a:stretch>
        </p:blipFill>
        <p:spPr>
          <a:xfrm>
            <a:off x="7508522" y="2438837"/>
            <a:ext cx="1277484" cy="1277484"/>
          </a:xfrm>
          <a:prstGeom prst="rect">
            <a:avLst/>
          </a:prstGeom>
        </p:spPr>
      </p:pic>
      <p:grpSp>
        <p:nvGrpSpPr>
          <p:cNvPr id="250" name="Group 249"/>
          <p:cNvGrpSpPr>
            <a:grpSpLocks noChangeAspect="1"/>
          </p:cNvGrpSpPr>
          <p:nvPr/>
        </p:nvGrpSpPr>
        <p:grpSpPr>
          <a:xfrm>
            <a:off x="2286000" y="1785281"/>
            <a:ext cx="1678838" cy="1620470"/>
            <a:chOff x="-27432" y="3871327"/>
            <a:chExt cx="1399032" cy="1350392"/>
          </a:xfrm>
          <a:solidFill>
            <a:schemeClr val="tx1">
              <a:lumMod val="65000"/>
              <a:lumOff val="35000"/>
            </a:schemeClr>
          </a:solidFill>
        </p:grpSpPr>
        <p:cxnSp>
          <p:nvCxnSpPr>
            <p:cNvPr id="251" name="Straight Connector 250"/>
            <p:cNvCxnSpPr/>
            <p:nvPr/>
          </p:nvCxnSpPr>
          <p:spPr>
            <a:xfrm>
              <a:off x="-27432" y="4255642"/>
              <a:ext cx="1399032"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52" name="Group 251"/>
            <p:cNvGrpSpPr/>
            <p:nvPr/>
          </p:nvGrpSpPr>
          <p:grpSpPr>
            <a:xfrm>
              <a:off x="-27432" y="3871327"/>
              <a:ext cx="1399032" cy="1350392"/>
              <a:chOff x="-152400" y="3871327"/>
              <a:chExt cx="1399032" cy="1350392"/>
            </a:xfrm>
            <a:grpFill/>
          </p:grpSpPr>
          <p:cxnSp>
            <p:nvCxnSpPr>
              <p:cNvPr id="253" name="Straight Connector 252"/>
              <p:cNvCxnSpPr/>
              <p:nvPr/>
            </p:nvCxnSpPr>
            <p:spPr>
              <a:xfrm>
                <a:off x="868590" y="3877551"/>
                <a:ext cx="0" cy="1344168"/>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p:nvCxnSpPr>
            <p:spPr>
              <a:xfrm>
                <a:off x="231929" y="3871327"/>
                <a:ext cx="0" cy="1344168"/>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p:nvCxnSpPr>
            <p:spPr>
              <a:xfrm>
                <a:off x="-152400" y="4850654"/>
                <a:ext cx="1399032"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56" name="Group 255"/>
              <p:cNvGrpSpPr/>
              <p:nvPr/>
            </p:nvGrpSpPr>
            <p:grpSpPr>
              <a:xfrm>
                <a:off x="-42838" y="3991070"/>
                <a:ext cx="1185838" cy="521134"/>
                <a:chOff x="534160" y="2230725"/>
                <a:chExt cx="1185838" cy="521134"/>
              </a:xfrm>
              <a:grpFill/>
            </p:grpSpPr>
            <p:sp>
              <p:nvSpPr>
                <p:cNvPr id="260" name="Oval 259"/>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1" name="Oval 260"/>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57" name="Group 256"/>
              <p:cNvGrpSpPr/>
              <p:nvPr/>
            </p:nvGrpSpPr>
            <p:grpSpPr>
              <a:xfrm>
                <a:off x="-35221" y="4586082"/>
                <a:ext cx="1176701" cy="521134"/>
                <a:chOff x="534160" y="2230725"/>
                <a:chExt cx="1176701" cy="521134"/>
              </a:xfrm>
              <a:grpFill/>
            </p:grpSpPr>
            <p:sp>
              <p:nvSpPr>
                <p:cNvPr id="258" name="Oval 257"/>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9" name="Oval 258"/>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pic>
        <p:nvPicPr>
          <p:cNvPr id="262" name="Picture 261" descr="21175849_s.png"/>
          <p:cNvPicPr>
            <a:picLocks noChangeAspect="1"/>
          </p:cNvPicPr>
          <p:nvPr/>
        </p:nvPicPr>
        <p:blipFill>
          <a:blip r:embed="rId3">
            <a:extLst>
              <a:ext uri="{BEBA8EAE-BF5A-486C-A8C5-ECC9F3942E4B}">
                <a14:imgProps xmlns:a14="http://schemas.microsoft.com/office/drawing/2010/main">
                  <a14:imgLayer r:embed="rId4">
                    <a14:imgEffect>
                      <a14:backgroundRemoval t="8000" b="90000" l="8667" r="90000">
                        <a14:foregroundMark x1="55111" y1="19111" x2="55111" y2="19111"/>
                        <a14:foregroundMark x1="55111" y1="19111" x2="55111" y2="19111"/>
                        <a14:foregroundMark x1="40889" y1="36444" x2="40889" y2="36444"/>
                        <a14:foregroundMark x1="40889" y1="36444" x2="40889" y2="36444"/>
                        <a14:foregroundMark x1="30444" y1="23333" x2="30444" y2="23333"/>
                        <a14:foregroundMark x1="39556" y1="19556" x2="39556" y2="19556"/>
                        <a14:foregroundMark x1="66222" y1="21333" x2="66222" y2="21333"/>
                        <a14:foregroundMark x1="72000" y1="31111" x2="72000" y2="31111"/>
                        <a14:foregroundMark x1="18889" y1="28222" x2="18889" y2="28222"/>
                        <a14:foregroundMark x1="20667" y1="46444" x2="20667" y2="46444"/>
                        <a14:foregroundMark x1="19333" y1="59111" x2="19333" y2="59111"/>
                        <a14:foregroundMark x1="25556" y1="69111" x2="25556" y2="69111"/>
                        <a14:foregroundMark x1="34667" y1="77333" x2="34667" y2="77333"/>
                        <a14:foregroundMark x1="46222" y1="81778" x2="46222" y2="81778"/>
                        <a14:foregroundMark x1="58000" y1="81333" x2="58000" y2="81333"/>
                        <a14:foregroundMark x1="70000" y1="75111" x2="70000" y2="75111"/>
                        <a14:foregroundMark x1="78222" y1="64889" x2="78222" y2="64889"/>
                        <a14:foregroundMark x1="79556" y1="53333" x2="79556" y2="53333"/>
                        <a14:foregroundMark x1="79111" y1="40222" x2="79111" y2="40222"/>
                      </a14:backgroundRemoval>
                    </a14:imgEffect>
                  </a14:imgLayer>
                </a14:imgProps>
              </a:ext>
              <a:ext uri="{28A0092B-C50C-407E-A947-70E740481C1C}">
                <a14:useLocalDpi xmlns:a14="http://schemas.microsoft.com/office/drawing/2010/main" val="0"/>
              </a:ext>
            </a:extLst>
          </a:blip>
          <a:stretch>
            <a:fillRect/>
          </a:stretch>
        </p:blipFill>
        <p:spPr>
          <a:xfrm>
            <a:off x="2440838" y="1931321"/>
            <a:ext cx="1277484" cy="1277484"/>
          </a:xfrm>
          <a:prstGeom prst="rect">
            <a:avLst/>
          </a:prstGeom>
        </p:spPr>
      </p:pic>
      <p:grpSp>
        <p:nvGrpSpPr>
          <p:cNvPr id="7" name="Group 6"/>
          <p:cNvGrpSpPr/>
          <p:nvPr/>
        </p:nvGrpSpPr>
        <p:grpSpPr>
          <a:xfrm>
            <a:off x="2119148" y="3768796"/>
            <a:ext cx="3824453" cy="1868989"/>
            <a:chOff x="595147" y="3714796"/>
            <a:chExt cx="3824453" cy="1868989"/>
          </a:xfrm>
        </p:grpSpPr>
        <p:grpSp>
          <p:nvGrpSpPr>
            <p:cNvPr id="3" name="Group 2"/>
            <p:cNvGrpSpPr/>
            <p:nvPr/>
          </p:nvGrpSpPr>
          <p:grpSpPr>
            <a:xfrm>
              <a:off x="595147" y="3714796"/>
              <a:ext cx="3824453" cy="1868989"/>
              <a:chOff x="366547" y="1885996"/>
              <a:chExt cx="3824453" cy="1868989"/>
            </a:xfrm>
          </p:grpSpPr>
          <p:grpSp>
            <p:nvGrpSpPr>
              <p:cNvPr id="75" name="Group 74"/>
              <p:cNvGrpSpPr>
                <a:grpSpLocks noChangeAspect="1"/>
              </p:cNvGrpSpPr>
              <p:nvPr/>
            </p:nvGrpSpPr>
            <p:grpSpPr>
              <a:xfrm>
                <a:off x="366547" y="1885996"/>
                <a:ext cx="3518081" cy="1868989"/>
                <a:chOff x="477233" y="1906618"/>
                <a:chExt cx="4397601" cy="2336236"/>
              </a:xfrm>
            </p:grpSpPr>
            <p:grpSp>
              <p:nvGrpSpPr>
                <p:cNvPr id="49" name="Group 48"/>
                <p:cNvGrpSpPr/>
                <p:nvPr/>
              </p:nvGrpSpPr>
              <p:grpSpPr>
                <a:xfrm>
                  <a:off x="477233" y="1906618"/>
                  <a:ext cx="2100054" cy="2336236"/>
                  <a:chOff x="4139669" y="2440018"/>
                  <a:chExt cx="2100054" cy="2336236"/>
                </a:xfrm>
              </p:grpSpPr>
              <p:cxnSp>
                <p:nvCxnSpPr>
                  <p:cNvPr id="50" name="Straight Connector 49"/>
                  <p:cNvCxnSpPr/>
                  <p:nvPr/>
                </p:nvCxnSpPr>
                <p:spPr>
                  <a:xfrm>
                    <a:off x="6207285" y="2743200"/>
                    <a:ext cx="0" cy="2033054"/>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4139669" y="2440018"/>
                    <a:ext cx="2100054" cy="1783474"/>
                    <a:chOff x="5977146" y="2244406"/>
                    <a:chExt cx="2100054" cy="1783473"/>
                  </a:xfrm>
                </p:grpSpPr>
                <p:sp>
                  <p:nvSpPr>
                    <p:cNvPr id="57" name="Rectangle 56"/>
                    <p:cNvSpPr/>
                    <p:nvPr/>
                  </p:nvSpPr>
                  <p:spPr>
                    <a:xfrm>
                      <a:off x="5977146" y="2959623"/>
                      <a:ext cx="584571" cy="1068256"/>
                    </a:xfrm>
                    <a:prstGeom prst="rect">
                      <a:avLst/>
                    </a:prstGeom>
                    <a:solidFill>
                      <a:schemeClr val="tx2"/>
                    </a:solidFill>
                    <a:ln w="762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58" name="Straight Connector 57"/>
                    <p:cNvCxnSpPr/>
                    <p:nvPr/>
                  </p:nvCxnSpPr>
                  <p:spPr>
                    <a:xfrm>
                      <a:off x="6252448" y="2545738"/>
                      <a:ext cx="676656"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7409833" y="2545738"/>
                      <a:ext cx="667367"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6916994" y="2244406"/>
                      <a:ext cx="452087" cy="301332"/>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6248400" y="2514600"/>
                      <a:ext cx="10765" cy="453663"/>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62" name="Group 61"/>
                <p:cNvGrpSpPr/>
                <p:nvPr/>
              </p:nvGrpSpPr>
              <p:grpSpPr>
                <a:xfrm>
                  <a:off x="2774780" y="1906618"/>
                  <a:ext cx="2100054" cy="2336236"/>
                  <a:chOff x="4139669" y="2440018"/>
                  <a:chExt cx="2100054" cy="2336236"/>
                </a:xfrm>
              </p:grpSpPr>
              <p:cxnSp>
                <p:nvCxnSpPr>
                  <p:cNvPr id="63" name="Straight Connector 62"/>
                  <p:cNvCxnSpPr/>
                  <p:nvPr/>
                </p:nvCxnSpPr>
                <p:spPr>
                  <a:xfrm>
                    <a:off x="6207285" y="2743200"/>
                    <a:ext cx="0" cy="2033054"/>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9" name="Group 68"/>
                  <p:cNvGrpSpPr/>
                  <p:nvPr/>
                </p:nvGrpSpPr>
                <p:grpSpPr>
                  <a:xfrm>
                    <a:off x="4139669" y="2440018"/>
                    <a:ext cx="2100054" cy="1783474"/>
                    <a:chOff x="5977146" y="2244406"/>
                    <a:chExt cx="2100054" cy="1783473"/>
                  </a:xfrm>
                </p:grpSpPr>
                <p:sp>
                  <p:nvSpPr>
                    <p:cNvPr id="70" name="Rectangle 69"/>
                    <p:cNvSpPr/>
                    <p:nvPr/>
                  </p:nvSpPr>
                  <p:spPr>
                    <a:xfrm>
                      <a:off x="5977146" y="2959623"/>
                      <a:ext cx="584571" cy="1068256"/>
                    </a:xfrm>
                    <a:prstGeom prst="rect">
                      <a:avLst/>
                    </a:prstGeom>
                    <a:solidFill>
                      <a:schemeClr val="tx2"/>
                    </a:solidFill>
                    <a:ln w="762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71" name="Straight Connector 70"/>
                    <p:cNvCxnSpPr/>
                    <p:nvPr/>
                  </p:nvCxnSpPr>
                  <p:spPr>
                    <a:xfrm>
                      <a:off x="6252448" y="2545738"/>
                      <a:ext cx="676656"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7409833" y="2545738"/>
                      <a:ext cx="667367"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6916994" y="2244406"/>
                      <a:ext cx="452087" cy="301332"/>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6248400" y="2514600"/>
                      <a:ext cx="10765" cy="453663"/>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sp>
            <p:nvSpPr>
              <p:cNvPr id="104" name="Left-Right Arrow 103"/>
              <p:cNvSpPr/>
              <p:nvPr/>
            </p:nvSpPr>
            <p:spPr>
              <a:xfrm>
                <a:off x="2133600" y="3327506"/>
                <a:ext cx="1450578" cy="274320"/>
              </a:xfrm>
              <a:prstGeom prst="lef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3" name="Bent Arrow 272"/>
              <p:cNvSpPr>
                <a:spLocks/>
              </p:cNvSpPr>
              <p:nvPr/>
            </p:nvSpPr>
            <p:spPr>
              <a:xfrm>
                <a:off x="2819400" y="2346960"/>
                <a:ext cx="1371600" cy="1005840"/>
              </a:xfrm>
              <a:prstGeom prst="bentArrow">
                <a:avLst/>
              </a:prstGeom>
              <a:solidFill>
                <a:srgbClr val="FF0000"/>
              </a:solidFill>
              <a:ln>
                <a:solidFill>
                  <a:srgbClr val="FF0000"/>
                </a:solidFill>
              </a:ln>
              <a:effectLst/>
              <a:scene3d>
                <a:camera prst="orthographicFront">
                  <a:rot lat="0" lon="0" rev="162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nvGrpSpPr>
              <p:cNvPr id="277" name="Group 276"/>
              <p:cNvGrpSpPr/>
              <p:nvPr/>
            </p:nvGrpSpPr>
            <p:grpSpPr>
              <a:xfrm>
                <a:off x="862775" y="1996720"/>
                <a:ext cx="1575625" cy="1331696"/>
                <a:chOff x="862775" y="1996720"/>
                <a:chExt cx="1575625" cy="1331696"/>
              </a:xfrm>
            </p:grpSpPr>
            <p:sp>
              <p:nvSpPr>
                <p:cNvPr id="268" name="Bent Arrow 267"/>
                <p:cNvSpPr>
                  <a:spLocks/>
                </p:cNvSpPr>
                <p:nvPr/>
              </p:nvSpPr>
              <p:spPr>
                <a:xfrm>
                  <a:off x="1066800" y="2322576"/>
                  <a:ext cx="1371600" cy="1005840"/>
                </a:xfrm>
                <a:prstGeom prst="bentArrow">
                  <a:avLst/>
                </a:prstGeom>
                <a:solidFill>
                  <a:srgbClr val="FF0000"/>
                </a:solidFill>
                <a:ln>
                  <a:solidFill>
                    <a:srgbClr val="FF0000"/>
                  </a:solidFill>
                </a:ln>
                <a:effectLst/>
                <a:scene3d>
                  <a:camera prst="orthographicFront">
                    <a:rot lat="0" lon="0" rev="162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4" name="Left Arrow 273"/>
                <p:cNvSpPr/>
                <p:nvPr/>
              </p:nvSpPr>
              <p:spPr>
                <a:xfrm>
                  <a:off x="862775" y="1996720"/>
                  <a:ext cx="432625" cy="498830"/>
                </a:xfrm>
                <a:prstGeom prst="left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276" name="Left Arrow 275"/>
            <p:cNvSpPr/>
            <p:nvPr/>
          </p:nvSpPr>
          <p:spPr>
            <a:xfrm>
              <a:off x="2999232" y="3874875"/>
              <a:ext cx="429768" cy="502920"/>
            </a:xfrm>
            <a:prstGeom prst="left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 name="Group 4"/>
          <p:cNvGrpSpPr/>
          <p:nvPr/>
        </p:nvGrpSpPr>
        <p:grpSpPr>
          <a:xfrm>
            <a:off x="7718952" y="3933472"/>
            <a:ext cx="2415648" cy="1370558"/>
            <a:chOff x="5966352" y="2231406"/>
            <a:chExt cx="2415648" cy="1370558"/>
          </a:xfrm>
        </p:grpSpPr>
        <p:grpSp>
          <p:nvGrpSpPr>
            <p:cNvPr id="76" name="Group 75"/>
            <p:cNvGrpSpPr>
              <a:grpSpLocks noChangeAspect="1"/>
            </p:cNvGrpSpPr>
            <p:nvPr/>
          </p:nvGrpSpPr>
          <p:grpSpPr>
            <a:xfrm>
              <a:off x="5966352" y="2231406"/>
              <a:ext cx="2110848" cy="1121394"/>
              <a:chOff x="477233" y="1906617"/>
              <a:chExt cx="4397601" cy="2336237"/>
            </a:xfrm>
          </p:grpSpPr>
          <p:grpSp>
            <p:nvGrpSpPr>
              <p:cNvPr id="77" name="Group 76"/>
              <p:cNvGrpSpPr/>
              <p:nvPr/>
            </p:nvGrpSpPr>
            <p:grpSpPr>
              <a:xfrm>
                <a:off x="477233" y="1906617"/>
                <a:ext cx="2100054" cy="2336237"/>
                <a:chOff x="4139669" y="2440017"/>
                <a:chExt cx="2100054" cy="2336237"/>
              </a:xfrm>
            </p:grpSpPr>
            <p:cxnSp>
              <p:nvCxnSpPr>
                <p:cNvPr id="91" name="Straight Connector 90"/>
                <p:cNvCxnSpPr/>
                <p:nvPr/>
              </p:nvCxnSpPr>
              <p:spPr>
                <a:xfrm>
                  <a:off x="6207285" y="2743200"/>
                  <a:ext cx="0" cy="2033054"/>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97" name="Group 96"/>
                <p:cNvGrpSpPr/>
                <p:nvPr/>
              </p:nvGrpSpPr>
              <p:grpSpPr>
                <a:xfrm>
                  <a:off x="4139669" y="2440017"/>
                  <a:ext cx="2100054" cy="1783473"/>
                  <a:chOff x="5977146" y="2244406"/>
                  <a:chExt cx="2100054" cy="1783473"/>
                </a:xfrm>
              </p:grpSpPr>
              <p:sp>
                <p:nvSpPr>
                  <p:cNvPr id="98" name="Rectangle 97"/>
                  <p:cNvSpPr/>
                  <p:nvPr/>
                </p:nvSpPr>
                <p:spPr>
                  <a:xfrm>
                    <a:off x="5977146" y="2959623"/>
                    <a:ext cx="584571" cy="1068256"/>
                  </a:xfrm>
                  <a:prstGeom prst="rect">
                    <a:avLst/>
                  </a:prstGeom>
                  <a:solidFill>
                    <a:schemeClr val="tx2"/>
                  </a:solidFill>
                  <a:ln w="762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99" name="Straight Connector 98"/>
                  <p:cNvCxnSpPr/>
                  <p:nvPr/>
                </p:nvCxnSpPr>
                <p:spPr>
                  <a:xfrm>
                    <a:off x="6252448" y="2545738"/>
                    <a:ext cx="676656"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7409833" y="2545738"/>
                    <a:ext cx="667367"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6916994" y="2244406"/>
                    <a:ext cx="452087" cy="301332"/>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6248400" y="2514600"/>
                    <a:ext cx="10765" cy="453663"/>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78" name="Group 77"/>
              <p:cNvGrpSpPr/>
              <p:nvPr/>
            </p:nvGrpSpPr>
            <p:grpSpPr>
              <a:xfrm>
                <a:off x="2774780" y="1906617"/>
                <a:ext cx="2100054" cy="2336237"/>
                <a:chOff x="4139669" y="2440017"/>
                <a:chExt cx="2100054" cy="2336237"/>
              </a:xfrm>
            </p:grpSpPr>
            <p:cxnSp>
              <p:nvCxnSpPr>
                <p:cNvPr id="79" name="Straight Connector 78"/>
                <p:cNvCxnSpPr/>
                <p:nvPr/>
              </p:nvCxnSpPr>
              <p:spPr>
                <a:xfrm>
                  <a:off x="6207285" y="2743200"/>
                  <a:ext cx="0" cy="2033054"/>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4139669" y="2440017"/>
                  <a:ext cx="2100054" cy="1783473"/>
                  <a:chOff x="5977146" y="2244406"/>
                  <a:chExt cx="2100054" cy="1783473"/>
                </a:xfrm>
              </p:grpSpPr>
              <p:sp>
                <p:nvSpPr>
                  <p:cNvPr id="86" name="Rectangle 85"/>
                  <p:cNvSpPr/>
                  <p:nvPr/>
                </p:nvSpPr>
                <p:spPr>
                  <a:xfrm>
                    <a:off x="5977146" y="2959623"/>
                    <a:ext cx="584571" cy="1068256"/>
                  </a:xfrm>
                  <a:prstGeom prst="rect">
                    <a:avLst/>
                  </a:prstGeom>
                  <a:solidFill>
                    <a:schemeClr val="tx2"/>
                  </a:solidFill>
                  <a:ln w="762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87" name="Straight Connector 86"/>
                  <p:cNvCxnSpPr/>
                  <p:nvPr/>
                </p:nvCxnSpPr>
                <p:spPr>
                  <a:xfrm>
                    <a:off x="6252448" y="2545738"/>
                    <a:ext cx="676656"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7409833" y="2545738"/>
                    <a:ext cx="667367"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V="1">
                    <a:off x="6916994" y="2244406"/>
                    <a:ext cx="452087" cy="301332"/>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6248400" y="2514600"/>
                    <a:ext cx="10765" cy="453663"/>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sp>
          <p:nvSpPr>
            <p:cNvPr id="105" name="Left-Right Arrow 104"/>
            <p:cNvSpPr/>
            <p:nvPr/>
          </p:nvSpPr>
          <p:spPr>
            <a:xfrm>
              <a:off x="7047229" y="3208763"/>
              <a:ext cx="881051" cy="393201"/>
            </a:xfrm>
            <a:prstGeom prst="leftRightArrow">
              <a:avLst/>
            </a:prstGeom>
            <a:solidFill>
              <a:srgbClr val="FF0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78" name="Group 277"/>
            <p:cNvGrpSpPr>
              <a:grpSpLocks noChangeAspect="1"/>
            </p:cNvGrpSpPr>
            <p:nvPr/>
          </p:nvGrpSpPr>
          <p:grpSpPr>
            <a:xfrm>
              <a:off x="6130900" y="2302683"/>
              <a:ext cx="1108100" cy="1050117"/>
              <a:chOff x="900875" y="2015770"/>
              <a:chExt cx="1385125" cy="1312646"/>
            </a:xfrm>
          </p:grpSpPr>
          <p:sp>
            <p:nvSpPr>
              <p:cNvPr id="279" name="Bent Arrow 278"/>
              <p:cNvSpPr>
                <a:spLocks/>
              </p:cNvSpPr>
              <p:nvPr/>
            </p:nvSpPr>
            <p:spPr>
              <a:xfrm>
                <a:off x="914400" y="2322576"/>
                <a:ext cx="1371600" cy="1005840"/>
              </a:xfrm>
              <a:prstGeom prst="bentArrow">
                <a:avLst/>
              </a:prstGeom>
              <a:solidFill>
                <a:srgbClr val="FF0000"/>
              </a:solidFill>
              <a:ln>
                <a:solidFill>
                  <a:srgbClr val="FF0000"/>
                </a:solidFill>
              </a:ln>
              <a:effectLst/>
              <a:scene3d>
                <a:camera prst="orthographicFront">
                  <a:rot lat="0" lon="0" rev="162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0" name="Left Arrow 279"/>
              <p:cNvSpPr/>
              <p:nvPr/>
            </p:nvSpPr>
            <p:spPr>
              <a:xfrm>
                <a:off x="900875" y="2015770"/>
                <a:ext cx="432625" cy="498830"/>
              </a:xfrm>
              <a:prstGeom prst="left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81" name="Group 280"/>
            <p:cNvGrpSpPr>
              <a:grpSpLocks noChangeAspect="1"/>
            </p:cNvGrpSpPr>
            <p:nvPr/>
          </p:nvGrpSpPr>
          <p:grpSpPr>
            <a:xfrm>
              <a:off x="7273900" y="2286000"/>
              <a:ext cx="1108100" cy="1050117"/>
              <a:chOff x="938975" y="2015770"/>
              <a:chExt cx="1385125" cy="1312646"/>
            </a:xfrm>
          </p:grpSpPr>
          <p:sp>
            <p:nvSpPr>
              <p:cNvPr id="282" name="Bent Arrow 281"/>
              <p:cNvSpPr>
                <a:spLocks/>
              </p:cNvSpPr>
              <p:nvPr/>
            </p:nvSpPr>
            <p:spPr>
              <a:xfrm>
                <a:off x="952500" y="2322576"/>
                <a:ext cx="1371600" cy="1005840"/>
              </a:xfrm>
              <a:prstGeom prst="bentArrow">
                <a:avLst/>
              </a:prstGeom>
              <a:solidFill>
                <a:srgbClr val="FF0000"/>
              </a:solidFill>
              <a:ln>
                <a:solidFill>
                  <a:srgbClr val="FF0000"/>
                </a:solidFill>
              </a:ln>
              <a:effectLst/>
              <a:scene3d>
                <a:camera prst="orthographicFront">
                  <a:rot lat="0" lon="0" rev="162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3" name="Left Arrow 282"/>
              <p:cNvSpPr/>
              <p:nvPr/>
            </p:nvSpPr>
            <p:spPr>
              <a:xfrm>
                <a:off x="938975" y="2015770"/>
                <a:ext cx="432625" cy="498830"/>
              </a:xfrm>
              <a:prstGeom prst="left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263" name="Title 1"/>
          <p:cNvSpPr>
            <a:spLocks noGrp="1"/>
          </p:cNvSpPr>
          <p:nvPr>
            <p:ph type="title"/>
          </p:nvPr>
        </p:nvSpPr>
        <p:spPr>
          <a:xfrm>
            <a:off x="-3012" y="-81620"/>
            <a:ext cx="12192000" cy="1143000"/>
          </a:xfrm>
        </p:spPr>
        <p:txBody>
          <a:bodyPr>
            <a:normAutofit/>
          </a:bodyPr>
          <a:lstStyle/>
          <a:p>
            <a:pPr algn="ctr">
              <a:lnSpc>
                <a:spcPct val="80000"/>
              </a:lnSpc>
            </a:pPr>
            <a:r>
              <a:rPr lang="en-US" b="1" dirty="0"/>
              <a:t>SCALING </a:t>
            </a:r>
            <a:r>
              <a:rPr lang="en-US" b="1" dirty="0" smtClean="0"/>
              <a:t>CHALLENGE:</a:t>
            </a:r>
            <a:r>
              <a:rPr lang="en-US" b="1" dirty="0"/>
              <a:t> </a:t>
            </a:r>
            <a:r>
              <a:rPr lang="en-US" b="1" dirty="0" smtClean="0"/>
              <a:t>CELL-TO-CELL </a:t>
            </a:r>
            <a:r>
              <a:rPr lang="en-US" b="1" dirty="0"/>
              <a:t>INTERFERENCE</a:t>
            </a:r>
          </a:p>
        </p:txBody>
      </p:sp>
      <p:sp>
        <p:nvSpPr>
          <p:cNvPr id="265" name="Multiply 264"/>
          <p:cNvSpPr/>
          <p:nvPr/>
        </p:nvSpPr>
        <p:spPr>
          <a:xfrm>
            <a:off x="8751236" y="1753948"/>
            <a:ext cx="914400" cy="914400"/>
          </a:xfrm>
          <a:prstGeom prst="mathMultiply">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266" name="Multiply 265"/>
          <p:cNvSpPr/>
          <p:nvPr/>
        </p:nvSpPr>
        <p:spPr>
          <a:xfrm>
            <a:off x="8763000" y="2599205"/>
            <a:ext cx="914400" cy="914400"/>
          </a:xfrm>
          <a:prstGeom prst="mathMultiply">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267" name="Multiply 266"/>
          <p:cNvSpPr/>
          <p:nvPr/>
        </p:nvSpPr>
        <p:spPr>
          <a:xfrm>
            <a:off x="7538373" y="2336505"/>
            <a:ext cx="914400" cy="914400"/>
          </a:xfrm>
          <a:prstGeom prst="mathMultiply">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269" name="Lightning Bolt 268"/>
          <p:cNvSpPr/>
          <p:nvPr/>
        </p:nvSpPr>
        <p:spPr>
          <a:xfrm>
            <a:off x="9057804" y="2036893"/>
            <a:ext cx="330080" cy="367463"/>
          </a:xfrm>
          <a:prstGeom prst="lightningBol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0" name="Lightning Bolt 269"/>
          <p:cNvSpPr/>
          <p:nvPr/>
        </p:nvSpPr>
        <p:spPr>
          <a:xfrm>
            <a:off x="9000967" y="2919219"/>
            <a:ext cx="330080" cy="367463"/>
          </a:xfrm>
          <a:prstGeom prst="lightningBol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1" name="Rounded Rectangle 270"/>
          <p:cNvSpPr/>
          <p:nvPr/>
        </p:nvSpPr>
        <p:spPr>
          <a:xfrm>
            <a:off x="0" y="5897910"/>
            <a:ext cx="12192000" cy="829517"/>
          </a:xfrm>
          <a:prstGeom prst="round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4400" dirty="0">
                <a:solidFill>
                  <a:srgbClr val="C00000"/>
                </a:solidFill>
              </a:rPr>
              <a:t>More interference results </a:t>
            </a:r>
            <a:r>
              <a:rPr lang="en-US" sz="4400">
                <a:solidFill>
                  <a:srgbClr val="C00000"/>
                </a:solidFill>
              </a:rPr>
              <a:t>in </a:t>
            </a:r>
            <a:r>
              <a:rPr lang="en-US" sz="4400" smtClean="0">
                <a:solidFill>
                  <a:srgbClr val="C00000"/>
                </a:solidFill>
              </a:rPr>
              <a:t>more </a:t>
            </a:r>
            <a:r>
              <a:rPr lang="en-US" sz="4400" dirty="0">
                <a:solidFill>
                  <a:srgbClr val="C00000"/>
                </a:solidFill>
              </a:rPr>
              <a:t>failures</a:t>
            </a:r>
          </a:p>
        </p:txBody>
      </p:sp>
      <p:sp>
        <p:nvSpPr>
          <p:cNvPr id="284" name="TextBox 283"/>
          <p:cNvSpPr txBox="1"/>
          <p:nvPr/>
        </p:nvSpPr>
        <p:spPr>
          <a:xfrm>
            <a:off x="1752600" y="3270909"/>
            <a:ext cx="2732714" cy="523220"/>
          </a:xfrm>
          <a:prstGeom prst="rect">
            <a:avLst/>
          </a:prstGeom>
          <a:noFill/>
        </p:spPr>
        <p:txBody>
          <a:bodyPr wrap="none" rtlCol="0">
            <a:spAutoFit/>
          </a:bodyPr>
          <a:lstStyle/>
          <a:p>
            <a:r>
              <a:rPr lang="en-US" sz="2800" b="1" dirty="0"/>
              <a:t>Less Interference</a:t>
            </a:r>
          </a:p>
        </p:txBody>
      </p:sp>
      <p:sp>
        <p:nvSpPr>
          <p:cNvPr id="285" name="TextBox 284"/>
          <p:cNvSpPr txBox="1"/>
          <p:nvPr/>
        </p:nvSpPr>
        <p:spPr>
          <a:xfrm>
            <a:off x="7239001" y="3285005"/>
            <a:ext cx="2928907" cy="523220"/>
          </a:xfrm>
          <a:prstGeom prst="rect">
            <a:avLst/>
          </a:prstGeom>
          <a:noFill/>
        </p:spPr>
        <p:txBody>
          <a:bodyPr wrap="none" rtlCol="0">
            <a:spAutoFit/>
          </a:bodyPr>
          <a:lstStyle/>
          <a:p>
            <a:r>
              <a:rPr lang="en-US" sz="2800" b="1" dirty="0"/>
              <a:t>More Interference</a:t>
            </a:r>
          </a:p>
        </p:txBody>
      </p:sp>
      <p:sp>
        <p:nvSpPr>
          <p:cNvPr id="286" name="TextBox 285"/>
          <p:cNvSpPr txBox="1"/>
          <p:nvPr/>
        </p:nvSpPr>
        <p:spPr>
          <a:xfrm>
            <a:off x="8153400" y="5211215"/>
            <a:ext cx="2362200" cy="523220"/>
          </a:xfrm>
          <a:prstGeom prst="rect">
            <a:avLst/>
          </a:prstGeom>
          <a:noFill/>
        </p:spPr>
        <p:txBody>
          <a:bodyPr wrap="square" rtlCol="0">
            <a:spAutoFit/>
          </a:bodyPr>
          <a:lstStyle/>
          <a:p>
            <a:r>
              <a:rPr lang="en-US" sz="2800" b="1" dirty="0">
                <a:solidFill>
                  <a:srgbClr val="FF0000"/>
                </a:solidFill>
              </a:rPr>
              <a:t>Indirect path</a:t>
            </a:r>
          </a:p>
        </p:txBody>
      </p:sp>
      <p:sp>
        <p:nvSpPr>
          <p:cNvPr id="287" name="TextBox 286"/>
          <p:cNvSpPr txBox="1"/>
          <p:nvPr/>
        </p:nvSpPr>
        <p:spPr>
          <a:xfrm>
            <a:off x="3657600" y="5342405"/>
            <a:ext cx="2362200" cy="523220"/>
          </a:xfrm>
          <a:prstGeom prst="rect">
            <a:avLst/>
          </a:prstGeom>
          <a:noFill/>
        </p:spPr>
        <p:txBody>
          <a:bodyPr wrap="square" rtlCol="0">
            <a:spAutoFit/>
          </a:bodyPr>
          <a:lstStyle/>
          <a:p>
            <a:r>
              <a:rPr lang="en-US" sz="2800" b="1" dirty="0">
                <a:solidFill>
                  <a:srgbClr val="FF0000"/>
                </a:solidFill>
              </a:rPr>
              <a:t>Indirect path</a:t>
            </a:r>
          </a:p>
        </p:txBody>
      </p:sp>
      <p:sp>
        <p:nvSpPr>
          <p:cNvPr id="2" name="Slide Number Placeholder 1"/>
          <p:cNvSpPr>
            <a:spLocks noGrp="1"/>
          </p:cNvSpPr>
          <p:nvPr>
            <p:ph type="sldNum" sz="quarter" idx="12"/>
          </p:nvPr>
        </p:nvSpPr>
        <p:spPr>
          <a:xfrm>
            <a:off x="9486359" y="6427558"/>
            <a:ext cx="2133600" cy="365125"/>
          </a:xfrm>
        </p:spPr>
        <p:txBody>
          <a:bodyPr/>
          <a:lstStyle/>
          <a:p>
            <a:fld id="{75AD3244-FE42-4648-8A13-942AAE84A223}" type="slidenum">
              <a:rPr lang="en-US" smtClean="0"/>
              <a:t>25</a:t>
            </a:fld>
            <a:endParaRPr lang="en-US" dirty="0"/>
          </a:p>
        </p:txBody>
      </p:sp>
      <p:sp>
        <p:nvSpPr>
          <p:cNvPr id="264" name="Title 1"/>
          <p:cNvSpPr txBox="1">
            <a:spLocks/>
          </p:cNvSpPr>
          <p:nvPr/>
        </p:nvSpPr>
        <p:spPr>
          <a:xfrm>
            <a:off x="0" y="400935"/>
            <a:ext cx="12192000" cy="10482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latin typeface="+mn-lt"/>
              </a:rPr>
              <a:t>Cell-to-cell interference affects the charge </a:t>
            </a:r>
            <a:r>
              <a:rPr lang="en-US" sz="3600" smtClean="0">
                <a:latin typeface="+mn-lt"/>
              </a:rPr>
              <a:t>in neighboring cells</a:t>
            </a:r>
            <a:endParaRPr lang="en-US" sz="3600" i="1" dirty="0">
              <a:solidFill>
                <a:schemeClr val="tx2"/>
              </a:solidFill>
              <a:latin typeface="+mn-lt"/>
            </a:endParaRPr>
          </a:p>
        </p:txBody>
      </p:sp>
    </p:spTree>
    <p:extLst>
      <p:ext uri="{BB962C8B-B14F-4D97-AF65-F5344CB8AC3E}">
        <p14:creationId xmlns:p14="http://schemas.microsoft.com/office/powerpoint/2010/main" val="91974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7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7"/>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65"/>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66"/>
                                        </p:tgtEl>
                                        <p:attrNameLst>
                                          <p:attrName>style.visibility</p:attrName>
                                        </p:attrNameLst>
                                      </p:cBhvr>
                                      <p:to>
                                        <p:strVal val="visible"/>
                                      </p:to>
                                    </p:set>
                                  </p:childTnLst>
                                </p:cTn>
                              </p:par>
                            </p:childTnLst>
                          </p:cTn>
                        </p:par>
                        <p:par>
                          <p:cTn id="25" fill="hold">
                            <p:stCondLst>
                              <p:cond delay="0"/>
                            </p:stCondLst>
                            <p:childTnLst>
                              <p:par>
                                <p:cTn id="26" presetID="35" presetClass="emph" presetSubtype="0" repeatCount="3000" fill="hold" grpId="0" nodeType="afterEffect">
                                  <p:stCondLst>
                                    <p:cond delay="0"/>
                                  </p:stCondLst>
                                  <p:childTnLst>
                                    <p:anim calcmode="discrete" valueType="str">
                                      <p:cBhvr>
                                        <p:cTn id="27" dur="500" fill="hold"/>
                                        <p:tgtEl>
                                          <p:spTgt spid="265"/>
                                        </p:tgtEl>
                                        <p:attrNameLst>
                                          <p:attrName>style.visibility</p:attrName>
                                        </p:attrNameLst>
                                      </p:cBhvr>
                                      <p:tavLst>
                                        <p:tav tm="0">
                                          <p:val>
                                            <p:strVal val="hidden"/>
                                          </p:val>
                                        </p:tav>
                                        <p:tav tm="50000">
                                          <p:val>
                                            <p:strVal val="visible"/>
                                          </p:val>
                                        </p:tav>
                                      </p:tavLst>
                                    </p:anim>
                                  </p:childTnLst>
                                </p:cTn>
                              </p:par>
                              <p:par>
                                <p:cTn id="28" presetID="35" presetClass="emph" presetSubtype="0" repeatCount="3000" fill="hold" grpId="0" nodeType="withEffect">
                                  <p:stCondLst>
                                    <p:cond delay="0"/>
                                  </p:stCondLst>
                                  <p:childTnLst>
                                    <p:anim calcmode="discrete" valueType="str">
                                      <p:cBhvr>
                                        <p:cTn id="29" dur="1000" fill="hold"/>
                                        <p:tgtEl>
                                          <p:spTgt spid="266"/>
                                        </p:tgtEl>
                                        <p:attrNameLst>
                                          <p:attrName>style.visibility</p:attrName>
                                        </p:attrNameLst>
                                      </p:cBhvr>
                                      <p:tavLst>
                                        <p:tav tm="0">
                                          <p:val>
                                            <p:strVal val="hidden"/>
                                          </p:val>
                                        </p:tav>
                                        <p:tav tm="50000">
                                          <p:val>
                                            <p:strVal val="visible"/>
                                          </p:val>
                                        </p:tav>
                                      </p:tavLst>
                                    </p:anim>
                                  </p:childTnLst>
                                </p:cTn>
                              </p:par>
                            </p:childTnLst>
                          </p:cTn>
                        </p:par>
                        <p:par>
                          <p:cTn id="30" fill="hold">
                            <p:stCondLst>
                              <p:cond delay="3000"/>
                            </p:stCondLst>
                            <p:childTnLst>
                              <p:par>
                                <p:cTn id="31" presetID="3" presetClass="exit" presetSubtype="10" fill="hold" grpId="2" nodeType="afterEffect">
                                  <p:stCondLst>
                                    <p:cond delay="0"/>
                                  </p:stCondLst>
                                  <p:childTnLst>
                                    <p:animEffect transition="out" filter="blinds(horizontal)">
                                      <p:cBhvr>
                                        <p:cTn id="32" dur="500"/>
                                        <p:tgtEl>
                                          <p:spTgt spid="265"/>
                                        </p:tgtEl>
                                      </p:cBhvr>
                                    </p:animEffect>
                                    <p:set>
                                      <p:cBhvr>
                                        <p:cTn id="33" dur="1" fill="hold">
                                          <p:stCondLst>
                                            <p:cond delay="499"/>
                                          </p:stCondLst>
                                        </p:cTn>
                                        <p:tgtEl>
                                          <p:spTgt spid="265"/>
                                        </p:tgtEl>
                                        <p:attrNameLst>
                                          <p:attrName>style.visibility</p:attrName>
                                        </p:attrNameLst>
                                      </p:cBhvr>
                                      <p:to>
                                        <p:strVal val="hidden"/>
                                      </p:to>
                                    </p:set>
                                  </p:childTnLst>
                                </p:cTn>
                              </p:par>
                              <p:par>
                                <p:cTn id="34" presetID="3" presetClass="exit" presetSubtype="10" fill="hold" grpId="2" nodeType="withEffect">
                                  <p:stCondLst>
                                    <p:cond delay="0"/>
                                  </p:stCondLst>
                                  <p:childTnLst>
                                    <p:animEffect transition="out" filter="blinds(horizontal)">
                                      <p:cBhvr>
                                        <p:cTn id="35" dur="500"/>
                                        <p:tgtEl>
                                          <p:spTgt spid="266"/>
                                        </p:tgtEl>
                                      </p:cBhvr>
                                    </p:animEffect>
                                    <p:set>
                                      <p:cBhvr>
                                        <p:cTn id="36" dur="1" fill="hold">
                                          <p:stCondLst>
                                            <p:cond delay="499"/>
                                          </p:stCondLst>
                                        </p:cTn>
                                        <p:tgtEl>
                                          <p:spTgt spid="266"/>
                                        </p:tgtEl>
                                        <p:attrNameLst>
                                          <p:attrName>style.visibility</p:attrName>
                                        </p:attrNameLst>
                                      </p:cBhvr>
                                      <p:to>
                                        <p:strVal val="hidden"/>
                                      </p:to>
                                    </p:set>
                                  </p:childTnLst>
                                </p:cTn>
                              </p:par>
                            </p:childTnLst>
                          </p:cTn>
                        </p:par>
                        <p:par>
                          <p:cTn id="37" fill="hold">
                            <p:stCondLst>
                              <p:cond delay="3500"/>
                            </p:stCondLst>
                            <p:childTnLst>
                              <p:par>
                                <p:cTn id="38" presetID="1" presetClass="entr" presetSubtype="0" fill="hold" grpId="0" nodeType="afterEffect">
                                  <p:stCondLst>
                                    <p:cond delay="0"/>
                                  </p:stCondLst>
                                  <p:childTnLst>
                                    <p:set>
                                      <p:cBhvr>
                                        <p:cTn id="39" dur="1" fill="hold">
                                          <p:stCondLst>
                                            <p:cond delay="0"/>
                                          </p:stCondLst>
                                        </p:cTn>
                                        <p:tgtEl>
                                          <p:spTgt spid="27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6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71"/>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0" animBg="1"/>
      <p:bldP spid="275" grpId="1" animBg="1"/>
      <p:bldP spid="272" grpId="0" animBg="1"/>
      <p:bldP spid="265" grpId="0" animBg="1"/>
      <p:bldP spid="265" grpId="1" animBg="1"/>
      <p:bldP spid="265" grpId="2" animBg="1"/>
      <p:bldP spid="266" grpId="0" animBg="1"/>
      <p:bldP spid="266" grpId="1" animBg="1"/>
      <p:bldP spid="266" grpId="2" animBg="1"/>
      <p:bldP spid="267" grpId="0" animBg="1"/>
      <p:bldP spid="269" grpId="0" animBg="1"/>
      <p:bldP spid="270" grpId="0" animBg="1"/>
      <p:bldP spid="271" grpId="0" animBg="1"/>
      <p:bldP spid="286" grpId="0"/>
      <p:bldP spid="28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2-21 at 7.33.01 PM.png"/>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tretch>
            <a:fillRect/>
          </a:stretch>
        </p:blipFill>
        <p:spPr>
          <a:xfrm>
            <a:off x="381000" y="1033271"/>
            <a:ext cx="8229600" cy="1605155"/>
          </a:xfrm>
          <a:prstGeom prst="rect">
            <a:avLst/>
          </a:prstGeom>
          <a:solidFill>
            <a:schemeClr val="bg2"/>
          </a:solidFill>
          <a:ln w="12700" cmpd="sng">
            <a:noFill/>
          </a:ln>
          <a:scene3d>
            <a:camera prst="orthographicFront">
              <a:rot lat="0" lon="0" rev="0"/>
            </a:camera>
            <a:lightRig rig="threePt" dir="t"/>
          </a:scene3d>
        </p:spPr>
      </p:pic>
      <p:pic>
        <p:nvPicPr>
          <p:cNvPr id="6" name="Picture 5" descr="Screen Shot 2015-02-21 at 7.33.2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799" y="2804728"/>
            <a:ext cx="7315200" cy="1493387"/>
          </a:xfrm>
          <a:prstGeom prst="rect">
            <a:avLst/>
          </a:prstGeom>
          <a:ln w="12700" cmpd="sng">
            <a:noFill/>
          </a:ln>
        </p:spPr>
      </p:pic>
      <p:sp>
        <p:nvSpPr>
          <p:cNvPr id="8" name="Rounded Rectangle 7"/>
          <p:cNvSpPr/>
          <p:nvPr/>
        </p:nvSpPr>
        <p:spPr>
          <a:xfrm>
            <a:off x="1013792" y="1922669"/>
            <a:ext cx="10992680" cy="681382"/>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3200" b="1" dirty="0">
                <a:solidFill>
                  <a:srgbClr val="C00000"/>
                </a:solidFill>
              </a:rPr>
              <a:t>1.52% of DRAM </a:t>
            </a:r>
            <a:r>
              <a:rPr lang="en-US" sz="3200" b="1">
                <a:solidFill>
                  <a:srgbClr val="C00000"/>
                </a:solidFill>
              </a:rPr>
              <a:t>modules </a:t>
            </a:r>
            <a:r>
              <a:rPr lang="en-US" sz="3200" b="1" smtClean="0">
                <a:solidFill>
                  <a:srgbClr val="C00000"/>
                </a:solidFill>
              </a:rPr>
              <a:t>failed in </a:t>
            </a:r>
            <a:r>
              <a:rPr lang="en-US" sz="3200" b="1" dirty="0">
                <a:solidFill>
                  <a:srgbClr val="C00000"/>
                </a:solidFill>
              </a:rPr>
              <a:t>Google Servers</a:t>
            </a:r>
          </a:p>
        </p:txBody>
      </p:sp>
      <p:sp>
        <p:nvSpPr>
          <p:cNvPr id="9" name="Rounded Rectangle 8"/>
          <p:cNvSpPr/>
          <p:nvPr/>
        </p:nvSpPr>
        <p:spPr>
          <a:xfrm>
            <a:off x="1621918" y="3703667"/>
            <a:ext cx="10384553" cy="601254"/>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3200" b="1" dirty="0">
                <a:solidFill>
                  <a:srgbClr val="C00000"/>
                </a:solidFill>
              </a:rPr>
              <a:t>1.6% of DRAM modules </a:t>
            </a:r>
            <a:r>
              <a:rPr lang="en-US" sz="3200" b="1" dirty="0" smtClean="0">
                <a:solidFill>
                  <a:srgbClr val="C00000"/>
                </a:solidFill>
              </a:rPr>
              <a:t>failed in </a:t>
            </a:r>
            <a:r>
              <a:rPr lang="en-US" sz="3200" b="1" dirty="0">
                <a:solidFill>
                  <a:srgbClr val="C00000"/>
                </a:solidFill>
              </a:rPr>
              <a:t>LANL</a:t>
            </a:r>
          </a:p>
        </p:txBody>
      </p:sp>
      <p:sp>
        <p:nvSpPr>
          <p:cNvPr id="11" name="Title 1"/>
          <p:cNvSpPr>
            <a:spLocks noGrp="1"/>
          </p:cNvSpPr>
          <p:nvPr>
            <p:ph type="title"/>
          </p:nvPr>
        </p:nvSpPr>
        <p:spPr>
          <a:xfrm>
            <a:off x="0" y="0"/>
            <a:ext cx="12192000" cy="1143000"/>
          </a:xfrm>
        </p:spPr>
        <p:txBody>
          <a:bodyPr>
            <a:normAutofit/>
          </a:bodyPr>
          <a:lstStyle/>
          <a:p>
            <a:pPr algn="ctr">
              <a:lnSpc>
                <a:spcPct val="80000"/>
              </a:lnSpc>
            </a:pPr>
            <a:r>
              <a:rPr lang="en-US" b="1" dirty="0"/>
              <a:t>IMPLICATION: </a:t>
            </a:r>
            <a:r>
              <a:rPr lang="en-US" b="1" dirty="0" smtClean="0"/>
              <a:t>DRAM </a:t>
            </a:r>
            <a:r>
              <a:rPr lang="en-US" b="1" dirty="0"/>
              <a:t>ERRORS IN THE FIELD</a:t>
            </a:r>
          </a:p>
        </p:txBody>
      </p:sp>
      <p:sp>
        <p:nvSpPr>
          <p:cNvPr id="12" name="TextBox 11"/>
          <p:cNvSpPr txBox="1"/>
          <p:nvPr/>
        </p:nvSpPr>
        <p:spPr>
          <a:xfrm>
            <a:off x="1524000" y="6415984"/>
            <a:ext cx="9144000" cy="369332"/>
          </a:xfrm>
          <a:prstGeom prst="rect">
            <a:avLst/>
          </a:prstGeom>
          <a:noFill/>
        </p:spPr>
        <p:txBody>
          <a:bodyPr wrap="square" rtlCol="0">
            <a:spAutoFit/>
          </a:bodyPr>
          <a:lstStyle/>
          <a:p>
            <a:pPr algn="ctr"/>
            <a:r>
              <a:rPr lang="en-US" i="1" dirty="0"/>
              <a:t>SIGMETRICS’09, </a:t>
            </a:r>
            <a:r>
              <a:rPr lang="en-US" i="1" dirty="0" smtClean="0"/>
              <a:t>SC’12, DSN’15 </a:t>
            </a:r>
            <a:endParaRPr lang="en-US" i="1" dirty="0"/>
          </a:p>
        </p:txBody>
      </p:sp>
      <p:sp>
        <p:nvSpPr>
          <p:cNvPr id="2" name="Slide Number Placeholder 1"/>
          <p:cNvSpPr>
            <a:spLocks noGrp="1"/>
          </p:cNvSpPr>
          <p:nvPr>
            <p:ph type="sldNum" sz="quarter" idx="12"/>
          </p:nvPr>
        </p:nvSpPr>
        <p:spPr/>
        <p:txBody>
          <a:bodyPr/>
          <a:lstStyle/>
          <a:p>
            <a:fld id="{75AD3244-FE42-4648-8A13-942AAE84A223}" type="slidenum">
              <a:rPr lang="en-US" smtClean="0"/>
              <a:t>26</a:t>
            </a:fld>
            <a:endParaRPr lang="en-US" dirty="0"/>
          </a:p>
        </p:txBody>
      </p:sp>
      <p:pic>
        <p:nvPicPr>
          <p:cNvPr id="3" name="Picture 2"/>
          <p:cNvPicPr>
            <a:picLocks noChangeAspect="1"/>
          </p:cNvPicPr>
          <p:nvPr/>
        </p:nvPicPr>
        <p:blipFill>
          <a:blip r:embed="rId6"/>
          <a:stretch>
            <a:fillRect/>
          </a:stretch>
        </p:blipFill>
        <p:spPr>
          <a:xfrm>
            <a:off x="1800824" y="4577593"/>
            <a:ext cx="10058400" cy="1494855"/>
          </a:xfrm>
          <a:prstGeom prst="rect">
            <a:avLst/>
          </a:prstGeom>
          <a:ln>
            <a:noFill/>
          </a:ln>
        </p:spPr>
      </p:pic>
      <p:sp>
        <p:nvSpPr>
          <p:cNvPr id="13" name="Rounded Rectangle 12"/>
          <p:cNvSpPr/>
          <p:nvPr/>
        </p:nvSpPr>
        <p:spPr>
          <a:xfrm>
            <a:off x="1842050" y="5437745"/>
            <a:ext cx="10164421" cy="705312"/>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3200" b="1" dirty="0">
                <a:solidFill>
                  <a:srgbClr val="C00000"/>
                </a:solidFill>
              </a:rPr>
              <a:t>1</a:t>
            </a:r>
            <a:r>
              <a:rPr lang="en-US" sz="3200" b="1" dirty="0" smtClean="0">
                <a:solidFill>
                  <a:srgbClr val="C00000"/>
                </a:solidFill>
              </a:rPr>
              <a:t>.8X more failures in new generation DRAMs in Facebook</a:t>
            </a:r>
            <a:endParaRPr lang="en-US" sz="3200" b="1" dirty="0">
              <a:solidFill>
                <a:srgbClr val="C00000"/>
              </a:solidFill>
            </a:endParaRPr>
          </a:p>
        </p:txBody>
      </p:sp>
      <p:sp>
        <p:nvSpPr>
          <p:cNvPr id="7" name="Rectangle 6"/>
          <p:cNvSpPr/>
          <p:nvPr/>
        </p:nvSpPr>
        <p:spPr>
          <a:xfrm>
            <a:off x="139149" y="1143000"/>
            <a:ext cx="11867322" cy="15206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013792" y="2905542"/>
            <a:ext cx="10992679" cy="15206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842050" y="4648202"/>
            <a:ext cx="10164421" cy="15206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821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0" y="2396066"/>
            <a:ext cx="12192000" cy="3200400"/>
          </a:xfrm>
          <a:prstGeom prst="roundRect">
            <a:avLst/>
          </a:prstGeom>
          <a:solidFill>
            <a:srgbClr val="EEECE1"/>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5400" i="1" dirty="0" smtClean="0">
                <a:solidFill>
                  <a:schemeClr val="tx2"/>
                </a:solidFill>
              </a:rPr>
              <a:t>Enable</a:t>
            </a:r>
            <a:r>
              <a:rPr lang="en-US" sz="5400" dirty="0" smtClean="0">
                <a:solidFill>
                  <a:srgbClr val="FF0000"/>
                </a:solidFill>
              </a:rPr>
              <a:t> </a:t>
            </a:r>
            <a:endParaRPr lang="en-US" sz="5400" dirty="0">
              <a:solidFill>
                <a:srgbClr val="FF0000"/>
              </a:solidFill>
            </a:endParaRPr>
          </a:p>
          <a:p>
            <a:pPr algn="ctr">
              <a:lnSpc>
                <a:spcPct val="80000"/>
              </a:lnSpc>
            </a:pPr>
            <a:r>
              <a:rPr lang="en-US" sz="5400" b="1" i="1" dirty="0">
                <a:solidFill>
                  <a:srgbClr val="C00000"/>
                </a:solidFill>
                <a:latin typeface="+mj-lt"/>
              </a:rPr>
              <a:t>h</a:t>
            </a:r>
            <a:r>
              <a:rPr lang="en-US" sz="5400" b="1" i="1" dirty="0" smtClean="0">
                <a:solidFill>
                  <a:srgbClr val="C00000"/>
                </a:solidFill>
                <a:latin typeface="+mj-lt"/>
              </a:rPr>
              <a:t>igh-capacity, low-latency memory</a:t>
            </a:r>
            <a:endParaRPr lang="en-US" sz="5400" b="1" i="1" dirty="0">
              <a:solidFill>
                <a:srgbClr val="C00000"/>
              </a:solidFill>
              <a:latin typeface="+mj-lt"/>
            </a:endParaRPr>
          </a:p>
          <a:p>
            <a:pPr algn="ctr">
              <a:lnSpc>
                <a:spcPct val="80000"/>
              </a:lnSpc>
            </a:pPr>
            <a:r>
              <a:rPr lang="en-US" sz="5400" i="1" dirty="0" smtClean="0">
                <a:solidFill>
                  <a:schemeClr val="tx2"/>
                </a:solidFill>
              </a:rPr>
              <a:t>without</a:t>
            </a:r>
            <a:r>
              <a:rPr lang="en-US" sz="5400" i="1" dirty="0" smtClean="0">
                <a:solidFill>
                  <a:srgbClr val="1F497D"/>
                </a:solidFill>
              </a:rPr>
              <a:t> </a:t>
            </a:r>
            <a:endParaRPr lang="en-US" sz="5400" i="1" dirty="0">
              <a:solidFill>
                <a:srgbClr val="1F497D"/>
              </a:solidFill>
            </a:endParaRPr>
          </a:p>
          <a:p>
            <a:pPr algn="ctr">
              <a:lnSpc>
                <a:spcPct val="80000"/>
              </a:lnSpc>
            </a:pPr>
            <a:r>
              <a:rPr lang="en-US" sz="5400" b="1" i="1" dirty="0" smtClean="0">
                <a:solidFill>
                  <a:srgbClr val="C00000"/>
                </a:solidFill>
              </a:rPr>
              <a:t>sacrificing reliability</a:t>
            </a:r>
            <a:endParaRPr lang="en-US" sz="5400" b="1" i="1" dirty="0">
              <a:solidFill>
                <a:srgbClr val="C00000"/>
              </a:solidFill>
            </a:endParaRPr>
          </a:p>
        </p:txBody>
      </p:sp>
      <p:sp>
        <p:nvSpPr>
          <p:cNvPr id="7" name="Rounded Rectangle 6"/>
          <p:cNvSpPr/>
          <p:nvPr/>
        </p:nvSpPr>
        <p:spPr>
          <a:xfrm>
            <a:off x="0" y="1286932"/>
            <a:ext cx="12192000" cy="838200"/>
          </a:xfrm>
          <a:prstGeom prst="roundRect">
            <a:avLst/>
          </a:prstGeom>
          <a:solidFill>
            <a:schemeClr val="bg2"/>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6600" b="1" i="1" dirty="0">
                <a:solidFill>
                  <a:schemeClr val="tx1"/>
                </a:solidFill>
              </a:rPr>
              <a:t>GOAL</a:t>
            </a:r>
          </a:p>
        </p:txBody>
      </p:sp>
      <p:sp>
        <p:nvSpPr>
          <p:cNvPr id="2" name="Slide Number Placeholder 1"/>
          <p:cNvSpPr>
            <a:spLocks noGrp="1"/>
          </p:cNvSpPr>
          <p:nvPr>
            <p:ph type="sldNum" sz="quarter" idx="12"/>
          </p:nvPr>
        </p:nvSpPr>
        <p:spPr/>
        <p:txBody>
          <a:bodyPr/>
          <a:lstStyle/>
          <a:p>
            <a:fld id="{75AD3244-FE42-4648-8A13-942AAE84A223}" type="slidenum">
              <a:rPr lang="en-US" smtClean="0"/>
              <a:t>27</a:t>
            </a:fld>
            <a:endParaRPr lang="en-US" dirty="0"/>
          </a:p>
        </p:txBody>
      </p:sp>
    </p:spTree>
    <p:extLst>
      <p:ext uri="{BB962C8B-B14F-4D97-AF65-F5344CB8AC3E}">
        <p14:creationId xmlns:p14="http://schemas.microsoft.com/office/powerpoint/2010/main" val="81875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Box 126"/>
          <p:cNvSpPr txBox="1"/>
          <p:nvPr/>
        </p:nvSpPr>
        <p:spPr>
          <a:xfrm>
            <a:off x="3634299" y="1136044"/>
            <a:ext cx="4374315" cy="523220"/>
          </a:xfrm>
          <a:prstGeom prst="rect">
            <a:avLst/>
          </a:prstGeom>
          <a:noFill/>
        </p:spPr>
        <p:txBody>
          <a:bodyPr wrap="none" rtlCol="0">
            <a:spAutoFit/>
          </a:bodyPr>
          <a:lstStyle/>
          <a:p>
            <a:r>
              <a:rPr lang="en-US" sz="2800" b="1" dirty="0"/>
              <a:t>Manufacturing Time Testing</a:t>
            </a:r>
          </a:p>
        </p:txBody>
      </p:sp>
      <p:sp>
        <p:nvSpPr>
          <p:cNvPr id="88" name="Rectangle 87"/>
          <p:cNvSpPr/>
          <p:nvPr/>
        </p:nvSpPr>
        <p:spPr>
          <a:xfrm>
            <a:off x="3746380" y="1733609"/>
            <a:ext cx="202581" cy="2745068"/>
          </a:xfrm>
          <a:prstGeom prst="rect">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 name="Rectangle 88"/>
          <p:cNvSpPr/>
          <p:nvPr/>
        </p:nvSpPr>
        <p:spPr>
          <a:xfrm>
            <a:off x="7391117" y="1792639"/>
            <a:ext cx="202581" cy="2745068"/>
          </a:xfrm>
          <a:prstGeom prst="rect">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4" name="Straight Connector 93"/>
          <p:cNvCxnSpPr/>
          <p:nvPr/>
        </p:nvCxnSpPr>
        <p:spPr>
          <a:xfrm>
            <a:off x="6961754" y="1853382"/>
            <a:ext cx="0" cy="2557710"/>
          </a:xfrm>
          <a:prstGeom prst="line">
            <a:avLst/>
          </a:prstGeom>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334230" y="1847158"/>
            <a:ext cx="0" cy="2557710"/>
          </a:xfrm>
          <a:prstGeom prst="line">
            <a:avLst/>
          </a:prstGeom>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5706706" y="1840934"/>
            <a:ext cx="0" cy="2557710"/>
          </a:xfrm>
          <a:prstGeom prst="line">
            <a:avLst/>
          </a:prstGeom>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4079745" y="3998805"/>
            <a:ext cx="3251628" cy="0"/>
          </a:xfrm>
          <a:prstGeom prst="line">
            <a:avLst/>
          </a:prstGeom>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4073537" y="3407877"/>
            <a:ext cx="3251628" cy="0"/>
          </a:xfrm>
          <a:prstGeom prst="line">
            <a:avLst/>
          </a:prstGeom>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079182" y="1834710"/>
            <a:ext cx="0" cy="2557710"/>
          </a:xfrm>
          <a:prstGeom prst="line">
            <a:avLst/>
          </a:prstGeom>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4442521" y="1828486"/>
            <a:ext cx="0" cy="2557710"/>
          </a:xfrm>
          <a:prstGeom prst="line">
            <a:avLst/>
          </a:prstGeom>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4059712" y="2212801"/>
            <a:ext cx="3251628" cy="0"/>
          </a:xfrm>
          <a:prstGeom prst="line">
            <a:avLst/>
          </a:prstGeom>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4058192" y="2807813"/>
            <a:ext cx="3251628" cy="0"/>
          </a:xfrm>
          <a:prstGeom prst="line">
            <a:avLst/>
          </a:prstGeom>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sp>
        <p:nvSpPr>
          <p:cNvPr id="122" name="Oval 121"/>
          <p:cNvSpPr/>
          <p:nvPr/>
        </p:nvSpPr>
        <p:spPr>
          <a:xfrm>
            <a:off x="4164025" y="1949781"/>
            <a:ext cx="543301" cy="519582"/>
          </a:xfrm>
          <a:prstGeom prst="ellipse">
            <a:avLst/>
          </a:prstGeom>
          <a:solidFill>
            <a:schemeClr val="tx1">
              <a:lumMod val="65000"/>
              <a:lumOff val="3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3" name="Oval 122"/>
          <p:cNvSpPr/>
          <p:nvPr/>
        </p:nvSpPr>
        <p:spPr>
          <a:xfrm>
            <a:off x="4806562" y="1948229"/>
            <a:ext cx="543301" cy="519582"/>
          </a:xfrm>
          <a:prstGeom prst="ellipse">
            <a:avLst/>
          </a:prstGeom>
          <a:solidFill>
            <a:schemeClr val="tx1">
              <a:lumMod val="65000"/>
              <a:lumOff val="3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Oval 123"/>
          <p:cNvSpPr/>
          <p:nvPr/>
        </p:nvSpPr>
        <p:spPr>
          <a:xfrm>
            <a:off x="5430825" y="1946677"/>
            <a:ext cx="543301" cy="519582"/>
          </a:xfrm>
          <a:prstGeom prst="ellipse">
            <a:avLst/>
          </a:prstGeom>
          <a:solidFill>
            <a:schemeClr val="tx1">
              <a:lumMod val="65000"/>
              <a:lumOff val="3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5" name="Oval 124"/>
          <p:cNvSpPr/>
          <p:nvPr/>
        </p:nvSpPr>
        <p:spPr>
          <a:xfrm>
            <a:off x="6064225" y="1945125"/>
            <a:ext cx="543301" cy="519582"/>
          </a:xfrm>
          <a:prstGeom prst="ellipse">
            <a:avLst/>
          </a:prstGeom>
          <a:solidFill>
            <a:schemeClr val="tx1">
              <a:lumMod val="65000"/>
              <a:lumOff val="3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6" name="Oval 125"/>
          <p:cNvSpPr/>
          <p:nvPr/>
        </p:nvSpPr>
        <p:spPr>
          <a:xfrm>
            <a:off x="6688488" y="1943573"/>
            <a:ext cx="543301" cy="519582"/>
          </a:xfrm>
          <a:prstGeom prst="ellipse">
            <a:avLst/>
          </a:prstGeom>
          <a:solidFill>
            <a:schemeClr val="tx1">
              <a:lumMod val="65000"/>
              <a:lumOff val="3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7" name="Oval 116"/>
          <p:cNvSpPr/>
          <p:nvPr/>
        </p:nvSpPr>
        <p:spPr>
          <a:xfrm>
            <a:off x="4171642" y="2544793"/>
            <a:ext cx="543301" cy="519582"/>
          </a:xfrm>
          <a:prstGeom prst="ellipse">
            <a:avLst/>
          </a:prstGeom>
          <a:solidFill>
            <a:schemeClr val="tx1">
              <a:lumMod val="65000"/>
              <a:lumOff val="3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Oval 117"/>
          <p:cNvSpPr/>
          <p:nvPr/>
        </p:nvSpPr>
        <p:spPr>
          <a:xfrm>
            <a:off x="4805042" y="2543241"/>
            <a:ext cx="543301" cy="519582"/>
          </a:xfrm>
          <a:prstGeom prst="ellipse">
            <a:avLst/>
          </a:prstGeom>
          <a:solidFill>
            <a:schemeClr val="tx1">
              <a:lumMod val="65000"/>
              <a:lumOff val="3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9" name="Oval 118"/>
          <p:cNvSpPr/>
          <p:nvPr/>
        </p:nvSpPr>
        <p:spPr>
          <a:xfrm>
            <a:off x="5438442" y="2541689"/>
            <a:ext cx="543301" cy="519582"/>
          </a:xfrm>
          <a:prstGeom prst="ellipse">
            <a:avLst/>
          </a:prstGeom>
          <a:solidFill>
            <a:schemeClr val="tx1">
              <a:lumMod val="65000"/>
              <a:lumOff val="3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0" name="Oval 119"/>
          <p:cNvSpPr/>
          <p:nvPr/>
        </p:nvSpPr>
        <p:spPr>
          <a:xfrm>
            <a:off x="6062705" y="2540137"/>
            <a:ext cx="543301" cy="519582"/>
          </a:xfrm>
          <a:prstGeom prst="ellipse">
            <a:avLst/>
          </a:prstGeom>
          <a:solidFill>
            <a:schemeClr val="tx1">
              <a:lumMod val="65000"/>
              <a:lumOff val="3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Oval 120"/>
          <p:cNvSpPr/>
          <p:nvPr/>
        </p:nvSpPr>
        <p:spPr>
          <a:xfrm>
            <a:off x="6686968" y="2538585"/>
            <a:ext cx="543301" cy="519582"/>
          </a:xfrm>
          <a:prstGeom prst="ellipse">
            <a:avLst/>
          </a:prstGeom>
          <a:solidFill>
            <a:schemeClr val="tx1">
              <a:lumMod val="65000"/>
              <a:lumOff val="3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2" name="Oval 111"/>
          <p:cNvSpPr/>
          <p:nvPr/>
        </p:nvSpPr>
        <p:spPr>
          <a:xfrm>
            <a:off x="4168713" y="3153993"/>
            <a:ext cx="543301" cy="519582"/>
          </a:xfrm>
          <a:prstGeom prst="ellipse">
            <a:avLst/>
          </a:prstGeom>
          <a:solidFill>
            <a:schemeClr val="tx1">
              <a:lumMod val="65000"/>
              <a:lumOff val="3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3" name="Oval 112"/>
          <p:cNvSpPr/>
          <p:nvPr/>
        </p:nvSpPr>
        <p:spPr>
          <a:xfrm>
            <a:off x="4802113" y="3152441"/>
            <a:ext cx="543301" cy="519582"/>
          </a:xfrm>
          <a:prstGeom prst="ellipse">
            <a:avLst/>
          </a:prstGeom>
          <a:solidFill>
            <a:schemeClr val="tx1">
              <a:lumMod val="65000"/>
              <a:lumOff val="3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4" name="Oval 113"/>
          <p:cNvSpPr/>
          <p:nvPr/>
        </p:nvSpPr>
        <p:spPr>
          <a:xfrm>
            <a:off x="5435513" y="3150889"/>
            <a:ext cx="543301" cy="519582"/>
          </a:xfrm>
          <a:prstGeom prst="ellipse">
            <a:avLst/>
          </a:prstGeom>
          <a:solidFill>
            <a:schemeClr val="tx1">
              <a:lumMod val="65000"/>
              <a:lumOff val="3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5" name="Oval 114"/>
          <p:cNvSpPr/>
          <p:nvPr/>
        </p:nvSpPr>
        <p:spPr>
          <a:xfrm>
            <a:off x="6059776" y="3149337"/>
            <a:ext cx="543301" cy="519582"/>
          </a:xfrm>
          <a:prstGeom prst="ellipse">
            <a:avLst/>
          </a:prstGeom>
          <a:solidFill>
            <a:schemeClr val="tx1">
              <a:lumMod val="65000"/>
              <a:lumOff val="3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6" name="Oval 115"/>
          <p:cNvSpPr/>
          <p:nvPr/>
        </p:nvSpPr>
        <p:spPr>
          <a:xfrm>
            <a:off x="6693176" y="3147785"/>
            <a:ext cx="543301" cy="519582"/>
          </a:xfrm>
          <a:prstGeom prst="ellipse">
            <a:avLst/>
          </a:prstGeom>
          <a:solidFill>
            <a:schemeClr val="tx1">
              <a:lumMod val="65000"/>
              <a:lumOff val="3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7" name="Oval 106"/>
          <p:cNvSpPr/>
          <p:nvPr/>
        </p:nvSpPr>
        <p:spPr>
          <a:xfrm>
            <a:off x="4165784" y="3754057"/>
            <a:ext cx="543301" cy="519582"/>
          </a:xfrm>
          <a:prstGeom prst="ellipse">
            <a:avLst/>
          </a:prstGeom>
          <a:solidFill>
            <a:schemeClr val="tx1">
              <a:lumMod val="65000"/>
              <a:lumOff val="3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8" name="Oval 107"/>
          <p:cNvSpPr/>
          <p:nvPr/>
        </p:nvSpPr>
        <p:spPr>
          <a:xfrm>
            <a:off x="4808321" y="3752505"/>
            <a:ext cx="543301" cy="519582"/>
          </a:xfrm>
          <a:prstGeom prst="ellipse">
            <a:avLst/>
          </a:prstGeom>
          <a:solidFill>
            <a:schemeClr val="tx1">
              <a:lumMod val="65000"/>
              <a:lumOff val="3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9" name="Oval 108"/>
          <p:cNvSpPr/>
          <p:nvPr/>
        </p:nvSpPr>
        <p:spPr>
          <a:xfrm>
            <a:off x="5432584" y="3750953"/>
            <a:ext cx="543301" cy="519582"/>
          </a:xfrm>
          <a:prstGeom prst="ellipse">
            <a:avLst/>
          </a:prstGeom>
          <a:solidFill>
            <a:schemeClr val="tx1">
              <a:lumMod val="65000"/>
              <a:lumOff val="3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0" name="Oval 109"/>
          <p:cNvSpPr/>
          <p:nvPr/>
        </p:nvSpPr>
        <p:spPr>
          <a:xfrm>
            <a:off x="6065984" y="3749401"/>
            <a:ext cx="543301" cy="519582"/>
          </a:xfrm>
          <a:prstGeom prst="ellipse">
            <a:avLst/>
          </a:prstGeom>
          <a:solidFill>
            <a:schemeClr val="tx1">
              <a:lumMod val="65000"/>
              <a:lumOff val="3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1" name="Oval 110"/>
          <p:cNvSpPr/>
          <p:nvPr/>
        </p:nvSpPr>
        <p:spPr>
          <a:xfrm>
            <a:off x="6690247" y="3747849"/>
            <a:ext cx="543301" cy="519582"/>
          </a:xfrm>
          <a:prstGeom prst="ellipse">
            <a:avLst/>
          </a:prstGeom>
          <a:solidFill>
            <a:schemeClr val="tx1">
              <a:lumMod val="65000"/>
              <a:lumOff val="35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3" name="Right Arrow 132"/>
          <p:cNvSpPr/>
          <p:nvPr/>
        </p:nvSpPr>
        <p:spPr>
          <a:xfrm>
            <a:off x="7649571" y="2219132"/>
            <a:ext cx="1027153" cy="373478"/>
          </a:xfrm>
          <a:prstGeom prst="rightArrow">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5" name="TextBox 134"/>
          <p:cNvSpPr txBox="1"/>
          <p:nvPr/>
        </p:nvSpPr>
        <p:spPr>
          <a:xfrm>
            <a:off x="7649563" y="1770957"/>
            <a:ext cx="932792" cy="523220"/>
          </a:xfrm>
          <a:prstGeom prst="rect">
            <a:avLst/>
          </a:prstGeom>
          <a:noFill/>
        </p:spPr>
        <p:txBody>
          <a:bodyPr wrap="none" rtlCol="0">
            <a:spAutoFit/>
          </a:bodyPr>
          <a:lstStyle/>
          <a:p>
            <a:r>
              <a:rPr lang="en-US" sz="2800" b="1" dirty="0">
                <a:solidFill>
                  <a:srgbClr val="000000"/>
                </a:solidFill>
              </a:rPr>
              <a:t>PASS</a:t>
            </a:r>
          </a:p>
        </p:txBody>
      </p:sp>
      <p:sp>
        <p:nvSpPr>
          <p:cNvPr id="136" name="TextBox 135"/>
          <p:cNvSpPr txBox="1"/>
          <p:nvPr/>
        </p:nvSpPr>
        <p:spPr>
          <a:xfrm>
            <a:off x="7689908" y="3996171"/>
            <a:ext cx="814621" cy="523220"/>
          </a:xfrm>
          <a:prstGeom prst="rect">
            <a:avLst/>
          </a:prstGeom>
          <a:noFill/>
        </p:spPr>
        <p:txBody>
          <a:bodyPr wrap="none" rtlCol="0">
            <a:spAutoFit/>
          </a:bodyPr>
          <a:lstStyle/>
          <a:p>
            <a:r>
              <a:rPr lang="en-US" sz="2800" b="1" dirty="0">
                <a:solidFill>
                  <a:srgbClr val="000000"/>
                </a:solidFill>
              </a:rPr>
              <a:t>FAIL</a:t>
            </a:r>
          </a:p>
        </p:txBody>
      </p:sp>
      <p:sp>
        <p:nvSpPr>
          <p:cNvPr id="141" name="Right Arrow 140"/>
          <p:cNvSpPr/>
          <p:nvPr/>
        </p:nvSpPr>
        <p:spPr>
          <a:xfrm>
            <a:off x="7652563" y="3790756"/>
            <a:ext cx="1027153" cy="373478"/>
          </a:xfrm>
          <a:prstGeom prst="rightArrow">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7" name="Right Arrow 136"/>
          <p:cNvSpPr/>
          <p:nvPr/>
        </p:nvSpPr>
        <p:spPr>
          <a:xfrm>
            <a:off x="3036717" y="2947417"/>
            <a:ext cx="675312" cy="339139"/>
          </a:xfrm>
          <a:prstGeom prst="rightArrow">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0" name="Picture 49" descr="37424_1_micron_may_hike_dram_chip_prices_due_to_insufficient_supply_clipped_rev_1.png"/>
          <p:cNvPicPr>
            <a:picLocks noChangeAspect="1"/>
          </p:cNvPicPr>
          <p:nvPr/>
        </p:nvPicPr>
        <p:blipFill>
          <a:blip r:embed="rId3">
            <a:duotone>
              <a:prstClr val="black"/>
              <a:srgbClr val="191919">
                <a:tint val="45000"/>
                <a:satMod val="400000"/>
              </a:srgbClr>
            </a:duotone>
            <a:extLst>
              <a:ext uri="{28A0092B-C50C-407E-A947-70E740481C1C}">
                <a14:useLocalDpi xmlns:a14="http://schemas.microsoft.com/office/drawing/2010/main" val="0"/>
              </a:ext>
            </a:extLst>
          </a:blip>
          <a:stretch>
            <a:fillRect/>
          </a:stretch>
        </p:blipFill>
        <p:spPr>
          <a:xfrm>
            <a:off x="1600200" y="2649220"/>
            <a:ext cx="1574800" cy="1084580"/>
          </a:xfrm>
          <a:prstGeom prst="rect">
            <a:avLst/>
          </a:prstGeom>
        </p:spPr>
      </p:pic>
      <p:pic>
        <p:nvPicPr>
          <p:cNvPr id="51" name="Picture 50" descr="37424_1_micron_may_hike_dram_chip_prices_due_to_insufficient_supply_clipped_rev_1.png"/>
          <p:cNvPicPr>
            <a:picLocks noChangeAspect="1"/>
          </p:cNvPicPr>
          <p:nvPr/>
        </p:nvPicPr>
        <p:blipFill>
          <a:blip r:embed="rId3">
            <a:duotone>
              <a:prstClr val="black"/>
              <a:srgbClr val="191919">
                <a:tint val="45000"/>
                <a:satMod val="400000"/>
              </a:srgbClr>
            </a:duotone>
            <a:extLst>
              <a:ext uri="{28A0092B-C50C-407E-A947-70E740481C1C}">
                <a14:useLocalDpi xmlns:a14="http://schemas.microsoft.com/office/drawing/2010/main" val="0"/>
              </a:ext>
            </a:extLst>
          </a:blip>
          <a:stretch>
            <a:fillRect/>
          </a:stretch>
        </p:blipFill>
        <p:spPr>
          <a:xfrm>
            <a:off x="8915400" y="1116974"/>
            <a:ext cx="1574800" cy="1084580"/>
          </a:xfrm>
          <a:prstGeom prst="rect">
            <a:avLst/>
          </a:prstGeom>
        </p:spPr>
      </p:pic>
      <p:pic>
        <p:nvPicPr>
          <p:cNvPr id="52" name="Picture 51" descr="37424_1_micron_may_hike_dram_chip_prices_due_to_insufficient_supply_clipped_rev_1.png"/>
          <p:cNvPicPr>
            <a:picLocks noChangeAspect="1"/>
          </p:cNvPicPr>
          <p:nvPr/>
        </p:nvPicPr>
        <p:blipFill>
          <a:blip r:embed="rId3">
            <a:duotone>
              <a:prstClr val="black"/>
              <a:srgbClr val="191919">
                <a:tint val="45000"/>
                <a:satMod val="400000"/>
              </a:srgbClr>
            </a:duotone>
            <a:extLst>
              <a:ext uri="{28A0092B-C50C-407E-A947-70E740481C1C}">
                <a14:useLocalDpi xmlns:a14="http://schemas.microsoft.com/office/drawing/2010/main" val="0"/>
              </a:ext>
            </a:extLst>
          </a:blip>
          <a:stretch>
            <a:fillRect/>
          </a:stretch>
        </p:blipFill>
        <p:spPr>
          <a:xfrm>
            <a:off x="8915400" y="2133600"/>
            <a:ext cx="1574800" cy="1084580"/>
          </a:xfrm>
          <a:prstGeom prst="rect">
            <a:avLst/>
          </a:prstGeom>
        </p:spPr>
      </p:pic>
      <p:pic>
        <p:nvPicPr>
          <p:cNvPr id="203" name="Picture 202"/>
          <p:cNvPicPr>
            <a:picLocks noChangeAspect="1"/>
          </p:cNvPicPr>
          <p:nvPr/>
        </p:nvPicPr>
        <p:blipFill>
          <a:blip r:embed="rId4">
            <a:duotone>
              <a:prstClr val="black"/>
              <a:schemeClr val="accent6">
                <a:tint val="45000"/>
                <a:satMod val="400000"/>
              </a:schemeClr>
            </a:duotone>
          </a:blip>
          <a:stretch>
            <a:fillRect/>
          </a:stretch>
        </p:blipFill>
        <p:spPr>
          <a:xfrm>
            <a:off x="8996152" y="1770957"/>
            <a:ext cx="954058" cy="896348"/>
          </a:xfrm>
          <a:prstGeom prst="rect">
            <a:avLst/>
          </a:prstGeom>
        </p:spPr>
      </p:pic>
      <p:pic>
        <p:nvPicPr>
          <p:cNvPr id="53" name="Picture 52" descr="37424_1_micron_may_hike_dram_chip_prices_due_to_insufficient_supply_clipped_rev_1.png"/>
          <p:cNvPicPr>
            <a:picLocks noChangeAspect="1"/>
          </p:cNvPicPr>
          <p:nvPr/>
        </p:nvPicPr>
        <p:blipFill>
          <a:blip r:embed="rId3">
            <a:duotone>
              <a:prstClr val="black"/>
              <a:srgbClr val="191919">
                <a:tint val="45000"/>
                <a:satMod val="400000"/>
              </a:srgbClr>
            </a:duotone>
            <a:extLst>
              <a:ext uri="{28A0092B-C50C-407E-A947-70E740481C1C}">
                <a14:useLocalDpi xmlns:a14="http://schemas.microsoft.com/office/drawing/2010/main" val="0"/>
              </a:ext>
            </a:extLst>
          </a:blip>
          <a:stretch>
            <a:fillRect/>
          </a:stretch>
        </p:blipFill>
        <p:spPr>
          <a:xfrm>
            <a:off x="8839200" y="3505200"/>
            <a:ext cx="1574800" cy="1084580"/>
          </a:xfrm>
          <a:prstGeom prst="rect">
            <a:avLst/>
          </a:prstGeom>
        </p:spPr>
      </p:pic>
      <p:sp>
        <p:nvSpPr>
          <p:cNvPr id="204" name="Multiply 203"/>
          <p:cNvSpPr/>
          <p:nvPr/>
        </p:nvSpPr>
        <p:spPr>
          <a:xfrm>
            <a:off x="8915401" y="3505201"/>
            <a:ext cx="1175849" cy="1194507"/>
          </a:xfrm>
          <a:prstGeom prst="mathMultiply">
            <a:avLst/>
          </a:prstGeom>
          <a:solidFill>
            <a:srgbClr val="FF0000"/>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54" name="Rounded Rectangle 53"/>
          <p:cNvSpPr/>
          <p:nvPr/>
        </p:nvSpPr>
        <p:spPr>
          <a:xfrm>
            <a:off x="0" y="5044335"/>
            <a:ext cx="12192000" cy="1508866"/>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80000"/>
              </a:lnSpc>
            </a:pPr>
            <a:r>
              <a:rPr lang="en-US" sz="3600" dirty="0">
                <a:solidFill>
                  <a:srgbClr val="C00000"/>
                </a:solidFill>
              </a:rPr>
              <a:t>1. Manufacturers perform exhaustive testing of DRAM chips</a:t>
            </a:r>
          </a:p>
          <a:p>
            <a:r>
              <a:rPr lang="en-US" sz="3600" dirty="0">
                <a:solidFill>
                  <a:srgbClr val="C00000"/>
                </a:solidFill>
              </a:rPr>
              <a:t>2. Chips failing the tests are discarded</a:t>
            </a:r>
          </a:p>
        </p:txBody>
      </p:sp>
      <p:sp>
        <p:nvSpPr>
          <p:cNvPr id="4" name="Slide Number Placeholder 3"/>
          <p:cNvSpPr>
            <a:spLocks noGrp="1"/>
          </p:cNvSpPr>
          <p:nvPr>
            <p:ph type="sldNum" sz="quarter" idx="12"/>
          </p:nvPr>
        </p:nvSpPr>
        <p:spPr/>
        <p:txBody>
          <a:bodyPr/>
          <a:lstStyle/>
          <a:p>
            <a:fld id="{75AD3244-FE42-4648-8A13-942AAE84A223}" type="slidenum">
              <a:rPr lang="en-US" smtClean="0"/>
              <a:t>28</a:t>
            </a:fld>
            <a:endParaRPr lang="en-US" dirty="0"/>
          </a:p>
        </p:txBody>
      </p:sp>
      <p:sp>
        <p:nvSpPr>
          <p:cNvPr id="49" name="Title 1"/>
          <p:cNvSpPr>
            <a:spLocks noGrp="1"/>
          </p:cNvSpPr>
          <p:nvPr>
            <p:ph type="title"/>
          </p:nvPr>
        </p:nvSpPr>
        <p:spPr>
          <a:xfrm>
            <a:off x="0" y="0"/>
            <a:ext cx="12192000" cy="1143000"/>
          </a:xfrm>
        </p:spPr>
        <p:txBody>
          <a:bodyPr>
            <a:normAutofit fontScale="90000"/>
          </a:bodyPr>
          <a:lstStyle/>
          <a:p>
            <a:pPr algn="ctr">
              <a:lnSpc>
                <a:spcPct val="80000"/>
              </a:lnSpc>
            </a:pPr>
            <a:r>
              <a:rPr lang="en-US" b="1" dirty="0" smtClean="0"/>
              <a:t>TRADITIONAL APPROACH</a:t>
            </a:r>
            <a:br>
              <a:rPr lang="en-US" b="1" dirty="0" smtClean="0"/>
            </a:br>
            <a:r>
              <a:rPr lang="en-US" b="1" dirty="0" smtClean="0"/>
              <a:t>TO ENABLE DRAM SCALING</a:t>
            </a:r>
            <a:endParaRPr lang="en-US" b="1" dirty="0"/>
          </a:p>
        </p:txBody>
      </p:sp>
      <p:grpSp>
        <p:nvGrpSpPr>
          <p:cNvPr id="5" name="Group 4"/>
          <p:cNvGrpSpPr/>
          <p:nvPr/>
        </p:nvGrpSpPr>
        <p:grpSpPr>
          <a:xfrm>
            <a:off x="4209450" y="1879798"/>
            <a:ext cx="2779018" cy="2455853"/>
            <a:chOff x="4209450" y="1879798"/>
            <a:chExt cx="2779018" cy="2455853"/>
          </a:xfrm>
        </p:grpSpPr>
        <p:pic>
          <p:nvPicPr>
            <p:cNvPr id="55" name="Picture 54" descr="21175849_s.png"/>
            <p:cNvPicPr>
              <a:picLocks noChangeAspect="1"/>
            </p:cNvPicPr>
            <p:nvPr/>
          </p:nvPicPr>
          <p:blipFill>
            <a:blip r:embed="rId5">
              <a:extLst>
                <a:ext uri="{BEBA8EAE-BF5A-486C-A8C5-ECC9F3942E4B}">
                  <a14:imgProps xmlns:a14="http://schemas.microsoft.com/office/drawing/2010/main">
                    <a14:imgLayer r:embed="rId6">
                      <a14:imgEffect>
                        <a14:backgroundRemoval t="8000" b="90000" l="8667" r="90000">
                          <a14:foregroundMark x1="55111" y1="19111" x2="55111" y2="19111"/>
                          <a14:foregroundMark x1="55111" y1="19111" x2="55111" y2="19111"/>
                          <a14:foregroundMark x1="40889" y1="36444" x2="40889" y2="36444"/>
                          <a14:foregroundMark x1="40889" y1="36444" x2="40889" y2="36444"/>
                          <a14:foregroundMark x1="30444" y1="23333" x2="30444" y2="23333"/>
                          <a14:foregroundMark x1="39556" y1="19556" x2="39556" y2="19556"/>
                          <a14:foregroundMark x1="66222" y1="21333" x2="66222" y2="21333"/>
                          <a14:foregroundMark x1="72000" y1="31111" x2="72000" y2="31111"/>
                          <a14:foregroundMark x1="18889" y1="28222" x2="18889" y2="28222"/>
                          <a14:foregroundMark x1="20667" y1="46444" x2="20667" y2="46444"/>
                          <a14:foregroundMark x1="19333" y1="59111" x2="19333" y2="59111"/>
                          <a14:foregroundMark x1="25556" y1="69111" x2="25556" y2="69111"/>
                          <a14:foregroundMark x1="34667" y1="77333" x2="34667" y2="77333"/>
                          <a14:foregroundMark x1="46222" y1="81778" x2="46222" y2="81778"/>
                          <a14:foregroundMark x1="58000" y1="81333" x2="58000" y2="81333"/>
                          <a14:foregroundMark x1="70000" y1="75111" x2="70000" y2="75111"/>
                          <a14:foregroundMark x1="78222" y1="64889" x2="78222" y2="64889"/>
                          <a14:foregroundMark x1="79556" y1="53333" x2="79556" y2="53333"/>
                          <a14:foregroundMark x1="79111" y1="40222" x2="79111" y2="40222"/>
                        </a14:backgroundRemoval>
                      </a14:imgEffect>
                    </a14:imgLayer>
                  </a14:imgProps>
                </a:ext>
                <a:ext uri="{28A0092B-C50C-407E-A947-70E740481C1C}">
                  <a14:useLocalDpi xmlns:a14="http://schemas.microsoft.com/office/drawing/2010/main" val="0"/>
                </a:ext>
              </a:extLst>
            </a:blip>
            <a:stretch>
              <a:fillRect/>
            </a:stretch>
          </p:blipFill>
          <p:spPr>
            <a:xfrm>
              <a:off x="4209450" y="1887689"/>
              <a:ext cx="1277484" cy="1277484"/>
            </a:xfrm>
            <a:prstGeom prst="rect">
              <a:avLst/>
            </a:prstGeom>
          </p:spPr>
        </p:pic>
        <p:pic>
          <p:nvPicPr>
            <p:cNvPr id="56" name="Picture 55" descr="21175849_s.png"/>
            <p:cNvPicPr>
              <a:picLocks noChangeAspect="1"/>
            </p:cNvPicPr>
            <p:nvPr/>
          </p:nvPicPr>
          <p:blipFill>
            <a:blip r:embed="rId5">
              <a:extLst>
                <a:ext uri="{BEBA8EAE-BF5A-486C-A8C5-ECC9F3942E4B}">
                  <a14:imgProps xmlns:a14="http://schemas.microsoft.com/office/drawing/2010/main">
                    <a14:imgLayer r:embed="rId6">
                      <a14:imgEffect>
                        <a14:backgroundRemoval t="8000" b="90000" l="8667" r="90000">
                          <a14:foregroundMark x1="55111" y1="19111" x2="55111" y2="19111"/>
                          <a14:foregroundMark x1="55111" y1="19111" x2="55111" y2="19111"/>
                          <a14:foregroundMark x1="40889" y1="36444" x2="40889" y2="36444"/>
                          <a14:foregroundMark x1="40889" y1="36444" x2="40889" y2="36444"/>
                          <a14:foregroundMark x1="30444" y1="23333" x2="30444" y2="23333"/>
                          <a14:foregroundMark x1="39556" y1="19556" x2="39556" y2="19556"/>
                          <a14:foregroundMark x1="66222" y1="21333" x2="66222" y2="21333"/>
                          <a14:foregroundMark x1="72000" y1="31111" x2="72000" y2="31111"/>
                          <a14:foregroundMark x1="18889" y1="28222" x2="18889" y2="28222"/>
                          <a14:foregroundMark x1="20667" y1="46444" x2="20667" y2="46444"/>
                          <a14:foregroundMark x1="19333" y1="59111" x2="19333" y2="59111"/>
                          <a14:foregroundMark x1="25556" y1="69111" x2="25556" y2="69111"/>
                          <a14:foregroundMark x1="34667" y1="77333" x2="34667" y2="77333"/>
                          <a14:foregroundMark x1="46222" y1="81778" x2="46222" y2="81778"/>
                          <a14:foregroundMark x1="58000" y1="81333" x2="58000" y2="81333"/>
                          <a14:foregroundMark x1="70000" y1="75111" x2="70000" y2="75111"/>
                          <a14:foregroundMark x1="78222" y1="64889" x2="78222" y2="64889"/>
                          <a14:foregroundMark x1="79556" y1="53333" x2="79556" y2="53333"/>
                          <a14:foregroundMark x1="79111" y1="40222" x2="79111" y2="40222"/>
                        </a14:backgroundRemoval>
                      </a14:imgEffect>
                    </a14:imgLayer>
                  </a14:imgProps>
                </a:ext>
                <a:ext uri="{28A0092B-C50C-407E-A947-70E740481C1C}">
                  <a14:useLocalDpi xmlns:a14="http://schemas.microsoft.com/office/drawing/2010/main" val="0"/>
                </a:ext>
              </a:extLst>
            </a:blip>
            <a:stretch>
              <a:fillRect/>
            </a:stretch>
          </p:blipFill>
          <p:spPr>
            <a:xfrm>
              <a:off x="5676046" y="1879798"/>
              <a:ext cx="1277484" cy="1277484"/>
            </a:xfrm>
            <a:prstGeom prst="rect">
              <a:avLst/>
            </a:prstGeom>
          </p:spPr>
        </p:pic>
        <p:pic>
          <p:nvPicPr>
            <p:cNvPr id="57" name="Picture 56" descr="21175849_s.png"/>
            <p:cNvPicPr>
              <a:picLocks noChangeAspect="1"/>
            </p:cNvPicPr>
            <p:nvPr/>
          </p:nvPicPr>
          <p:blipFill>
            <a:blip r:embed="rId5">
              <a:extLst>
                <a:ext uri="{BEBA8EAE-BF5A-486C-A8C5-ECC9F3942E4B}">
                  <a14:imgProps xmlns:a14="http://schemas.microsoft.com/office/drawing/2010/main">
                    <a14:imgLayer r:embed="rId6">
                      <a14:imgEffect>
                        <a14:backgroundRemoval t="8000" b="90000" l="8667" r="90000">
                          <a14:foregroundMark x1="55111" y1="19111" x2="55111" y2="19111"/>
                          <a14:foregroundMark x1="55111" y1="19111" x2="55111" y2="19111"/>
                          <a14:foregroundMark x1="40889" y1="36444" x2="40889" y2="36444"/>
                          <a14:foregroundMark x1="40889" y1="36444" x2="40889" y2="36444"/>
                          <a14:foregroundMark x1="30444" y1="23333" x2="30444" y2="23333"/>
                          <a14:foregroundMark x1="39556" y1="19556" x2="39556" y2="19556"/>
                          <a14:foregroundMark x1="66222" y1="21333" x2="66222" y2="21333"/>
                          <a14:foregroundMark x1="72000" y1="31111" x2="72000" y2="31111"/>
                          <a14:foregroundMark x1="18889" y1="28222" x2="18889" y2="28222"/>
                          <a14:foregroundMark x1="20667" y1="46444" x2="20667" y2="46444"/>
                          <a14:foregroundMark x1="19333" y1="59111" x2="19333" y2="59111"/>
                          <a14:foregroundMark x1="25556" y1="69111" x2="25556" y2="69111"/>
                          <a14:foregroundMark x1="34667" y1="77333" x2="34667" y2="77333"/>
                          <a14:foregroundMark x1="46222" y1="81778" x2="46222" y2="81778"/>
                          <a14:foregroundMark x1="58000" y1="81333" x2="58000" y2="81333"/>
                          <a14:foregroundMark x1="70000" y1="75111" x2="70000" y2="75111"/>
                          <a14:foregroundMark x1="78222" y1="64889" x2="78222" y2="64889"/>
                          <a14:foregroundMark x1="79556" y1="53333" x2="79556" y2="53333"/>
                          <a14:foregroundMark x1="79111" y1="40222" x2="79111" y2="40222"/>
                        </a14:backgroundRemoval>
                      </a14:imgEffect>
                    </a14:imgLayer>
                  </a14:imgProps>
                </a:ext>
                <a:ext uri="{28A0092B-C50C-407E-A947-70E740481C1C}">
                  <a14:useLocalDpi xmlns:a14="http://schemas.microsoft.com/office/drawing/2010/main" val="0"/>
                </a:ext>
              </a:extLst>
            </a:blip>
            <a:stretch>
              <a:fillRect/>
            </a:stretch>
          </p:blipFill>
          <p:spPr>
            <a:xfrm>
              <a:off x="5710984" y="3043484"/>
              <a:ext cx="1277484" cy="1277484"/>
            </a:xfrm>
            <a:prstGeom prst="rect">
              <a:avLst/>
            </a:prstGeom>
          </p:spPr>
        </p:pic>
        <p:pic>
          <p:nvPicPr>
            <p:cNvPr id="58" name="Picture 57" descr="21175849_s.png"/>
            <p:cNvPicPr>
              <a:picLocks noChangeAspect="1"/>
            </p:cNvPicPr>
            <p:nvPr/>
          </p:nvPicPr>
          <p:blipFill>
            <a:blip r:embed="rId5">
              <a:extLst>
                <a:ext uri="{BEBA8EAE-BF5A-486C-A8C5-ECC9F3942E4B}">
                  <a14:imgProps xmlns:a14="http://schemas.microsoft.com/office/drawing/2010/main">
                    <a14:imgLayer r:embed="rId6">
                      <a14:imgEffect>
                        <a14:backgroundRemoval t="8000" b="90000" l="8667" r="90000">
                          <a14:foregroundMark x1="55111" y1="19111" x2="55111" y2="19111"/>
                          <a14:foregroundMark x1="55111" y1="19111" x2="55111" y2="19111"/>
                          <a14:foregroundMark x1="40889" y1="36444" x2="40889" y2="36444"/>
                          <a14:foregroundMark x1="40889" y1="36444" x2="40889" y2="36444"/>
                          <a14:foregroundMark x1="30444" y1="23333" x2="30444" y2="23333"/>
                          <a14:foregroundMark x1="39556" y1="19556" x2="39556" y2="19556"/>
                          <a14:foregroundMark x1="66222" y1="21333" x2="66222" y2="21333"/>
                          <a14:foregroundMark x1="72000" y1="31111" x2="72000" y2="31111"/>
                          <a14:foregroundMark x1="18889" y1="28222" x2="18889" y2="28222"/>
                          <a14:foregroundMark x1="20667" y1="46444" x2="20667" y2="46444"/>
                          <a14:foregroundMark x1="19333" y1="59111" x2="19333" y2="59111"/>
                          <a14:foregroundMark x1="25556" y1="69111" x2="25556" y2="69111"/>
                          <a14:foregroundMark x1="34667" y1="77333" x2="34667" y2="77333"/>
                          <a14:foregroundMark x1="46222" y1="81778" x2="46222" y2="81778"/>
                          <a14:foregroundMark x1="58000" y1="81333" x2="58000" y2="81333"/>
                          <a14:foregroundMark x1="70000" y1="75111" x2="70000" y2="75111"/>
                          <a14:foregroundMark x1="78222" y1="64889" x2="78222" y2="64889"/>
                          <a14:foregroundMark x1="79556" y1="53333" x2="79556" y2="53333"/>
                          <a14:foregroundMark x1="79111" y1="40222" x2="79111" y2="40222"/>
                        </a14:backgroundRemoval>
                      </a14:imgEffect>
                    </a14:imgLayer>
                  </a14:imgProps>
                </a:ext>
                <a:ext uri="{28A0092B-C50C-407E-A947-70E740481C1C}">
                  <a14:useLocalDpi xmlns:a14="http://schemas.microsoft.com/office/drawing/2010/main" val="0"/>
                </a:ext>
              </a:extLst>
            </a:blip>
            <a:stretch>
              <a:fillRect/>
            </a:stretch>
          </p:blipFill>
          <p:spPr>
            <a:xfrm>
              <a:off x="4291995" y="3058167"/>
              <a:ext cx="1277484" cy="1277484"/>
            </a:xfrm>
            <a:prstGeom prst="rect">
              <a:avLst/>
            </a:prstGeom>
          </p:spPr>
        </p:pic>
      </p:grpSp>
    </p:spTree>
    <p:extLst>
      <p:ext uri="{BB962C8B-B14F-4D97-AF65-F5344CB8AC3E}">
        <p14:creationId xmlns:p14="http://schemas.microsoft.com/office/powerpoint/2010/main" val="87570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1" nodeType="clickEffect">
                                  <p:stCondLst>
                                    <p:cond delay="0"/>
                                  </p:stCondLst>
                                  <p:childTnLst>
                                    <p:set>
                                      <p:cBhvr>
                                        <p:cTn id="78" dur="1" fill="hold">
                                          <p:stCondLst>
                                            <p:cond delay="0"/>
                                          </p:stCondLst>
                                        </p:cTn>
                                        <p:tgtEl>
                                          <p:spTgt spid="8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3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4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3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0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0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88" grpId="0" animBg="1"/>
      <p:bldP spid="89" grpId="0" animBg="1"/>
      <p:bldP spid="89" grpId="1" animBg="1"/>
      <p:bldP spid="122" grpId="0" animBg="1"/>
      <p:bldP spid="123" grpId="0" animBg="1"/>
      <p:bldP spid="124" grpId="0" animBg="1"/>
      <p:bldP spid="125" grpId="0" animBg="1"/>
      <p:bldP spid="126" grpId="0" animBg="1"/>
      <p:bldP spid="117" grpId="0" animBg="1"/>
      <p:bldP spid="118" grpId="0" animBg="1"/>
      <p:bldP spid="119" grpId="0" animBg="1"/>
      <p:bldP spid="120" grpId="0" animBg="1"/>
      <p:bldP spid="121" grpId="0" animBg="1"/>
      <p:bldP spid="112" grpId="0" animBg="1"/>
      <p:bldP spid="113" grpId="0" animBg="1"/>
      <p:bldP spid="114" grpId="0" animBg="1"/>
      <p:bldP spid="115" grpId="0" animBg="1"/>
      <p:bldP spid="116" grpId="0" animBg="1"/>
      <p:bldP spid="107" grpId="0" animBg="1"/>
      <p:bldP spid="108" grpId="0" animBg="1"/>
      <p:bldP spid="109" grpId="0" animBg="1"/>
      <p:bldP spid="110" grpId="0" animBg="1"/>
      <p:bldP spid="111" grpId="0" animBg="1"/>
      <p:bldP spid="133" grpId="0" animBg="1"/>
      <p:bldP spid="135" grpId="0"/>
      <p:bldP spid="136" grpId="0"/>
      <p:bldP spid="141" grpId="0" animBg="1"/>
      <p:bldP spid="137" grpId="0" animBg="1"/>
      <p:bldP spid="204" grpId="0" animBg="1"/>
      <p:bldP spid="5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43000"/>
          </a:xfrm>
        </p:spPr>
        <p:txBody>
          <a:bodyPr>
            <a:normAutofit fontScale="90000"/>
          </a:bodyPr>
          <a:lstStyle/>
          <a:p>
            <a:pPr algn="ctr">
              <a:lnSpc>
                <a:spcPct val="80000"/>
              </a:lnSpc>
            </a:pPr>
            <a:r>
              <a:rPr lang="en-US" b="1" dirty="0" smtClean="0"/>
              <a:t>TRADITIONAL APPROACH</a:t>
            </a:r>
            <a:br>
              <a:rPr lang="en-US" b="1" dirty="0" smtClean="0"/>
            </a:br>
            <a:r>
              <a:rPr lang="en-US" b="1" dirty="0" smtClean="0"/>
              <a:t>TO ENABLE DRAM SCALING</a:t>
            </a:r>
            <a:endParaRPr lang="en-US" b="1" dirty="0"/>
          </a:p>
        </p:txBody>
      </p:sp>
      <p:grpSp>
        <p:nvGrpSpPr>
          <p:cNvPr id="461" name="Group 460"/>
          <p:cNvGrpSpPr>
            <a:grpSpLocks noChangeAspect="1"/>
          </p:cNvGrpSpPr>
          <p:nvPr/>
        </p:nvGrpSpPr>
        <p:grpSpPr>
          <a:xfrm>
            <a:off x="1676400" y="1807326"/>
            <a:ext cx="2089198" cy="1555654"/>
            <a:chOff x="3454955" y="2670363"/>
            <a:chExt cx="2434972" cy="1813117"/>
          </a:xfrm>
          <a:solidFill>
            <a:schemeClr val="tx1">
              <a:lumMod val="65000"/>
              <a:lumOff val="35000"/>
            </a:schemeClr>
          </a:solidFill>
        </p:grpSpPr>
        <p:grpSp>
          <p:nvGrpSpPr>
            <p:cNvPr id="465" name="Group 464"/>
            <p:cNvGrpSpPr>
              <a:grpSpLocks noChangeAspect="1"/>
            </p:cNvGrpSpPr>
            <p:nvPr/>
          </p:nvGrpSpPr>
          <p:grpSpPr>
            <a:xfrm>
              <a:off x="3454955" y="2670363"/>
              <a:ext cx="1233724" cy="929423"/>
              <a:chOff x="428328" y="2110982"/>
              <a:chExt cx="3273181" cy="2582606"/>
            </a:xfrm>
            <a:grpFill/>
          </p:grpSpPr>
          <p:cxnSp>
            <p:nvCxnSpPr>
              <p:cNvPr id="568" name="Straight Connector 567"/>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9" name="Straight Connector 568"/>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0" name="Straight Connector 569"/>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1" name="Straight Connector 570"/>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2" name="Straight Connector 571"/>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3" name="Straight Connector 572"/>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4" name="Straight Connector 573"/>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5" name="Straight Connector 574"/>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6" name="Straight Connector 575"/>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77" name="Group 576"/>
              <p:cNvGrpSpPr/>
              <p:nvPr/>
            </p:nvGrpSpPr>
            <p:grpSpPr>
              <a:xfrm>
                <a:off x="534160" y="2226069"/>
                <a:ext cx="3067764" cy="525790"/>
                <a:chOff x="534160" y="2226069"/>
                <a:chExt cx="3067764" cy="525790"/>
              </a:xfrm>
              <a:grpFill/>
            </p:grpSpPr>
            <p:sp>
              <p:nvSpPr>
                <p:cNvPr id="596" name="Oval 595"/>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7" name="Oval 596"/>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8" name="Oval 597"/>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9" name="Oval 598"/>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0" name="Oval 599"/>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78" name="Group 577"/>
              <p:cNvGrpSpPr/>
              <p:nvPr/>
            </p:nvGrpSpPr>
            <p:grpSpPr>
              <a:xfrm>
                <a:off x="541777" y="2821081"/>
                <a:ext cx="3058627" cy="525790"/>
                <a:chOff x="534160" y="2226069"/>
                <a:chExt cx="3058627" cy="525790"/>
              </a:xfrm>
              <a:grpFill/>
            </p:grpSpPr>
            <p:sp>
              <p:nvSpPr>
                <p:cNvPr id="591" name="Oval 590"/>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2" name="Oval 591"/>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3" name="Oval 592"/>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4" name="Oval 593"/>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5" name="Oval 594"/>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79" name="Group 578"/>
              <p:cNvGrpSpPr/>
              <p:nvPr/>
            </p:nvGrpSpPr>
            <p:grpSpPr>
              <a:xfrm>
                <a:off x="538848" y="3430281"/>
                <a:ext cx="3067764" cy="525790"/>
                <a:chOff x="543297" y="2226069"/>
                <a:chExt cx="3067764" cy="525790"/>
              </a:xfrm>
              <a:grpFill/>
            </p:grpSpPr>
            <p:sp>
              <p:nvSpPr>
                <p:cNvPr id="586" name="Oval 585"/>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7" name="Oval 586"/>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8" name="Oval 587"/>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9" name="Oval 588"/>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0" name="Oval 589"/>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80" name="Group 579"/>
              <p:cNvGrpSpPr/>
              <p:nvPr/>
            </p:nvGrpSpPr>
            <p:grpSpPr>
              <a:xfrm>
                <a:off x="535919" y="4030345"/>
                <a:ext cx="3067764" cy="525790"/>
                <a:chOff x="543297" y="2226069"/>
                <a:chExt cx="3067764" cy="525790"/>
              </a:xfrm>
              <a:grpFill/>
            </p:grpSpPr>
            <p:sp>
              <p:nvSpPr>
                <p:cNvPr id="581" name="Oval 580"/>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2" name="Oval 581"/>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3" name="Oval 582"/>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4" name="Oval 583"/>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5" name="Oval 584"/>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66" name="Group 465"/>
            <p:cNvGrpSpPr>
              <a:grpSpLocks noChangeAspect="1"/>
            </p:cNvGrpSpPr>
            <p:nvPr/>
          </p:nvGrpSpPr>
          <p:grpSpPr>
            <a:xfrm>
              <a:off x="3457947" y="3551049"/>
              <a:ext cx="1233724" cy="929423"/>
              <a:chOff x="428328" y="2110982"/>
              <a:chExt cx="3273181" cy="2582606"/>
            </a:xfrm>
            <a:grpFill/>
          </p:grpSpPr>
          <p:cxnSp>
            <p:nvCxnSpPr>
              <p:cNvPr id="535" name="Straight Connector 534"/>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6" name="Straight Connector 535"/>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7" name="Straight Connector 536"/>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8" name="Straight Connector 537"/>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9" name="Straight Connector 538"/>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0" name="Straight Connector 539"/>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1" name="Straight Connector 540"/>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2" name="Straight Connector 541"/>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3" name="Straight Connector 542"/>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44" name="Group 543"/>
              <p:cNvGrpSpPr/>
              <p:nvPr/>
            </p:nvGrpSpPr>
            <p:grpSpPr>
              <a:xfrm>
                <a:off x="534160" y="2226069"/>
                <a:ext cx="3067764" cy="525790"/>
                <a:chOff x="534160" y="2226069"/>
                <a:chExt cx="3067764" cy="525790"/>
              </a:xfrm>
              <a:grpFill/>
            </p:grpSpPr>
            <p:sp>
              <p:nvSpPr>
                <p:cNvPr id="563" name="Oval 562"/>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4" name="Oval 563"/>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5" name="Oval 564"/>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6" name="Oval 565"/>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7" name="Oval 566"/>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45" name="Group 544"/>
              <p:cNvGrpSpPr/>
              <p:nvPr/>
            </p:nvGrpSpPr>
            <p:grpSpPr>
              <a:xfrm>
                <a:off x="541777" y="2821081"/>
                <a:ext cx="3058627" cy="525790"/>
                <a:chOff x="534160" y="2226069"/>
                <a:chExt cx="3058627" cy="525790"/>
              </a:xfrm>
              <a:grpFill/>
            </p:grpSpPr>
            <p:sp>
              <p:nvSpPr>
                <p:cNvPr id="558" name="Oval 557"/>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9" name="Oval 558"/>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0" name="Oval 559"/>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1" name="Oval 560"/>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2" name="Oval 561"/>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46" name="Group 545"/>
              <p:cNvGrpSpPr/>
              <p:nvPr/>
            </p:nvGrpSpPr>
            <p:grpSpPr>
              <a:xfrm>
                <a:off x="538848" y="3430281"/>
                <a:ext cx="3067764" cy="525790"/>
                <a:chOff x="543297" y="2226069"/>
                <a:chExt cx="3067764" cy="525790"/>
              </a:xfrm>
              <a:grpFill/>
            </p:grpSpPr>
            <p:sp>
              <p:nvSpPr>
                <p:cNvPr id="553" name="Oval 552"/>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4" name="Oval 553"/>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5" name="Oval 554"/>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6" name="Oval 555"/>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7" name="Oval 556"/>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47" name="Group 546"/>
              <p:cNvGrpSpPr/>
              <p:nvPr/>
            </p:nvGrpSpPr>
            <p:grpSpPr>
              <a:xfrm>
                <a:off x="535919" y="4030345"/>
                <a:ext cx="3067764" cy="525790"/>
                <a:chOff x="543297" y="2226069"/>
                <a:chExt cx="3067764" cy="525790"/>
              </a:xfrm>
              <a:grpFill/>
            </p:grpSpPr>
            <p:sp>
              <p:nvSpPr>
                <p:cNvPr id="548" name="Oval 547"/>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9" name="Oval 548"/>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0" name="Oval 549"/>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1" name="Oval 550"/>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2" name="Oval 551"/>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67" name="Group 466"/>
            <p:cNvGrpSpPr>
              <a:grpSpLocks noChangeAspect="1"/>
            </p:cNvGrpSpPr>
            <p:nvPr/>
          </p:nvGrpSpPr>
          <p:grpSpPr>
            <a:xfrm>
              <a:off x="4653211" y="2673371"/>
              <a:ext cx="1233724" cy="929423"/>
              <a:chOff x="428328" y="2110982"/>
              <a:chExt cx="3273181" cy="2582606"/>
            </a:xfrm>
            <a:grpFill/>
          </p:grpSpPr>
          <p:cxnSp>
            <p:nvCxnSpPr>
              <p:cNvPr id="502" name="Straight Connector 501"/>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3" name="Straight Connector 502"/>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4" name="Straight Connector 503"/>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5" name="Straight Connector 504"/>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6" name="Straight Connector 505"/>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7" name="Straight Connector 506"/>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8" name="Straight Connector 507"/>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9" name="Straight Connector 508"/>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0" name="Straight Connector 509"/>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11" name="Group 510"/>
              <p:cNvGrpSpPr/>
              <p:nvPr/>
            </p:nvGrpSpPr>
            <p:grpSpPr>
              <a:xfrm>
                <a:off x="534160" y="2226069"/>
                <a:ext cx="3067764" cy="525790"/>
                <a:chOff x="534160" y="2226069"/>
                <a:chExt cx="3067764" cy="525790"/>
              </a:xfrm>
              <a:grpFill/>
            </p:grpSpPr>
            <p:sp>
              <p:nvSpPr>
                <p:cNvPr id="530" name="Oval 529"/>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1" name="Oval 530"/>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2" name="Oval 531"/>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3" name="Oval 532"/>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4" name="Oval 533"/>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12" name="Group 511"/>
              <p:cNvGrpSpPr/>
              <p:nvPr/>
            </p:nvGrpSpPr>
            <p:grpSpPr>
              <a:xfrm>
                <a:off x="541777" y="2821081"/>
                <a:ext cx="3058627" cy="525790"/>
                <a:chOff x="534160" y="2226069"/>
                <a:chExt cx="3058627" cy="525790"/>
              </a:xfrm>
              <a:grpFill/>
            </p:grpSpPr>
            <p:sp>
              <p:nvSpPr>
                <p:cNvPr id="525" name="Oval 524"/>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6" name="Oval 525"/>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7" name="Oval 526"/>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8" name="Oval 527"/>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9" name="Oval 528"/>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13" name="Group 512"/>
              <p:cNvGrpSpPr/>
              <p:nvPr/>
            </p:nvGrpSpPr>
            <p:grpSpPr>
              <a:xfrm>
                <a:off x="538848" y="3430281"/>
                <a:ext cx="3067764" cy="525790"/>
                <a:chOff x="543297" y="2226069"/>
                <a:chExt cx="3067764" cy="525790"/>
              </a:xfrm>
              <a:grpFill/>
            </p:grpSpPr>
            <p:sp>
              <p:nvSpPr>
                <p:cNvPr id="520" name="Oval 519"/>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1" name="Oval 520"/>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2" name="Oval 521"/>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3" name="Oval 522"/>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4" name="Oval 523"/>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14" name="Group 513"/>
              <p:cNvGrpSpPr/>
              <p:nvPr/>
            </p:nvGrpSpPr>
            <p:grpSpPr>
              <a:xfrm>
                <a:off x="535919" y="4030345"/>
                <a:ext cx="3067764" cy="525790"/>
                <a:chOff x="543297" y="2226069"/>
                <a:chExt cx="3067764" cy="525790"/>
              </a:xfrm>
              <a:grpFill/>
            </p:grpSpPr>
            <p:sp>
              <p:nvSpPr>
                <p:cNvPr id="515" name="Oval 514"/>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6" name="Oval 515"/>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7" name="Oval 516"/>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8" name="Oval 517"/>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9" name="Oval 518"/>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68" name="Group 467"/>
            <p:cNvGrpSpPr>
              <a:grpSpLocks noChangeAspect="1"/>
            </p:cNvGrpSpPr>
            <p:nvPr/>
          </p:nvGrpSpPr>
          <p:grpSpPr>
            <a:xfrm>
              <a:off x="4656203" y="3554057"/>
              <a:ext cx="1233724" cy="929423"/>
              <a:chOff x="428328" y="2110982"/>
              <a:chExt cx="3273181" cy="2582606"/>
            </a:xfrm>
            <a:grpFill/>
          </p:grpSpPr>
          <p:cxnSp>
            <p:nvCxnSpPr>
              <p:cNvPr id="469" name="Straight Connector 468"/>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5" name="Straight Connector 474"/>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6" name="Straight Connector 475"/>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7" name="Straight Connector 476"/>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78" name="Group 477"/>
              <p:cNvGrpSpPr/>
              <p:nvPr/>
            </p:nvGrpSpPr>
            <p:grpSpPr>
              <a:xfrm>
                <a:off x="534160" y="2226069"/>
                <a:ext cx="3067764" cy="525790"/>
                <a:chOff x="534160" y="2226069"/>
                <a:chExt cx="3067764" cy="525790"/>
              </a:xfrm>
              <a:grpFill/>
            </p:grpSpPr>
            <p:sp>
              <p:nvSpPr>
                <p:cNvPr id="497" name="Oval 496"/>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8" name="Oval 497"/>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9" name="Oval 498"/>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0" name="Oval 499"/>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1" name="Oval 500"/>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79" name="Group 478"/>
              <p:cNvGrpSpPr/>
              <p:nvPr/>
            </p:nvGrpSpPr>
            <p:grpSpPr>
              <a:xfrm>
                <a:off x="541777" y="2821081"/>
                <a:ext cx="3058627" cy="525790"/>
                <a:chOff x="534160" y="2226069"/>
                <a:chExt cx="3058627" cy="525790"/>
              </a:xfrm>
              <a:grpFill/>
            </p:grpSpPr>
            <p:sp>
              <p:nvSpPr>
                <p:cNvPr id="492" name="Oval 491"/>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3" name="Oval 492"/>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4" name="Oval 493"/>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5" name="Oval 494"/>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6" name="Oval 495"/>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80" name="Group 479"/>
              <p:cNvGrpSpPr/>
              <p:nvPr/>
            </p:nvGrpSpPr>
            <p:grpSpPr>
              <a:xfrm>
                <a:off x="538848" y="3430281"/>
                <a:ext cx="3067764" cy="525790"/>
                <a:chOff x="543297" y="2226069"/>
                <a:chExt cx="3067764" cy="525790"/>
              </a:xfrm>
              <a:grpFill/>
            </p:grpSpPr>
            <p:sp>
              <p:nvSpPr>
                <p:cNvPr id="487" name="Oval 486"/>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8" name="Oval 487"/>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9" name="Oval 488"/>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0" name="Oval 489"/>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1" name="Oval 490"/>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81" name="Group 480"/>
              <p:cNvGrpSpPr/>
              <p:nvPr/>
            </p:nvGrpSpPr>
            <p:grpSpPr>
              <a:xfrm>
                <a:off x="535919" y="4030345"/>
                <a:ext cx="3067764" cy="525790"/>
                <a:chOff x="543297" y="2226069"/>
                <a:chExt cx="3067764" cy="525790"/>
              </a:xfrm>
              <a:grpFill/>
            </p:grpSpPr>
            <p:sp>
              <p:nvSpPr>
                <p:cNvPr id="482" name="Oval 481"/>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3" name="Oval 482"/>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4" name="Oval 483"/>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5" name="Oval 484"/>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6" name="Oval 485"/>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sp>
        <p:nvSpPr>
          <p:cNvPr id="462" name="Multiply 461"/>
          <p:cNvSpPr/>
          <p:nvPr/>
        </p:nvSpPr>
        <p:spPr>
          <a:xfrm>
            <a:off x="1752600" y="1838980"/>
            <a:ext cx="914400" cy="914400"/>
          </a:xfrm>
          <a:prstGeom prst="mathMultiply">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463" name="Multiply 462"/>
          <p:cNvSpPr/>
          <p:nvPr/>
        </p:nvSpPr>
        <p:spPr>
          <a:xfrm>
            <a:off x="2819400" y="2448580"/>
            <a:ext cx="914400" cy="914400"/>
          </a:xfrm>
          <a:prstGeom prst="mathMultiply">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464" name="TextBox 463"/>
          <p:cNvSpPr txBox="1"/>
          <p:nvPr/>
        </p:nvSpPr>
        <p:spPr>
          <a:xfrm>
            <a:off x="1817590" y="3394885"/>
            <a:ext cx="1916210" cy="796115"/>
          </a:xfrm>
          <a:prstGeom prst="rect">
            <a:avLst/>
          </a:prstGeom>
          <a:noFill/>
        </p:spPr>
        <p:txBody>
          <a:bodyPr wrap="none" rtlCol="0">
            <a:spAutoFit/>
          </a:bodyPr>
          <a:lstStyle/>
          <a:p>
            <a:pPr algn="ctr">
              <a:lnSpc>
                <a:spcPct val="80000"/>
              </a:lnSpc>
            </a:pPr>
            <a:r>
              <a:rPr lang="en-US" sz="2800" b="1" dirty="0"/>
              <a:t>Unreliable</a:t>
            </a:r>
          </a:p>
          <a:p>
            <a:pPr algn="ctr">
              <a:lnSpc>
                <a:spcPct val="80000"/>
              </a:lnSpc>
            </a:pPr>
            <a:r>
              <a:rPr lang="en-US" sz="2800" b="1" dirty="0"/>
              <a:t>DRAM Cells</a:t>
            </a:r>
          </a:p>
        </p:txBody>
      </p:sp>
      <p:pic>
        <p:nvPicPr>
          <p:cNvPr id="760" name="Picture 759" descr="24342616_s.jpg"/>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8106488" y="2971800"/>
            <a:ext cx="1714500" cy="1143000"/>
          </a:xfrm>
          <a:prstGeom prst="rect">
            <a:avLst/>
          </a:prstGeom>
        </p:spPr>
      </p:pic>
      <p:sp>
        <p:nvSpPr>
          <p:cNvPr id="905" name="Lightning Bolt 904"/>
          <p:cNvSpPr>
            <a:spLocks noChangeAspect="1"/>
          </p:cNvSpPr>
          <p:nvPr/>
        </p:nvSpPr>
        <p:spPr>
          <a:xfrm>
            <a:off x="2057400" y="2756736"/>
            <a:ext cx="462116" cy="514448"/>
          </a:xfrm>
          <a:prstGeom prst="lightningBol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65" name="Group 764"/>
          <p:cNvGrpSpPr>
            <a:grpSpLocks noChangeAspect="1"/>
          </p:cNvGrpSpPr>
          <p:nvPr/>
        </p:nvGrpSpPr>
        <p:grpSpPr>
          <a:xfrm>
            <a:off x="5454602" y="1807327"/>
            <a:ext cx="2089198" cy="1555654"/>
            <a:chOff x="3454955" y="2670363"/>
            <a:chExt cx="2434972" cy="1813117"/>
          </a:xfrm>
          <a:solidFill>
            <a:schemeClr val="tx1">
              <a:lumMod val="65000"/>
              <a:lumOff val="35000"/>
            </a:schemeClr>
          </a:solidFill>
        </p:grpSpPr>
        <p:grpSp>
          <p:nvGrpSpPr>
            <p:cNvPr id="769" name="Group 768"/>
            <p:cNvGrpSpPr>
              <a:grpSpLocks noChangeAspect="1"/>
            </p:cNvGrpSpPr>
            <p:nvPr/>
          </p:nvGrpSpPr>
          <p:grpSpPr>
            <a:xfrm>
              <a:off x="3454955" y="2670363"/>
              <a:ext cx="1233724" cy="929423"/>
              <a:chOff x="428328" y="2110982"/>
              <a:chExt cx="3273181" cy="2582606"/>
            </a:xfrm>
            <a:grpFill/>
          </p:grpSpPr>
          <p:cxnSp>
            <p:nvCxnSpPr>
              <p:cNvPr id="872" name="Straight Connector 871"/>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3" name="Straight Connector 872"/>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4" name="Straight Connector 873"/>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5" name="Straight Connector 874"/>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6" name="Straight Connector 875"/>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7" name="Straight Connector 876"/>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8" name="Straight Connector 877"/>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9" name="Straight Connector 878"/>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0" name="Straight Connector 879"/>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1" name="Group 880"/>
              <p:cNvGrpSpPr/>
              <p:nvPr/>
            </p:nvGrpSpPr>
            <p:grpSpPr>
              <a:xfrm>
                <a:off x="534160" y="2226069"/>
                <a:ext cx="3067764" cy="525790"/>
                <a:chOff x="534160" y="2226069"/>
                <a:chExt cx="3067764" cy="525790"/>
              </a:xfrm>
              <a:grpFill/>
            </p:grpSpPr>
            <p:sp>
              <p:nvSpPr>
                <p:cNvPr id="900" name="Oval 899"/>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1" name="Oval 900"/>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2" name="Oval 901"/>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3" name="Oval 902"/>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4" name="Oval 903"/>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82" name="Group 881"/>
              <p:cNvGrpSpPr/>
              <p:nvPr/>
            </p:nvGrpSpPr>
            <p:grpSpPr>
              <a:xfrm>
                <a:off x="541777" y="2821081"/>
                <a:ext cx="3058627" cy="525790"/>
                <a:chOff x="534160" y="2226069"/>
                <a:chExt cx="3058627" cy="525790"/>
              </a:xfrm>
              <a:grpFill/>
            </p:grpSpPr>
            <p:sp>
              <p:nvSpPr>
                <p:cNvPr id="895" name="Oval 894"/>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6" name="Oval 895"/>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7" name="Oval 896"/>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8" name="Oval 897"/>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9" name="Oval 898"/>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83" name="Group 882"/>
              <p:cNvGrpSpPr/>
              <p:nvPr/>
            </p:nvGrpSpPr>
            <p:grpSpPr>
              <a:xfrm>
                <a:off x="538848" y="3430281"/>
                <a:ext cx="3067764" cy="525790"/>
                <a:chOff x="543297" y="2226069"/>
                <a:chExt cx="3067764" cy="525790"/>
              </a:xfrm>
              <a:grpFill/>
            </p:grpSpPr>
            <p:sp>
              <p:nvSpPr>
                <p:cNvPr id="890" name="Oval 889"/>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1" name="Oval 890"/>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2" name="Oval 891"/>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3" name="Oval 892"/>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4" name="Oval 893"/>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84" name="Group 883"/>
              <p:cNvGrpSpPr/>
              <p:nvPr/>
            </p:nvGrpSpPr>
            <p:grpSpPr>
              <a:xfrm>
                <a:off x="535919" y="4030345"/>
                <a:ext cx="3067764" cy="525790"/>
                <a:chOff x="543297" y="2226069"/>
                <a:chExt cx="3067764" cy="525790"/>
              </a:xfrm>
              <a:grpFill/>
            </p:grpSpPr>
            <p:sp>
              <p:nvSpPr>
                <p:cNvPr id="885" name="Oval 884"/>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6" name="Oval 885"/>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7" name="Oval 886"/>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8" name="Oval 887"/>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9" name="Oval 888"/>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770" name="Group 769"/>
            <p:cNvGrpSpPr>
              <a:grpSpLocks noChangeAspect="1"/>
            </p:cNvGrpSpPr>
            <p:nvPr/>
          </p:nvGrpSpPr>
          <p:grpSpPr>
            <a:xfrm>
              <a:off x="3457947" y="3551049"/>
              <a:ext cx="1233724" cy="929423"/>
              <a:chOff x="428328" y="2110982"/>
              <a:chExt cx="3273181" cy="2582606"/>
            </a:xfrm>
            <a:grpFill/>
          </p:grpSpPr>
          <p:cxnSp>
            <p:nvCxnSpPr>
              <p:cNvPr id="839" name="Straight Connector 838"/>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0" name="Straight Connector 839"/>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1" name="Straight Connector 840"/>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2" name="Straight Connector 841"/>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3" name="Straight Connector 842"/>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4" name="Straight Connector 843"/>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5" name="Straight Connector 844"/>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6" name="Straight Connector 845"/>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7" name="Straight Connector 846"/>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48" name="Group 847"/>
              <p:cNvGrpSpPr/>
              <p:nvPr/>
            </p:nvGrpSpPr>
            <p:grpSpPr>
              <a:xfrm>
                <a:off x="534163" y="2226069"/>
                <a:ext cx="3067761" cy="525790"/>
                <a:chOff x="534163" y="2226069"/>
                <a:chExt cx="3067761" cy="525790"/>
              </a:xfrm>
              <a:grpFill/>
            </p:grpSpPr>
            <p:sp>
              <p:nvSpPr>
                <p:cNvPr id="867" name="Oval 866"/>
                <p:cNvSpPr/>
                <p:nvPr/>
              </p:nvSpPr>
              <p:spPr>
                <a:xfrm>
                  <a:off x="534163"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8" name="Oval 867"/>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9" name="Oval 868"/>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0" name="Oval 869"/>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1" name="Oval 870"/>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49" name="Group 848"/>
              <p:cNvGrpSpPr/>
              <p:nvPr/>
            </p:nvGrpSpPr>
            <p:grpSpPr>
              <a:xfrm>
                <a:off x="541777" y="2821081"/>
                <a:ext cx="3058627" cy="525790"/>
                <a:chOff x="534160" y="2226069"/>
                <a:chExt cx="3058627" cy="525790"/>
              </a:xfrm>
              <a:grpFill/>
            </p:grpSpPr>
            <p:sp>
              <p:nvSpPr>
                <p:cNvPr id="862" name="Oval 861"/>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3" name="Oval 862"/>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4" name="Oval 863"/>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5" name="Oval 864"/>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6" name="Oval 865"/>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50" name="Group 849"/>
              <p:cNvGrpSpPr/>
              <p:nvPr/>
            </p:nvGrpSpPr>
            <p:grpSpPr>
              <a:xfrm>
                <a:off x="538848" y="3430281"/>
                <a:ext cx="3067764" cy="525790"/>
                <a:chOff x="543297" y="2226069"/>
                <a:chExt cx="3067764" cy="525790"/>
              </a:xfrm>
              <a:grpFill/>
            </p:grpSpPr>
            <p:sp>
              <p:nvSpPr>
                <p:cNvPr id="857" name="Oval 856"/>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8" name="Oval 857"/>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9" name="Oval 858"/>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0" name="Oval 859"/>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1" name="Oval 860"/>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51" name="Group 850"/>
              <p:cNvGrpSpPr/>
              <p:nvPr/>
            </p:nvGrpSpPr>
            <p:grpSpPr>
              <a:xfrm>
                <a:off x="535919" y="4030345"/>
                <a:ext cx="3067764" cy="525790"/>
                <a:chOff x="543297" y="2226069"/>
                <a:chExt cx="3067764" cy="525790"/>
              </a:xfrm>
              <a:grpFill/>
            </p:grpSpPr>
            <p:sp>
              <p:nvSpPr>
                <p:cNvPr id="852" name="Oval 851"/>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3" name="Oval 852"/>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4" name="Oval 853"/>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5" name="Oval 854"/>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6" name="Oval 855"/>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771" name="Group 770"/>
            <p:cNvGrpSpPr>
              <a:grpSpLocks noChangeAspect="1"/>
            </p:cNvGrpSpPr>
            <p:nvPr/>
          </p:nvGrpSpPr>
          <p:grpSpPr>
            <a:xfrm>
              <a:off x="4653211" y="2673371"/>
              <a:ext cx="1233724" cy="929423"/>
              <a:chOff x="428328" y="2110982"/>
              <a:chExt cx="3273181" cy="2582606"/>
            </a:xfrm>
            <a:grpFill/>
          </p:grpSpPr>
          <p:cxnSp>
            <p:nvCxnSpPr>
              <p:cNvPr id="806" name="Straight Connector 805"/>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7" name="Straight Connector 806"/>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8" name="Straight Connector 807"/>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9" name="Straight Connector 808"/>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0" name="Straight Connector 809"/>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1" name="Straight Connector 810"/>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2" name="Straight Connector 811"/>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3" name="Straight Connector 812"/>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4" name="Straight Connector 813"/>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15" name="Group 814"/>
              <p:cNvGrpSpPr/>
              <p:nvPr/>
            </p:nvGrpSpPr>
            <p:grpSpPr>
              <a:xfrm>
                <a:off x="534160" y="2226069"/>
                <a:ext cx="3067764" cy="525790"/>
                <a:chOff x="534160" y="2226069"/>
                <a:chExt cx="3067764" cy="525790"/>
              </a:xfrm>
              <a:grpFill/>
            </p:grpSpPr>
            <p:sp>
              <p:nvSpPr>
                <p:cNvPr id="834" name="Oval 833"/>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5" name="Oval 834"/>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6" name="Oval 835"/>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7" name="Oval 836"/>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8" name="Oval 837"/>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16" name="Group 815"/>
              <p:cNvGrpSpPr/>
              <p:nvPr/>
            </p:nvGrpSpPr>
            <p:grpSpPr>
              <a:xfrm>
                <a:off x="541777" y="2821081"/>
                <a:ext cx="3058627" cy="525790"/>
                <a:chOff x="534160" y="2226069"/>
                <a:chExt cx="3058627" cy="525790"/>
              </a:xfrm>
              <a:grpFill/>
            </p:grpSpPr>
            <p:sp>
              <p:nvSpPr>
                <p:cNvPr id="829" name="Oval 828"/>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0" name="Oval 829"/>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1" name="Oval 830"/>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2" name="Oval 831"/>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3" name="Oval 832"/>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17" name="Group 816"/>
              <p:cNvGrpSpPr/>
              <p:nvPr/>
            </p:nvGrpSpPr>
            <p:grpSpPr>
              <a:xfrm>
                <a:off x="538848" y="3430281"/>
                <a:ext cx="3067764" cy="525790"/>
                <a:chOff x="543297" y="2226069"/>
                <a:chExt cx="3067764" cy="525790"/>
              </a:xfrm>
              <a:grpFill/>
            </p:grpSpPr>
            <p:sp>
              <p:nvSpPr>
                <p:cNvPr id="824" name="Oval 823"/>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5" name="Oval 824"/>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6" name="Oval 825"/>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7" name="Oval 826"/>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8" name="Oval 827"/>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18" name="Group 817"/>
              <p:cNvGrpSpPr/>
              <p:nvPr/>
            </p:nvGrpSpPr>
            <p:grpSpPr>
              <a:xfrm>
                <a:off x="535919" y="4030345"/>
                <a:ext cx="3067764" cy="525790"/>
                <a:chOff x="543297" y="2226069"/>
                <a:chExt cx="3067764" cy="525790"/>
              </a:xfrm>
              <a:grpFill/>
            </p:grpSpPr>
            <p:sp>
              <p:nvSpPr>
                <p:cNvPr id="819" name="Oval 818"/>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0" name="Oval 819"/>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1" name="Oval 820"/>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2" name="Oval 821"/>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3" name="Oval 822"/>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772" name="Group 771"/>
            <p:cNvGrpSpPr>
              <a:grpSpLocks noChangeAspect="1"/>
            </p:cNvGrpSpPr>
            <p:nvPr/>
          </p:nvGrpSpPr>
          <p:grpSpPr>
            <a:xfrm>
              <a:off x="4656203" y="3554057"/>
              <a:ext cx="1233724" cy="929423"/>
              <a:chOff x="428328" y="2110982"/>
              <a:chExt cx="3273181" cy="2582606"/>
            </a:xfrm>
            <a:grpFill/>
          </p:grpSpPr>
          <p:cxnSp>
            <p:nvCxnSpPr>
              <p:cNvPr id="773" name="Straight Connector 772"/>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4" name="Straight Connector 773"/>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5" name="Straight Connector 774"/>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6" name="Straight Connector 775"/>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7" name="Straight Connector 776"/>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8" name="Straight Connector 777"/>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9" name="Straight Connector 778"/>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0" name="Straight Connector 779"/>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1" name="Straight Connector 780"/>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782" name="Group 781"/>
              <p:cNvGrpSpPr/>
              <p:nvPr/>
            </p:nvGrpSpPr>
            <p:grpSpPr>
              <a:xfrm>
                <a:off x="534160" y="2226069"/>
                <a:ext cx="3067764" cy="525790"/>
                <a:chOff x="534160" y="2226069"/>
                <a:chExt cx="3067764" cy="525790"/>
              </a:xfrm>
              <a:grpFill/>
            </p:grpSpPr>
            <p:sp>
              <p:nvSpPr>
                <p:cNvPr id="801" name="Oval 800"/>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2" name="Oval 801"/>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3" name="Oval 802"/>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4" name="Oval 803"/>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5" name="Oval 804"/>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83" name="Group 782"/>
              <p:cNvGrpSpPr/>
              <p:nvPr/>
            </p:nvGrpSpPr>
            <p:grpSpPr>
              <a:xfrm>
                <a:off x="541777" y="2821081"/>
                <a:ext cx="3058627" cy="525790"/>
                <a:chOff x="534160" y="2226069"/>
                <a:chExt cx="3058627" cy="525790"/>
              </a:xfrm>
              <a:grpFill/>
            </p:grpSpPr>
            <p:sp>
              <p:nvSpPr>
                <p:cNvPr id="796" name="Oval 795"/>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7" name="Oval 796"/>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8" name="Oval 797"/>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9" name="Oval 798"/>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0" name="Oval 799"/>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84" name="Group 783"/>
              <p:cNvGrpSpPr/>
              <p:nvPr/>
            </p:nvGrpSpPr>
            <p:grpSpPr>
              <a:xfrm>
                <a:off x="538848" y="3430281"/>
                <a:ext cx="3067764" cy="525790"/>
                <a:chOff x="543297" y="2226069"/>
                <a:chExt cx="3067764" cy="525790"/>
              </a:xfrm>
              <a:grpFill/>
            </p:grpSpPr>
            <p:sp>
              <p:nvSpPr>
                <p:cNvPr id="791" name="Oval 790"/>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2" name="Oval 791"/>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3" name="Oval 792"/>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4" name="Oval 793"/>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5" name="Oval 794"/>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85" name="Group 784"/>
              <p:cNvGrpSpPr/>
              <p:nvPr/>
            </p:nvGrpSpPr>
            <p:grpSpPr>
              <a:xfrm>
                <a:off x="535919" y="4030345"/>
                <a:ext cx="3067764" cy="525790"/>
                <a:chOff x="543297" y="2226069"/>
                <a:chExt cx="3067764" cy="525790"/>
              </a:xfrm>
              <a:grpFill/>
            </p:grpSpPr>
            <p:sp>
              <p:nvSpPr>
                <p:cNvPr id="786" name="Oval 785"/>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7" name="Oval 786"/>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8" name="Oval 787"/>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9" name="Oval 788"/>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0" name="Oval 789"/>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sp>
        <p:nvSpPr>
          <p:cNvPr id="768" name="TextBox 767"/>
          <p:cNvSpPr txBox="1"/>
          <p:nvPr/>
        </p:nvSpPr>
        <p:spPr>
          <a:xfrm>
            <a:off x="5595141" y="3366160"/>
            <a:ext cx="1917513" cy="781752"/>
          </a:xfrm>
          <a:prstGeom prst="rect">
            <a:avLst/>
          </a:prstGeom>
          <a:noFill/>
        </p:spPr>
        <p:txBody>
          <a:bodyPr wrap="none" rtlCol="0">
            <a:spAutoFit/>
          </a:bodyPr>
          <a:lstStyle/>
          <a:p>
            <a:pPr algn="ctr">
              <a:lnSpc>
                <a:spcPct val="80000"/>
              </a:lnSpc>
            </a:pPr>
            <a:r>
              <a:rPr lang="en-US" sz="2800" b="1" dirty="0"/>
              <a:t>Reliable</a:t>
            </a:r>
          </a:p>
          <a:p>
            <a:pPr>
              <a:lnSpc>
                <a:spcPct val="80000"/>
              </a:lnSpc>
            </a:pPr>
            <a:r>
              <a:rPr lang="en-US" sz="2800" b="1" dirty="0"/>
              <a:t>DRAM Cells</a:t>
            </a:r>
          </a:p>
        </p:txBody>
      </p:sp>
      <p:pic>
        <p:nvPicPr>
          <p:cNvPr id="907" name="Picture 906"/>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Effect>
                      <a14:saturation sat="66000"/>
                    </a14:imgEffect>
                  </a14:imgLayer>
                </a14:imgProps>
              </a:ext>
            </a:extLst>
          </a:blip>
          <a:stretch>
            <a:fillRect/>
          </a:stretch>
        </p:blipFill>
        <p:spPr>
          <a:xfrm>
            <a:off x="5607002" y="1905001"/>
            <a:ext cx="698500" cy="626110"/>
          </a:xfrm>
          <a:prstGeom prst="rect">
            <a:avLst/>
          </a:prstGeom>
          <a:ln>
            <a:noFill/>
          </a:ln>
        </p:spPr>
      </p:pic>
      <p:pic>
        <p:nvPicPr>
          <p:cNvPr id="908" name="Picture 907"/>
          <p:cNvPicPr>
            <a:picLocks noChangeAspect="1"/>
          </p:cNvPicPr>
          <p:nvPr/>
        </p:nvPicPr>
        <p:blipFill>
          <a:blip r:embed="rId5">
            <a:extLst>
              <a:ext uri="{BEBA8EAE-BF5A-486C-A8C5-ECC9F3942E4B}">
                <a14:imgProps xmlns:a14="http://schemas.microsoft.com/office/drawing/2010/main">
                  <a14:imgLayer r:embed="rId7">
                    <a14:imgEffect>
                      <a14:colorTemperature colorTemp="11200"/>
                    </a14:imgEffect>
                    <a14:imgEffect>
                      <a14:saturation sat="66000"/>
                    </a14:imgEffect>
                  </a14:imgLayer>
                </a14:imgProps>
              </a:ext>
            </a:extLst>
          </a:blip>
          <a:stretch>
            <a:fillRect/>
          </a:stretch>
        </p:blipFill>
        <p:spPr>
          <a:xfrm>
            <a:off x="5607002" y="2650491"/>
            <a:ext cx="698500" cy="626110"/>
          </a:xfrm>
          <a:prstGeom prst="rect">
            <a:avLst/>
          </a:prstGeom>
        </p:spPr>
      </p:pic>
      <p:pic>
        <p:nvPicPr>
          <p:cNvPr id="909" name="Picture 908"/>
          <p:cNvPicPr>
            <a:picLocks noChangeAspect="1"/>
          </p:cNvPicPr>
          <p:nvPr/>
        </p:nvPicPr>
        <p:blipFill>
          <a:blip r:embed="rId5">
            <a:extLst>
              <a:ext uri="{BEBA8EAE-BF5A-486C-A8C5-ECC9F3942E4B}">
                <a14:imgProps xmlns:a14="http://schemas.microsoft.com/office/drawing/2010/main">
                  <a14:imgLayer r:embed="rId8">
                    <a14:imgEffect>
                      <a14:colorTemperature colorTemp="11200"/>
                    </a14:imgEffect>
                    <a14:imgEffect>
                      <a14:saturation sat="66000"/>
                    </a14:imgEffect>
                  </a14:imgLayer>
                </a14:imgProps>
              </a:ext>
            </a:extLst>
          </a:blip>
          <a:stretch>
            <a:fillRect/>
          </a:stretch>
        </p:blipFill>
        <p:spPr>
          <a:xfrm>
            <a:off x="6584902" y="2667001"/>
            <a:ext cx="698500" cy="626110"/>
          </a:xfrm>
          <a:prstGeom prst="rect">
            <a:avLst/>
          </a:prstGeom>
        </p:spPr>
      </p:pic>
      <p:sp>
        <p:nvSpPr>
          <p:cNvPr id="910" name="Curved Down Arrow 909"/>
          <p:cNvSpPr>
            <a:spLocks noChangeAspect="1"/>
          </p:cNvSpPr>
          <p:nvPr/>
        </p:nvSpPr>
        <p:spPr>
          <a:xfrm>
            <a:off x="4022475" y="1548384"/>
            <a:ext cx="1264798" cy="585216"/>
          </a:xfrm>
          <a:prstGeom prst="curvedDownArrow">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11" name="Curved Up Arrow 910"/>
          <p:cNvSpPr>
            <a:spLocks noChangeAspect="1"/>
          </p:cNvSpPr>
          <p:nvPr/>
        </p:nvSpPr>
        <p:spPr>
          <a:xfrm>
            <a:off x="4022475" y="3072384"/>
            <a:ext cx="1264798" cy="585216"/>
          </a:xfrm>
          <a:prstGeom prst="curvedUpArrow">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12" name="TextBox 911"/>
          <p:cNvSpPr txBox="1"/>
          <p:nvPr/>
        </p:nvSpPr>
        <p:spPr>
          <a:xfrm>
            <a:off x="3951140" y="2133600"/>
            <a:ext cx="1382861" cy="1018740"/>
          </a:xfrm>
          <a:prstGeom prst="rect">
            <a:avLst/>
          </a:prstGeom>
          <a:noFill/>
        </p:spPr>
        <p:txBody>
          <a:bodyPr wrap="none" rtlCol="0">
            <a:spAutoFit/>
          </a:bodyPr>
          <a:lstStyle/>
          <a:p>
            <a:pPr algn="ctr">
              <a:lnSpc>
                <a:spcPct val="70000"/>
              </a:lnSpc>
            </a:pPr>
            <a:r>
              <a:rPr lang="en-US" sz="2800" b="1" dirty="0"/>
              <a:t>Make</a:t>
            </a:r>
          </a:p>
          <a:p>
            <a:pPr algn="ctr">
              <a:lnSpc>
                <a:spcPct val="70000"/>
              </a:lnSpc>
            </a:pPr>
            <a:r>
              <a:rPr lang="en-US" sz="2800" b="1" dirty="0"/>
              <a:t>DRAM</a:t>
            </a:r>
          </a:p>
          <a:p>
            <a:pPr algn="ctr">
              <a:lnSpc>
                <a:spcPct val="70000"/>
              </a:lnSpc>
            </a:pPr>
            <a:r>
              <a:rPr lang="en-US" sz="2800" b="1" dirty="0"/>
              <a:t>Reliable</a:t>
            </a:r>
          </a:p>
        </p:txBody>
      </p:sp>
      <p:pic>
        <p:nvPicPr>
          <p:cNvPr id="917" name="Picture 916"/>
          <p:cNvPicPr>
            <a:picLocks noChangeAspect="1"/>
          </p:cNvPicPr>
          <p:nvPr/>
        </p:nvPicPr>
        <p:blipFill>
          <a:blip r:embed="rId5">
            <a:extLst>
              <a:ext uri="{BEBA8EAE-BF5A-486C-A8C5-ECC9F3942E4B}">
                <a14:imgProps xmlns:a14="http://schemas.microsoft.com/office/drawing/2010/main">
                  <a14:imgLayer r:embed="rId9">
                    <a14:imgEffect>
                      <a14:colorTemperature colorTemp="11200"/>
                    </a14:imgEffect>
                    <a14:imgEffect>
                      <a14:saturation sat="66000"/>
                    </a14:imgEffect>
                  </a14:imgLayer>
                </a14:imgProps>
              </a:ext>
            </a:extLst>
          </a:blip>
          <a:stretch>
            <a:fillRect/>
          </a:stretch>
        </p:blipFill>
        <p:spPr>
          <a:xfrm>
            <a:off x="8597900" y="3260090"/>
            <a:ext cx="698500" cy="626110"/>
          </a:xfrm>
          <a:prstGeom prst="rect">
            <a:avLst/>
          </a:prstGeom>
        </p:spPr>
      </p:pic>
      <p:sp>
        <p:nvSpPr>
          <p:cNvPr id="918" name="TextBox 917"/>
          <p:cNvSpPr txBox="1"/>
          <p:nvPr/>
        </p:nvSpPr>
        <p:spPr>
          <a:xfrm>
            <a:off x="7391400" y="3927902"/>
            <a:ext cx="3581400" cy="393954"/>
          </a:xfrm>
          <a:prstGeom prst="rect">
            <a:avLst/>
          </a:prstGeom>
          <a:noFill/>
        </p:spPr>
        <p:txBody>
          <a:bodyPr wrap="square" rtlCol="0">
            <a:spAutoFit/>
          </a:bodyPr>
          <a:lstStyle/>
          <a:p>
            <a:pPr algn="ctr">
              <a:lnSpc>
                <a:spcPct val="70000"/>
              </a:lnSpc>
            </a:pPr>
            <a:r>
              <a:rPr lang="en-US" sz="2800" b="1" dirty="0"/>
              <a:t>Reliable System</a:t>
            </a:r>
          </a:p>
        </p:txBody>
      </p:sp>
      <p:pic>
        <p:nvPicPr>
          <p:cNvPr id="922" name="Picture 921" descr="6106097_s_clipped_rev_1.png"/>
          <p:cNvPicPr>
            <a:picLocks noChangeAspect="1"/>
          </p:cNvPicPr>
          <p:nvPr/>
        </p:nvPicPr>
        <p:blipFill>
          <a:blip r:embed="rId10">
            <a:grayscl/>
            <a:extLst>
              <a:ext uri="{28A0092B-C50C-407E-A947-70E740481C1C}">
                <a14:useLocalDpi xmlns:a14="http://schemas.microsoft.com/office/drawing/2010/main" val="0"/>
              </a:ext>
            </a:extLst>
          </a:blip>
          <a:stretch>
            <a:fillRect/>
          </a:stretch>
        </p:blipFill>
        <p:spPr>
          <a:xfrm>
            <a:off x="7658100" y="1219200"/>
            <a:ext cx="2857500" cy="1936750"/>
          </a:xfrm>
          <a:prstGeom prst="rect">
            <a:avLst/>
          </a:prstGeom>
        </p:spPr>
      </p:pic>
      <p:sp>
        <p:nvSpPr>
          <p:cNvPr id="923" name="Rectangle 922"/>
          <p:cNvSpPr/>
          <p:nvPr/>
        </p:nvSpPr>
        <p:spPr>
          <a:xfrm>
            <a:off x="1524000" y="4267200"/>
            <a:ext cx="6172200" cy="10985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bg1"/>
                </a:solidFill>
              </a:rPr>
              <a:t>Manufacturing Time</a:t>
            </a:r>
          </a:p>
        </p:txBody>
      </p:sp>
      <p:sp>
        <p:nvSpPr>
          <p:cNvPr id="924" name="Rectangle 923"/>
          <p:cNvSpPr/>
          <p:nvPr/>
        </p:nvSpPr>
        <p:spPr>
          <a:xfrm>
            <a:off x="7772400" y="4268470"/>
            <a:ext cx="2895600" cy="109728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rgbClr val="FFFFFF"/>
                </a:solidFill>
              </a:rPr>
              <a:t>System </a:t>
            </a:r>
          </a:p>
          <a:p>
            <a:pPr algn="ctr"/>
            <a:r>
              <a:rPr lang="en-US" sz="2800" b="1" dirty="0">
                <a:solidFill>
                  <a:srgbClr val="FFFFFF"/>
                </a:solidFill>
              </a:rPr>
              <a:t>in the Field</a:t>
            </a:r>
          </a:p>
        </p:txBody>
      </p:sp>
      <p:sp>
        <p:nvSpPr>
          <p:cNvPr id="916" name="Rectangle 915"/>
          <p:cNvSpPr/>
          <p:nvPr/>
        </p:nvSpPr>
        <p:spPr>
          <a:xfrm>
            <a:off x="7696200" y="1203960"/>
            <a:ext cx="141889" cy="42062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25" name="Rounded Rectangle 924"/>
          <p:cNvSpPr/>
          <p:nvPr/>
        </p:nvSpPr>
        <p:spPr>
          <a:xfrm>
            <a:off x="1524000" y="5638800"/>
            <a:ext cx="9144000" cy="762000"/>
          </a:xfrm>
          <a:prstGeom prst="round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rgbClr val="C00000"/>
                </a:solidFill>
              </a:rPr>
              <a:t>DRAM has strict reliability guarantee</a:t>
            </a:r>
          </a:p>
        </p:txBody>
      </p:sp>
      <p:sp>
        <p:nvSpPr>
          <p:cNvPr id="3" name="Slide Number Placeholder 2"/>
          <p:cNvSpPr>
            <a:spLocks noGrp="1"/>
          </p:cNvSpPr>
          <p:nvPr>
            <p:ph type="sldNum" sz="quarter" idx="12"/>
          </p:nvPr>
        </p:nvSpPr>
        <p:spPr/>
        <p:txBody>
          <a:bodyPr/>
          <a:lstStyle/>
          <a:p>
            <a:fld id="{75AD3244-FE42-4648-8A13-942AAE84A223}" type="slidenum">
              <a:rPr lang="en-US" smtClean="0"/>
              <a:t>29</a:t>
            </a:fld>
            <a:endParaRPr lang="en-US" dirty="0"/>
          </a:p>
        </p:txBody>
      </p:sp>
    </p:spTree>
    <p:extLst>
      <p:ext uri="{BB962C8B-B14F-4D97-AF65-F5344CB8AC3E}">
        <p14:creationId xmlns:p14="http://schemas.microsoft.com/office/powerpoint/2010/main" val="146401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8" grpId="0"/>
      <p:bldP spid="923" grpId="0" animBg="1"/>
      <p:bldP spid="924" grpId="0" animBg="1"/>
      <p:bldP spid="916" grpId="0" animBg="1"/>
      <p:bldP spid="9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308631" y="1324696"/>
            <a:ext cx="4565116" cy="4565116"/>
          </a:xfrm>
          <a:prstGeom prst="rect">
            <a:avLst/>
          </a:prstGeom>
        </p:spPr>
      </p:pic>
      <p:sp>
        <p:nvSpPr>
          <p:cNvPr id="5" name="Title 1"/>
          <p:cNvSpPr>
            <a:spLocks noGrp="1"/>
          </p:cNvSpPr>
          <p:nvPr>
            <p:ph type="title"/>
          </p:nvPr>
        </p:nvSpPr>
        <p:spPr>
          <a:xfrm>
            <a:off x="0" y="-155842"/>
            <a:ext cx="12192000" cy="1143000"/>
          </a:xfrm>
        </p:spPr>
        <p:txBody>
          <a:bodyPr/>
          <a:lstStyle/>
          <a:p>
            <a:pPr algn="ctr"/>
            <a:r>
              <a:rPr lang="en-US" b="1" dirty="0" smtClean="0">
                <a:ea typeface="Abadi MT Condensed Light" charset="0"/>
                <a:cs typeface="Abadi MT Condensed Light" charset="0"/>
              </a:rPr>
              <a:t>THE SECRET LIFE OF NEGATIVE RESULTS</a:t>
            </a:r>
            <a:endParaRPr lang="en-US" b="1" dirty="0">
              <a:ea typeface="Abadi MT Condensed Light" charset="0"/>
              <a:cs typeface="Abadi MT Condensed Light" charset="0"/>
            </a:endParaRPr>
          </a:p>
        </p:txBody>
      </p:sp>
      <p:sp>
        <p:nvSpPr>
          <p:cNvPr id="6" name="Rounded Rectangle 5"/>
          <p:cNvSpPr/>
          <p:nvPr/>
        </p:nvSpPr>
        <p:spPr>
          <a:xfrm>
            <a:off x="0" y="5889812"/>
            <a:ext cx="12192000" cy="720394"/>
          </a:xfrm>
          <a:prstGeom prst="round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solidFill>
                  <a:srgbClr val="C00000"/>
                </a:solidFill>
              </a:rPr>
              <a:t>Negative results initiate scientific revolutions!!!</a:t>
            </a:r>
          </a:p>
        </p:txBody>
      </p:sp>
      <p:grpSp>
        <p:nvGrpSpPr>
          <p:cNvPr id="10" name="Group 9"/>
          <p:cNvGrpSpPr/>
          <p:nvPr/>
        </p:nvGrpSpPr>
        <p:grpSpPr>
          <a:xfrm>
            <a:off x="6229993" y="1324696"/>
            <a:ext cx="5688241" cy="4396347"/>
            <a:chOff x="6229993" y="1324696"/>
            <a:chExt cx="5688241" cy="4396347"/>
          </a:xfrm>
        </p:grpSpPr>
        <p:pic>
          <p:nvPicPr>
            <p:cNvPr id="8" name="Picture 7"/>
            <p:cNvPicPr>
              <a:picLocks noChangeAspect="1"/>
            </p:cNvPicPr>
            <p:nvPr/>
          </p:nvPicPr>
          <p:blipFill>
            <a:blip r:embed="rId4">
              <a:duotone>
                <a:prstClr val="black"/>
                <a:schemeClr val="tx2">
                  <a:tint val="45000"/>
                  <a:satMod val="400000"/>
                </a:schemeClr>
              </a:duotone>
              <a:alphaModFix amt="93000"/>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a:off x="6229993" y="1529727"/>
              <a:ext cx="5688241" cy="4022547"/>
            </a:xfrm>
            <a:prstGeom prst="rect">
              <a:avLst/>
            </a:prstGeom>
          </p:spPr>
        </p:pic>
        <p:pic>
          <p:nvPicPr>
            <p:cNvPr id="7" name="Picture 6"/>
            <p:cNvPicPr>
              <a:picLocks noChangeAspect="1"/>
            </p:cNvPicPr>
            <p:nvPr/>
          </p:nvPicPr>
          <p:blipFill rotWithShape="1">
            <a:blip r:embed="rId6">
              <a:alphaModFix/>
              <a:extLst>
                <a:ext uri="{BEBA8EAE-BF5A-486C-A8C5-ECC9F3942E4B}">
                  <a14:imgProps xmlns:a14="http://schemas.microsoft.com/office/drawing/2010/main">
                    <a14:imgLayer r:embed="rId7">
                      <a14:imgEffect>
                        <a14:backgroundRemoval t="6039" b="95531" l="9845" r="89983">
                          <a14:foregroundMark x1="62694" y1="7126" x2="58549" y2="12319"/>
                          <a14:foregroundMark x1="58549" y1="12077" x2="58549" y2="12077"/>
                          <a14:foregroundMark x1="57168" y1="15580" x2="57168" y2="15580"/>
                          <a14:foregroundMark x1="60967" y1="21014" x2="60967" y2="21014"/>
                          <a14:foregroundMark x1="68394" y1="27657" x2="68394" y2="27657"/>
                          <a14:foregroundMark x1="75130" y1="33816" x2="75130" y2="33816"/>
                          <a14:foregroundMark x1="80484" y1="40459" x2="80484" y2="40459"/>
                          <a14:foregroundMark x1="84283" y1="47947" x2="84283" y2="47947"/>
                          <a14:foregroundMark x1="81174" y1="63647" x2="81174" y2="63647"/>
                          <a14:foregroundMark x1="62349" y1="71860" x2="62349" y2="71860"/>
                          <a14:foregroundMark x1="60967" y1="75845" x2="60967" y2="75845"/>
                          <a14:foregroundMark x1="69085" y1="80193" x2="69085" y2="80193"/>
                          <a14:foregroundMark x1="82902" y1="81522" x2="82902" y2="81522"/>
                          <a14:foregroundMark x1="88601" y1="81763" x2="88601" y2="81763"/>
                          <a14:foregroundMark x1="54577" y1="6643" x2="54577" y2="6643"/>
                          <a14:foregroundMark x1="45423" y1="10386" x2="45423" y2="10386"/>
                          <a14:foregroundMark x1="38687" y1="15338" x2="38687" y2="15338"/>
                          <a14:foregroundMark x1="34197" y1="20531" x2="34197" y2="20531"/>
                          <a14:foregroundMark x1="30915" y1="27657" x2="30915" y2="27657"/>
                          <a14:foregroundMark x1="24698" y1="31159" x2="24698" y2="31159"/>
                          <a14:foregroundMark x1="19344" y1="39493" x2="19344" y2="39493"/>
                          <a14:foregroundMark x1="15026" y1="50362" x2="15026" y2="50362"/>
                          <a14:foregroundMark x1="18653" y1="60266" x2="18653" y2="60266"/>
                          <a14:foregroundMark x1="23489" y1="66667" x2="23489" y2="66667"/>
                          <a14:foregroundMark x1="32815" y1="70411" x2="32815" y2="70411"/>
                          <a14:foregroundMark x1="40242" y1="72585" x2="40242" y2="72585"/>
                          <a14:foregroundMark x1="37997" y1="78502" x2="37997" y2="78502"/>
                          <a14:foregroundMark x1="33851" y1="80435" x2="33851" y2="80435"/>
                          <a14:foregroundMark x1="21762" y1="79952" x2="21762" y2="79952"/>
                          <a14:foregroundMark x1="14680" y1="83213" x2="14680" y2="83213"/>
                          <a14:foregroundMark x1="10881" y1="83937" x2="10881" y2="83937"/>
                          <a14:foregroundMark x1="18307" y1="16787" x2="18307" y2="16787"/>
                          <a14:foregroundMark x1="18307" y1="16787" x2="18307" y2="16787"/>
                          <a14:backgroundMark x1="84974" y1="55797" x2="84974" y2="55797"/>
                          <a14:backgroundMark x1="72021" y1="68357" x2="72021" y2="68357"/>
                        </a14:backgroundRemoval>
                      </a14:imgEffect>
                    </a14:imgLayer>
                  </a14:imgProps>
                </a:ext>
                <a:ext uri="{28A0092B-C50C-407E-A947-70E740481C1C}">
                  <a14:useLocalDpi xmlns:a14="http://schemas.microsoft.com/office/drawing/2010/main" val="0"/>
                </a:ext>
              </a:extLst>
            </a:blip>
            <a:srcRect b="12552"/>
            <a:stretch/>
          </p:blipFill>
          <p:spPr>
            <a:xfrm>
              <a:off x="7504117" y="1324696"/>
              <a:ext cx="3139992" cy="3926718"/>
            </a:xfrm>
            <a:prstGeom prst="rect">
              <a:avLst/>
            </a:prstGeom>
          </p:spPr>
        </p:pic>
        <p:sp>
          <p:nvSpPr>
            <p:cNvPr id="9" name="TextBox 8"/>
            <p:cNvSpPr txBox="1"/>
            <p:nvPr/>
          </p:nvSpPr>
          <p:spPr>
            <a:xfrm>
              <a:off x="6658483" y="5013157"/>
              <a:ext cx="4831259" cy="707886"/>
            </a:xfrm>
            <a:prstGeom prst="rect">
              <a:avLst/>
            </a:prstGeom>
            <a:noFill/>
          </p:spPr>
          <p:txBody>
            <a:bodyPr wrap="none" rtlCol="0">
              <a:spAutoFit/>
            </a:bodyPr>
            <a:lstStyle/>
            <a:p>
              <a:r>
                <a:rPr lang="en-US" sz="4000" dirty="0" smtClean="0">
                  <a:solidFill>
                    <a:srgbClr val="C00000"/>
                  </a:solidFill>
                  <a:latin typeface="Abadi MT Condensed Extra Bold" charset="0"/>
                  <a:ea typeface="Abadi MT Condensed Extra Bold" charset="0"/>
                  <a:cs typeface="Abadi MT Condensed Extra Bold" charset="0"/>
                </a:rPr>
                <a:t>SCIENTIFIC REVOLUTION</a:t>
              </a:r>
              <a:endParaRPr lang="en-US" sz="4000" dirty="0">
                <a:solidFill>
                  <a:srgbClr val="C00000"/>
                </a:solidFill>
                <a:latin typeface="Abadi MT Condensed Extra Bold" charset="0"/>
                <a:ea typeface="Abadi MT Condensed Extra Bold" charset="0"/>
                <a:cs typeface="Abadi MT Condensed Extra Bold" charset="0"/>
              </a:endParaRPr>
            </a:p>
          </p:txBody>
        </p:sp>
      </p:grpSp>
    </p:spTree>
    <p:extLst>
      <p:ext uri="{BB962C8B-B14F-4D97-AF65-F5344CB8AC3E}">
        <p14:creationId xmlns:p14="http://schemas.microsoft.com/office/powerpoint/2010/main" val="146988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43000"/>
          </a:xfrm>
        </p:spPr>
        <p:txBody>
          <a:bodyPr>
            <a:normAutofit/>
          </a:bodyPr>
          <a:lstStyle/>
          <a:p>
            <a:pPr algn="ctr">
              <a:lnSpc>
                <a:spcPct val="80000"/>
              </a:lnSpc>
            </a:pPr>
            <a:r>
              <a:rPr lang="en-US" b="1" dirty="0" smtClean="0"/>
              <a:t>MY APPROACH</a:t>
            </a:r>
            <a:endParaRPr lang="en-US" b="1" dirty="0"/>
          </a:p>
        </p:txBody>
      </p:sp>
      <p:grpSp>
        <p:nvGrpSpPr>
          <p:cNvPr id="461" name="Group 460"/>
          <p:cNvGrpSpPr>
            <a:grpSpLocks noChangeAspect="1"/>
          </p:cNvGrpSpPr>
          <p:nvPr/>
        </p:nvGrpSpPr>
        <p:grpSpPr>
          <a:xfrm>
            <a:off x="1676400" y="1807326"/>
            <a:ext cx="2089198" cy="1555654"/>
            <a:chOff x="3454955" y="2670363"/>
            <a:chExt cx="2434972" cy="1813117"/>
          </a:xfrm>
          <a:solidFill>
            <a:schemeClr val="tx1">
              <a:lumMod val="65000"/>
              <a:lumOff val="35000"/>
            </a:schemeClr>
          </a:solidFill>
        </p:grpSpPr>
        <p:grpSp>
          <p:nvGrpSpPr>
            <p:cNvPr id="465" name="Group 464"/>
            <p:cNvGrpSpPr>
              <a:grpSpLocks noChangeAspect="1"/>
            </p:cNvGrpSpPr>
            <p:nvPr/>
          </p:nvGrpSpPr>
          <p:grpSpPr>
            <a:xfrm>
              <a:off x="3454955" y="2670363"/>
              <a:ext cx="1233724" cy="929423"/>
              <a:chOff x="428328" y="2110982"/>
              <a:chExt cx="3273181" cy="2582606"/>
            </a:xfrm>
            <a:grpFill/>
          </p:grpSpPr>
          <p:cxnSp>
            <p:nvCxnSpPr>
              <p:cNvPr id="568" name="Straight Connector 567"/>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9" name="Straight Connector 568"/>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0" name="Straight Connector 569"/>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1" name="Straight Connector 570"/>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2" name="Straight Connector 571"/>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3" name="Straight Connector 572"/>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4" name="Straight Connector 573"/>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5" name="Straight Connector 574"/>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6" name="Straight Connector 575"/>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77" name="Group 576"/>
              <p:cNvGrpSpPr/>
              <p:nvPr/>
            </p:nvGrpSpPr>
            <p:grpSpPr>
              <a:xfrm>
                <a:off x="534160" y="2226069"/>
                <a:ext cx="3067764" cy="525790"/>
                <a:chOff x="534160" y="2226069"/>
                <a:chExt cx="3067764" cy="525790"/>
              </a:xfrm>
              <a:grpFill/>
            </p:grpSpPr>
            <p:sp>
              <p:nvSpPr>
                <p:cNvPr id="596" name="Oval 595"/>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7" name="Oval 596"/>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8" name="Oval 597"/>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9" name="Oval 598"/>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0" name="Oval 599"/>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78" name="Group 577"/>
              <p:cNvGrpSpPr/>
              <p:nvPr/>
            </p:nvGrpSpPr>
            <p:grpSpPr>
              <a:xfrm>
                <a:off x="541777" y="2821081"/>
                <a:ext cx="3058627" cy="525790"/>
                <a:chOff x="534160" y="2226069"/>
                <a:chExt cx="3058627" cy="525790"/>
              </a:xfrm>
              <a:grpFill/>
            </p:grpSpPr>
            <p:sp>
              <p:nvSpPr>
                <p:cNvPr id="591" name="Oval 590"/>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2" name="Oval 591"/>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3" name="Oval 592"/>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4" name="Oval 593"/>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5" name="Oval 594"/>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79" name="Group 578"/>
              <p:cNvGrpSpPr/>
              <p:nvPr/>
            </p:nvGrpSpPr>
            <p:grpSpPr>
              <a:xfrm>
                <a:off x="538848" y="3430281"/>
                <a:ext cx="3067764" cy="525790"/>
                <a:chOff x="543297" y="2226069"/>
                <a:chExt cx="3067764" cy="525790"/>
              </a:xfrm>
              <a:grpFill/>
            </p:grpSpPr>
            <p:sp>
              <p:nvSpPr>
                <p:cNvPr id="586" name="Oval 585"/>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7" name="Oval 586"/>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8" name="Oval 587"/>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9" name="Oval 588"/>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0" name="Oval 589"/>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80" name="Group 579"/>
              <p:cNvGrpSpPr/>
              <p:nvPr/>
            </p:nvGrpSpPr>
            <p:grpSpPr>
              <a:xfrm>
                <a:off x="535919" y="4030345"/>
                <a:ext cx="3067764" cy="525790"/>
                <a:chOff x="543297" y="2226069"/>
                <a:chExt cx="3067764" cy="525790"/>
              </a:xfrm>
              <a:grpFill/>
            </p:grpSpPr>
            <p:sp>
              <p:nvSpPr>
                <p:cNvPr id="581" name="Oval 580"/>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2" name="Oval 581"/>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3" name="Oval 582"/>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4" name="Oval 583"/>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5" name="Oval 584"/>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66" name="Group 465"/>
            <p:cNvGrpSpPr>
              <a:grpSpLocks noChangeAspect="1"/>
            </p:cNvGrpSpPr>
            <p:nvPr/>
          </p:nvGrpSpPr>
          <p:grpSpPr>
            <a:xfrm>
              <a:off x="3457947" y="3551049"/>
              <a:ext cx="1233724" cy="929423"/>
              <a:chOff x="428328" y="2110982"/>
              <a:chExt cx="3273181" cy="2582606"/>
            </a:xfrm>
            <a:grpFill/>
          </p:grpSpPr>
          <p:cxnSp>
            <p:nvCxnSpPr>
              <p:cNvPr id="535" name="Straight Connector 534"/>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6" name="Straight Connector 535"/>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7" name="Straight Connector 536"/>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8" name="Straight Connector 537"/>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9" name="Straight Connector 538"/>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0" name="Straight Connector 539"/>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1" name="Straight Connector 540"/>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2" name="Straight Connector 541"/>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3" name="Straight Connector 542"/>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44" name="Group 543"/>
              <p:cNvGrpSpPr/>
              <p:nvPr/>
            </p:nvGrpSpPr>
            <p:grpSpPr>
              <a:xfrm>
                <a:off x="534160" y="2226069"/>
                <a:ext cx="3067764" cy="525790"/>
                <a:chOff x="534160" y="2226069"/>
                <a:chExt cx="3067764" cy="525790"/>
              </a:xfrm>
              <a:grpFill/>
            </p:grpSpPr>
            <p:sp>
              <p:nvSpPr>
                <p:cNvPr id="563" name="Oval 562"/>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4" name="Oval 563"/>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5" name="Oval 564"/>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6" name="Oval 565"/>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7" name="Oval 566"/>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45" name="Group 544"/>
              <p:cNvGrpSpPr/>
              <p:nvPr/>
            </p:nvGrpSpPr>
            <p:grpSpPr>
              <a:xfrm>
                <a:off x="541777" y="2821081"/>
                <a:ext cx="3058627" cy="525790"/>
                <a:chOff x="534160" y="2226069"/>
                <a:chExt cx="3058627" cy="525790"/>
              </a:xfrm>
              <a:grpFill/>
            </p:grpSpPr>
            <p:sp>
              <p:nvSpPr>
                <p:cNvPr id="558" name="Oval 557"/>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9" name="Oval 558"/>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0" name="Oval 559"/>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1" name="Oval 560"/>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2" name="Oval 561"/>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46" name="Group 545"/>
              <p:cNvGrpSpPr/>
              <p:nvPr/>
            </p:nvGrpSpPr>
            <p:grpSpPr>
              <a:xfrm>
                <a:off x="538848" y="3430281"/>
                <a:ext cx="3067764" cy="525790"/>
                <a:chOff x="543297" y="2226069"/>
                <a:chExt cx="3067764" cy="525790"/>
              </a:xfrm>
              <a:grpFill/>
            </p:grpSpPr>
            <p:sp>
              <p:nvSpPr>
                <p:cNvPr id="553" name="Oval 552"/>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4" name="Oval 553"/>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5" name="Oval 554"/>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6" name="Oval 555"/>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7" name="Oval 556"/>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47" name="Group 546"/>
              <p:cNvGrpSpPr/>
              <p:nvPr/>
            </p:nvGrpSpPr>
            <p:grpSpPr>
              <a:xfrm>
                <a:off x="535919" y="4030345"/>
                <a:ext cx="3067764" cy="525790"/>
                <a:chOff x="543297" y="2226069"/>
                <a:chExt cx="3067764" cy="525790"/>
              </a:xfrm>
              <a:grpFill/>
            </p:grpSpPr>
            <p:sp>
              <p:nvSpPr>
                <p:cNvPr id="548" name="Oval 547"/>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9" name="Oval 548"/>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0" name="Oval 549"/>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1" name="Oval 550"/>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2" name="Oval 551"/>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67" name="Group 466"/>
            <p:cNvGrpSpPr>
              <a:grpSpLocks noChangeAspect="1"/>
            </p:cNvGrpSpPr>
            <p:nvPr/>
          </p:nvGrpSpPr>
          <p:grpSpPr>
            <a:xfrm>
              <a:off x="4653211" y="2673371"/>
              <a:ext cx="1233724" cy="929423"/>
              <a:chOff x="428328" y="2110982"/>
              <a:chExt cx="3273181" cy="2582606"/>
            </a:xfrm>
            <a:grpFill/>
          </p:grpSpPr>
          <p:cxnSp>
            <p:nvCxnSpPr>
              <p:cNvPr id="502" name="Straight Connector 501"/>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3" name="Straight Connector 502"/>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4" name="Straight Connector 503"/>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5" name="Straight Connector 504"/>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6" name="Straight Connector 505"/>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7" name="Straight Connector 506"/>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8" name="Straight Connector 507"/>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9" name="Straight Connector 508"/>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0" name="Straight Connector 509"/>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11" name="Group 510"/>
              <p:cNvGrpSpPr/>
              <p:nvPr/>
            </p:nvGrpSpPr>
            <p:grpSpPr>
              <a:xfrm>
                <a:off x="534160" y="2226069"/>
                <a:ext cx="3067764" cy="525790"/>
                <a:chOff x="534160" y="2226069"/>
                <a:chExt cx="3067764" cy="525790"/>
              </a:xfrm>
              <a:grpFill/>
            </p:grpSpPr>
            <p:sp>
              <p:nvSpPr>
                <p:cNvPr id="530" name="Oval 529"/>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1" name="Oval 530"/>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2" name="Oval 531"/>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3" name="Oval 532"/>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4" name="Oval 533"/>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12" name="Group 511"/>
              <p:cNvGrpSpPr/>
              <p:nvPr/>
            </p:nvGrpSpPr>
            <p:grpSpPr>
              <a:xfrm>
                <a:off x="541777" y="2821081"/>
                <a:ext cx="3058627" cy="525790"/>
                <a:chOff x="534160" y="2226069"/>
                <a:chExt cx="3058627" cy="525790"/>
              </a:xfrm>
              <a:grpFill/>
            </p:grpSpPr>
            <p:sp>
              <p:nvSpPr>
                <p:cNvPr id="525" name="Oval 524"/>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6" name="Oval 525"/>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7" name="Oval 526"/>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8" name="Oval 527"/>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9" name="Oval 528"/>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13" name="Group 512"/>
              <p:cNvGrpSpPr/>
              <p:nvPr/>
            </p:nvGrpSpPr>
            <p:grpSpPr>
              <a:xfrm>
                <a:off x="538848" y="3430281"/>
                <a:ext cx="3067764" cy="525790"/>
                <a:chOff x="543297" y="2226069"/>
                <a:chExt cx="3067764" cy="525790"/>
              </a:xfrm>
              <a:grpFill/>
            </p:grpSpPr>
            <p:sp>
              <p:nvSpPr>
                <p:cNvPr id="520" name="Oval 519"/>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1" name="Oval 520"/>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2" name="Oval 521"/>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3" name="Oval 522"/>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4" name="Oval 523"/>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14" name="Group 513"/>
              <p:cNvGrpSpPr/>
              <p:nvPr/>
            </p:nvGrpSpPr>
            <p:grpSpPr>
              <a:xfrm>
                <a:off x="535919" y="4030345"/>
                <a:ext cx="3067764" cy="525790"/>
                <a:chOff x="543297" y="2226069"/>
                <a:chExt cx="3067764" cy="525790"/>
              </a:xfrm>
              <a:grpFill/>
            </p:grpSpPr>
            <p:sp>
              <p:nvSpPr>
                <p:cNvPr id="515" name="Oval 514"/>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6" name="Oval 515"/>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7" name="Oval 516"/>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8" name="Oval 517"/>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9" name="Oval 518"/>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68" name="Group 467"/>
            <p:cNvGrpSpPr>
              <a:grpSpLocks noChangeAspect="1"/>
            </p:cNvGrpSpPr>
            <p:nvPr/>
          </p:nvGrpSpPr>
          <p:grpSpPr>
            <a:xfrm>
              <a:off x="4656203" y="3554057"/>
              <a:ext cx="1233724" cy="929423"/>
              <a:chOff x="428328" y="2110982"/>
              <a:chExt cx="3273181" cy="2582606"/>
            </a:xfrm>
            <a:grpFill/>
          </p:grpSpPr>
          <p:cxnSp>
            <p:nvCxnSpPr>
              <p:cNvPr id="469" name="Straight Connector 468"/>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5" name="Straight Connector 474"/>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6" name="Straight Connector 475"/>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7" name="Straight Connector 476"/>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78" name="Group 477"/>
              <p:cNvGrpSpPr/>
              <p:nvPr/>
            </p:nvGrpSpPr>
            <p:grpSpPr>
              <a:xfrm>
                <a:off x="534160" y="2226069"/>
                <a:ext cx="3067764" cy="525790"/>
                <a:chOff x="534160" y="2226069"/>
                <a:chExt cx="3067764" cy="525790"/>
              </a:xfrm>
              <a:grpFill/>
            </p:grpSpPr>
            <p:sp>
              <p:nvSpPr>
                <p:cNvPr id="497" name="Oval 496"/>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8" name="Oval 497"/>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9" name="Oval 498"/>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0" name="Oval 499"/>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1" name="Oval 500"/>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79" name="Group 478"/>
              <p:cNvGrpSpPr/>
              <p:nvPr/>
            </p:nvGrpSpPr>
            <p:grpSpPr>
              <a:xfrm>
                <a:off x="541777" y="2821081"/>
                <a:ext cx="3058627" cy="525790"/>
                <a:chOff x="534160" y="2226069"/>
                <a:chExt cx="3058627" cy="525790"/>
              </a:xfrm>
              <a:grpFill/>
            </p:grpSpPr>
            <p:sp>
              <p:nvSpPr>
                <p:cNvPr id="492" name="Oval 491"/>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3" name="Oval 492"/>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4" name="Oval 493"/>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5" name="Oval 494"/>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6" name="Oval 495"/>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80" name="Group 479"/>
              <p:cNvGrpSpPr/>
              <p:nvPr/>
            </p:nvGrpSpPr>
            <p:grpSpPr>
              <a:xfrm>
                <a:off x="538848" y="3430281"/>
                <a:ext cx="3067764" cy="525790"/>
                <a:chOff x="543297" y="2226069"/>
                <a:chExt cx="3067764" cy="525790"/>
              </a:xfrm>
              <a:grpFill/>
            </p:grpSpPr>
            <p:sp>
              <p:nvSpPr>
                <p:cNvPr id="487" name="Oval 486"/>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8" name="Oval 487"/>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9" name="Oval 488"/>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0" name="Oval 489"/>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1" name="Oval 490"/>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81" name="Group 480"/>
              <p:cNvGrpSpPr/>
              <p:nvPr/>
            </p:nvGrpSpPr>
            <p:grpSpPr>
              <a:xfrm>
                <a:off x="535919" y="4030345"/>
                <a:ext cx="3067764" cy="525790"/>
                <a:chOff x="543297" y="2226069"/>
                <a:chExt cx="3067764" cy="525790"/>
              </a:xfrm>
              <a:grpFill/>
            </p:grpSpPr>
            <p:sp>
              <p:nvSpPr>
                <p:cNvPr id="482" name="Oval 481"/>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3" name="Oval 482"/>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4" name="Oval 483"/>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5" name="Oval 484"/>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6" name="Oval 485"/>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sp>
        <p:nvSpPr>
          <p:cNvPr id="462" name="Multiply 461"/>
          <p:cNvSpPr/>
          <p:nvPr/>
        </p:nvSpPr>
        <p:spPr>
          <a:xfrm>
            <a:off x="1752600" y="1838980"/>
            <a:ext cx="914400" cy="914400"/>
          </a:xfrm>
          <a:prstGeom prst="mathMultiply">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463" name="Multiply 462"/>
          <p:cNvSpPr/>
          <p:nvPr/>
        </p:nvSpPr>
        <p:spPr>
          <a:xfrm>
            <a:off x="2819400" y="2448580"/>
            <a:ext cx="914400" cy="914400"/>
          </a:xfrm>
          <a:prstGeom prst="mathMultiply">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464" name="TextBox 463"/>
          <p:cNvSpPr txBox="1"/>
          <p:nvPr/>
        </p:nvSpPr>
        <p:spPr>
          <a:xfrm>
            <a:off x="1817590" y="3394885"/>
            <a:ext cx="1916210" cy="796115"/>
          </a:xfrm>
          <a:prstGeom prst="rect">
            <a:avLst/>
          </a:prstGeom>
          <a:noFill/>
        </p:spPr>
        <p:txBody>
          <a:bodyPr wrap="none" rtlCol="0">
            <a:spAutoFit/>
          </a:bodyPr>
          <a:lstStyle/>
          <a:p>
            <a:pPr algn="ctr">
              <a:lnSpc>
                <a:spcPct val="80000"/>
              </a:lnSpc>
            </a:pPr>
            <a:r>
              <a:rPr lang="en-US" sz="2800" b="1" dirty="0"/>
              <a:t>Unreliable</a:t>
            </a:r>
          </a:p>
          <a:p>
            <a:pPr algn="ctr">
              <a:lnSpc>
                <a:spcPct val="80000"/>
              </a:lnSpc>
            </a:pPr>
            <a:r>
              <a:rPr lang="en-US" sz="2800" b="1" dirty="0"/>
              <a:t>DRAM Cells</a:t>
            </a:r>
          </a:p>
        </p:txBody>
      </p:sp>
      <p:pic>
        <p:nvPicPr>
          <p:cNvPr id="760" name="Picture 759" descr="24342616_s.jpg"/>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8106488" y="2971800"/>
            <a:ext cx="1714500" cy="1143000"/>
          </a:xfrm>
          <a:prstGeom prst="rect">
            <a:avLst/>
          </a:prstGeom>
        </p:spPr>
      </p:pic>
      <p:sp>
        <p:nvSpPr>
          <p:cNvPr id="905" name="Lightning Bolt 904"/>
          <p:cNvSpPr>
            <a:spLocks noChangeAspect="1"/>
          </p:cNvSpPr>
          <p:nvPr/>
        </p:nvSpPr>
        <p:spPr>
          <a:xfrm>
            <a:off x="2057400" y="2756736"/>
            <a:ext cx="462116" cy="514448"/>
          </a:xfrm>
          <a:prstGeom prst="lightningBol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65" name="Group 764"/>
          <p:cNvGrpSpPr>
            <a:grpSpLocks noChangeAspect="1"/>
          </p:cNvGrpSpPr>
          <p:nvPr/>
        </p:nvGrpSpPr>
        <p:grpSpPr>
          <a:xfrm>
            <a:off x="5454602" y="1807327"/>
            <a:ext cx="2089198" cy="1555654"/>
            <a:chOff x="3454955" y="2670363"/>
            <a:chExt cx="2434972" cy="1813117"/>
          </a:xfrm>
          <a:solidFill>
            <a:schemeClr val="tx1">
              <a:lumMod val="65000"/>
              <a:lumOff val="35000"/>
            </a:schemeClr>
          </a:solidFill>
        </p:grpSpPr>
        <p:grpSp>
          <p:nvGrpSpPr>
            <p:cNvPr id="769" name="Group 768"/>
            <p:cNvGrpSpPr>
              <a:grpSpLocks noChangeAspect="1"/>
            </p:cNvGrpSpPr>
            <p:nvPr/>
          </p:nvGrpSpPr>
          <p:grpSpPr>
            <a:xfrm>
              <a:off x="3454955" y="2670363"/>
              <a:ext cx="1233724" cy="929423"/>
              <a:chOff x="428328" y="2110982"/>
              <a:chExt cx="3273181" cy="2582606"/>
            </a:xfrm>
            <a:grpFill/>
          </p:grpSpPr>
          <p:cxnSp>
            <p:nvCxnSpPr>
              <p:cNvPr id="872" name="Straight Connector 871"/>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3" name="Straight Connector 872"/>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4" name="Straight Connector 873"/>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5" name="Straight Connector 874"/>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6" name="Straight Connector 875"/>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7" name="Straight Connector 876"/>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8" name="Straight Connector 877"/>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9" name="Straight Connector 878"/>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0" name="Straight Connector 879"/>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1" name="Group 880"/>
              <p:cNvGrpSpPr/>
              <p:nvPr/>
            </p:nvGrpSpPr>
            <p:grpSpPr>
              <a:xfrm>
                <a:off x="534160" y="2226069"/>
                <a:ext cx="3067764" cy="525790"/>
                <a:chOff x="534160" y="2226069"/>
                <a:chExt cx="3067764" cy="525790"/>
              </a:xfrm>
              <a:grpFill/>
            </p:grpSpPr>
            <p:sp>
              <p:nvSpPr>
                <p:cNvPr id="900" name="Oval 899"/>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1" name="Oval 900"/>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2" name="Oval 901"/>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3" name="Oval 902"/>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4" name="Oval 903"/>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82" name="Group 881"/>
              <p:cNvGrpSpPr/>
              <p:nvPr/>
            </p:nvGrpSpPr>
            <p:grpSpPr>
              <a:xfrm>
                <a:off x="541777" y="2821081"/>
                <a:ext cx="3058627" cy="525790"/>
                <a:chOff x="534160" y="2226069"/>
                <a:chExt cx="3058627" cy="525790"/>
              </a:xfrm>
              <a:grpFill/>
            </p:grpSpPr>
            <p:sp>
              <p:nvSpPr>
                <p:cNvPr id="895" name="Oval 894"/>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6" name="Oval 895"/>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7" name="Oval 896"/>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8" name="Oval 897"/>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9" name="Oval 898"/>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83" name="Group 882"/>
              <p:cNvGrpSpPr/>
              <p:nvPr/>
            </p:nvGrpSpPr>
            <p:grpSpPr>
              <a:xfrm>
                <a:off x="538848" y="3430281"/>
                <a:ext cx="3067764" cy="525790"/>
                <a:chOff x="543297" y="2226069"/>
                <a:chExt cx="3067764" cy="525790"/>
              </a:xfrm>
              <a:grpFill/>
            </p:grpSpPr>
            <p:sp>
              <p:nvSpPr>
                <p:cNvPr id="890" name="Oval 889"/>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1" name="Oval 890"/>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2" name="Oval 891"/>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3" name="Oval 892"/>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4" name="Oval 893"/>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84" name="Group 883"/>
              <p:cNvGrpSpPr/>
              <p:nvPr/>
            </p:nvGrpSpPr>
            <p:grpSpPr>
              <a:xfrm>
                <a:off x="535919" y="4030345"/>
                <a:ext cx="3067764" cy="525790"/>
                <a:chOff x="543297" y="2226069"/>
                <a:chExt cx="3067764" cy="525790"/>
              </a:xfrm>
              <a:grpFill/>
            </p:grpSpPr>
            <p:sp>
              <p:nvSpPr>
                <p:cNvPr id="885" name="Oval 884"/>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6" name="Oval 885"/>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7" name="Oval 886"/>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8" name="Oval 887"/>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9" name="Oval 888"/>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770" name="Group 769"/>
            <p:cNvGrpSpPr>
              <a:grpSpLocks noChangeAspect="1"/>
            </p:cNvGrpSpPr>
            <p:nvPr/>
          </p:nvGrpSpPr>
          <p:grpSpPr>
            <a:xfrm>
              <a:off x="3457947" y="3551049"/>
              <a:ext cx="1233724" cy="929423"/>
              <a:chOff x="428328" y="2110982"/>
              <a:chExt cx="3273181" cy="2582606"/>
            </a:xfrm>
            <a:grpFill/>
          </p:grpSpPr>
          <p:cxnSp>
            <p:nvCxnSpPr>
              <p:cNvPr id="839" name="Straight Connector 838"/>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0" name="Straight Connector 839"/>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1" name="Straight Connector 840"/>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2" name="Straight Connector 841"/>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3" name="Straight Connector 842"/>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4" name="Straight Connector 843"/>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5" name="Straight Connector 844"/>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6" name="Straight Connector 845"/>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7" name="Straight Connector 846"/>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48" name="Group 847"/>
              <p:cNvGrpSpPr/>
              <p:nvPr/>
            </p:nvGrpSpPr>
            <p:grpSpPr>
              <a:xfrm>
                <a:off x="534163" y="2226069"/>
                <a:ext cx="3067761" cy="525790"/>
                <a:chOff x="534163" y="2226069"/>
                <a:chExt cx="3067761" cy="525790"/>
              </a:xfrm>
              <a:grpFill/>
            </p:grpSpPr>
            <p:sp>
              <p:nvSpPr>
                <p:cNvPr id="867" name="Oval 866"/>
                <p:cNvSpPr/>
                <p:nvPr/>
              </p:nvSpPr>
              <p:spPr>
                <a:xfrm>
                  <a:off x="534163"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8" name="Oval 867"/>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9" name="Oval 868"/>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0" name="Oval 869"/>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1" name="Oval 870"/>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49" name="Group 848"/>
              <p:cNvGrpSpPr/>
              <p:nvPr/>
            </p:nvGrpSpPr>
            <p:grpSpPr>
              <a:xfrm>
                <a:off x="541777" y="2821081"/>
                <a:ext cx="3058627" cy="525790"/>
                <a:chOff x="534160" y="2226069"/>
                <a:chExt cx="3058627" cy="525790"/>
              </a:xfrm>
              <a:grpFill/>
            </p:grpSpPr>
            <p:sp>
              <p:nvSpPr>
                <p:cNvPr id="862" name="Oval 861"/>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3" name="Oval 862"/>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4" name="Oval 863"/>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5" name="Oval 864"/>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6" name="Oval 865"/>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50" name="Group 849"/>
              <p:cNvGrpSpPr/>
              <p:nvPr/>
            </p:nvGrpSpPr>
            <p:grpSpPr>
              <a:xfrm>
                <a:off x="538848" y="3430281"/>
                <a:ext cx="3067764" cy="525790"/>
                <a:chOff x="543297" y="2226069"/>
                <a:chExt cx="3067764" cy="525790"/>
              </a:xfrm>
              <a:grpFill/>
            </p:grpSpPr>
            <p:sp>
              <p:nvSpPr>
                <p:cNvPr id="857" name="Oval 856"/>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8" name="Oval 857"/>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9" name="Oval 858"/>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0" name="Oval 859"/>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1" name="Oval 860"/>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51" name="Group 850"/>
              <p:cNvGrpSpPr/>
              <p:nvPr/>
            </p:nvGrpSpPr>
            <p:grpSpPr>
              <a:xfrm>
                <a:off x="535919" y="4030345"/>
                <a:ext cx="3067764" cy="525790"/>
                <a:chOff x="543297" y="2226069"/>
                <a:chExt cx="3067764" cy="525790"/>
              </a:xfrm>
              <a:grpFill/>
            </p:grpSpPr>
            <p:sp>
              <p:nvSpPr>
                <p:cNvPr id="852" name="Oval 851"/>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3" name="Oval 852"/>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4" name="Oval 853"/>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5" name="Oval 854"/>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6" name="Oval 855"/>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771" name="Group 770"/>
            <p:cNvGrpSpPr>
              <a:grpSpLocks noChangeAspect="1"/>
            </p:cNvGrpSpPr>
            <p:nvPr/>
          </p:nvGrpSpPr>
          <p:grpSpPr>
            <a:xfrm>
              <a:off x="4653211" y="2673371"/>
              <a:ext cx="1233724" cy="929423"/>
              <a:chOff x="428328" y="2110982"/>
              <a:chExt cx="3273181" cy="2582606"/>
            </a:xfrm>
            <a:grpFill/>
          </p:grpSpPr>
          <p:cxnSp>
            <p:nvCxnSpPr>
              <p:cNvPr id="806" name="Straight Connector 805"/>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7" name="Straight Connector 806"/>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8" name="Straight Connector 807"/>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9" name="Straight Connector 808"/>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0" name="Straight Connector 809"/>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1" name="Straight Connector 810"/>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2" name="Straight Connector 811"/>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3" name="Straight Connector 812"/>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4" name="Straight Connector 813"/>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15" name="Group 814"/>
              <p:cNvGrpSpPr/>
              <p:nvPr/>
            </p:nvGrpSpPr>
            <p:grpSpPr>
              <a:xfrm>
                <a:off x="534160" y="2226069"/>
                <a:ext cx="3067764" cy="525790"/>
                <a:chOff x="534160" y="2226069"/>
                <a:chExt cx="3067764" cy="525790"/>
              </a:xfrm>
              <a:grpFill/>
            </p:grpSpPr>
            <p:sp>
              <p:nvSpPr>
                <p:cNvPr id="834" name="Oval 833"/>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5" name="Oval 834"/>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6" name="Oval 835"/>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7" name="Oval 836"/>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8" name="Oval 837"/>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16" name="Group 815"/>
              <p:cNvGrpSpPr/>
              <p:nvPr/>
            </p:nvGrpSpPr>
            <p:grpSpPr>
              <a:xfrm>
                <a:off x="541777" y="2821081"/>
                <a:ext cx="3058627" cy="525790"/>
                <a:chOff x="534160" y="2226069"/>
                <a:chExt cx="3058627" cy="525790"/>
              </a:xfrm>
              <a:grpFill/>
            </p:grpSpPr>
            <p:sp>
              <p:nvSpPr>
                <p:cNvPr id="829" name="Oval 828"/>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0" name="Oval 829"/>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1" name="Oval 830"/>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2" name="Oval 831"/>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3" name="Oval 832"/>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17" name="Group 816"/>
              <p:cNvGrpSpPr/>
              <p:nvPr/>
            </p:nvGrpSpPr>
            <p:grpSpPr>
              <a:xfrm>
                <a:off x="538848" y="3430281"/>
                <a:ext cx="3067764" cy="525790"/>
                <a:chOff x="543297" y="2226069"/>
                <a:chExt cx="3067764" cy="525790"/>
              </a:xfrm>
              <a:grpFill/>
            </p:grpSpPr>
            <p:sp>
              <p:nvSpPr>
                <p:cNvPr id="824" name="Oval 823"/>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5" name="Oval 824"/>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6" name="Oval 825"/>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7" name="Oval 826"/>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8" name="Oval 827"/>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18" name="Group 817"/>
              <p:cNvGrpSpPr/>
              <p:nvPr/>
            </p:nvGrpSpPr>
            <p:grpSpPr>
              <a:xfrm>
                <a:off x="535919" y="4030345"/>
                <a:ext cx="3067764" cy="525790"/>
                <a:chOff x="543297" y="2226069"/>
                <a:chExt cx="3067764" cy="525790"/>
              </a:xfrm>
              <a:grpFill/>
            </p:grpSpPr>
            <p:sp>
              <p:nvSpPr>
                <p:cNvPr id="819" name="Oval 818"/>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0" name="Oval 819"/>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1" name="Oval 820"/>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2" name="Oval 821"/>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3" name="Oval 822"/>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772" name="Group 771"/>
            <p:cNvGrpSpPr>
              <a:grpSpLocks noChangeAspect="1"/>
            </p:cNvGrpSpPr>
            <p:nvPr/>
          </p:nvGrpSpPr>
          <p:grpSpPr>
            <a:xfrm>
              <a:off x="4656203" y="3554057"/>
              <a:ext cx="1233724" cy="929423"/>
              <a:chOff x="428328" y="2110982"/>
              <a:chExt cx="3273181" cy="2582606"/>
            </a:xfrm>
            <a:grpFill/>
          </p:grpSpPr>
          <p:cxnSp>
            <p:nvCxnSpPr>
              <p:cNvPr id="773" name="Straight Connector 772"/>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4" name="Straight Connector 773"/>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5" name="Straight Connector 774"/>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6" name="Straight Connector 775"/>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7" name="Straight Connector 776"/>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8" name="Straight Connector 777"/>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9" name="Straight Connector 778"/>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0" name="Straight Connector 779"/>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1" name="Straight Connector 780"/>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782" name="Group 781"/>
              <p:cNvGrpSpPr/>
              <p:nvPr/>
            </p:nvGrpSpPr>
            <p:grpSpPr>
              <a:xfrm>
                <a:off x="534160" y="2226069"/>
                <a:ext cx="3067764" cy="525790"/>
                <a:chOff x="534160" y="2226069"/>
                <a:chExt cx="3067764" cy="525790"/>
              </a:xfrm>
              <a:grpFill/>
            </p:grpSpPr>
            <p:sp>
              <p:nvSpPr>
                <p:cNvPr id="801" name="Oval 800"/>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2" name="Oval 801"/>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3" name="Oval 802"/>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4" name="Oval 803"/>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5" name="Oval 804"/>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83" name="Group 782"/>
              <p:cNvGrpSpPr/>
              <p:nvPr/>
            </p:nvGrpSpPr>
            <p:grpSpPr>
              <a:xfrm>
                <a:off x="541777" y="2821081"/>
                <a:ext cx="3058627" cy="525790"/>
                <a:chOff x="534160" y="2226069"/>
                <a:chExt cx="3058627" cy="525790"/>
              </a:xfrm>
              <a:grpFill/>
            </p:grpSpPr>
            <p:sp>
              <p:nvSpPr>
                <p:cNvPr id="796" name="Oval 795"/>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7" name="Oval 796"/>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8" name="Oval 797"/>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9" name="Oval 798"/>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0" name="Oval 799"/>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84" name="Group 783"/>
              <p:cNvGrpSpPr/>
              <p:nvPr/>
            </p:nvGrpSpPr>
            <p:grpSpPr>
              <a:xfrm>
                <a:off x="538848" y="3430281"/>
                <a:ext cx="3067764" cy="525790"/>
                <a:chOff x="543297" y="2226069"/>
                <a:chExt cx="3067764" cy="525790"/>
              </a:xfrm>
              <a:grpFill/>
            </p:grpSpPr>
            <p:sp>
              <p:nvSpPr>
                <p:cNvPr id="791" name="Oval 790"/>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2" name="Oval 791"/>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3" name="Oval 792"/>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4" name="Oval 793"/>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5" name="Oval 794"/>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85" name="Group 784"/>
              <p:cNvGrpSpPr/>
              <p:nvPr/>
            </p:nvGrpSpPr>
            <p:grpSpPr>
              <a:xfrm>
                <a:off x="535919" y="4030345"/>
                <a:ext cx="3067764" cy="525790"/>
                <a:chOff x="543297" y="2226069"/>
                <a:chExt cx="3067764" cy="525790"/>
              </a:xfrm>
              <a:grpFill/>
            </p:grpSpPr>
            <p:sp>
              <p:nvSpPr>
                <p:cNvPr id="786" name="Oval 785"/>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7" name="Oval 786"/>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8" name="Oval 787"/>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9" name="Oval 788"/>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0" name="Oval 789"/>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sp>
        <p:nvSpPr>
          <p:cNvPr id="768" name="TextBox 767"/>
          <p:cNvSpPr txBox="1"/>
          <p:nvPr/>
        </p:nvSpPr>
        <p:spPr>
          <a:xfrm>
            <a:off x="5595141" y="3366160"/>
            <a:ext cx="1917513" cy="781752"/>
          </a:xfrm>
          <a:prstGeom prst="rect">
            <a:avLst/>
          </a:prstGeom>
          <a:noFill/>
        </p:spPr>
        <p:txBody>
          <a:bodyPr wrap="none" rtlCol="0">
            <a:spAutoFit/>
          </a:bodyPr>
          <a:lstStyle/>
          <a:p>
            <a:pPr algn="ctr">
              <a:lnSpc>
                <a:spcPct val="80000"/>
              </a:lnSpc>
            </a:pPr>
            <a:r>
              <a:rPr lang="en-US" sz="2800" b="1" dirty="0"/>
              <a:t>Reliable</a:t>
            </a:r>
          </a:p>
          <a:p>
            <a:pPr>
              <a:lnSpc>
                <a:spcPct val="80000"/>
              </a:lnSpc>
            </a:pPr>
            <a:r>
              <a:rPr lang="en-US" sz="2800" b="1" dirty="0"/>
              <a:t>DRAM Cells</a:t>
            </a:r>
          </a:p>
        </p:txBody>
      </p:sp>
      <p:pic>
        <p:nvPicPr>
          <p:cNvPr id="907" name="Picture 906"/>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Effect>
                      <a14:saturation sat="66000"/>
                    </a14:imgEffect>
                  </a14:imgLayer>
                </a14:imgProps>
              </a:ext>
            </a:extLst>
          </a:blip>
          <a:stretch>
            <a:fillRect/>
          </a:stretch>
        </p:blipFill>
        <p:spPr>
          <a:xfrm>
            <a:off x="5607002" y="1905001"/>
            <a:ext cx="698500" cy="626110"/>
          </a:xfrm>
          <a:prstGeom prst="rect">
            <a:avLst/>
          </a:prstGeom>
        </p:spPr>
      </p:pic>
      <p:pic>
        <p:nvPicPr>
          <p:cNvPr id="908" name="Picture 907"/>
          <p:cNvPicPr>
            <a:picLocks noChangeAspect="1"/>
          </p:cNvPicPr>
          <p:nvPr/>
        </p:nvPicPr>
        <p:blipFill>
          <a:blip r:embed="rId5">
            <a:extLst>
              <a:ext uri="{BEBA8EAE-BF5A-486C-A8C5-ECC9F3942E4B}">
                <a14:imgProps xmlns:a14="http://schemas.microsoft.com/office/drawing/2010/main">
                  <a14:imgLayer r:embed="rId7">
                    <a14:imgEffect>
                      <a14:colorTemperature colorTemp="11200"/>
                    </a14:imgEffect>
                    <a14:imgEffect>
                      <a14:saturation sat="66000"/>
                    </a14:imgEffect>
                  </a14:imgLayer>
                </a14:imgProps>
              </a:ext>
            </a:extLst>
          </a:blip>
          <a:stretch>
            <a:fillRect/>
          </a:stretch>
        </p:blipFill>
        <p:spPr>
          <a:xfrm>
            <a:off x="5607002" y="2650491"/>
            <a:ext cx="698500" cy="626110"/>
          </a:xfrm>
          <a:prstGeom prst="rect">
            <a:avLst/>
          </a:prstGeom>
        </p:spPr>
      </p:pic>
      <p:pic>
        <p:nvPicPr>
          <p:cNvPr id="909" name="Picture 908"/>
          <p:cNvPicPr>
            <a:picLocks noChangeAspect="1"/>
          </p:cNvPicPr>
          <p:nvPr/>
        </p:nvPicPr>
        <p:blipFill>
          <a:blip r:embed="rId5">
            <a:extLst>
              <a:ext uri="{BEBA8EAE-BF5A-486C-A8C5-ECC9F3942E4B}">
                <a14:imgProps xmlns:a14="http://schemas.microsoft.com/office/drawing/2010/main">
                  <a14:imgLayer r:embed="rId8">
                    <a14:imgEffect>
                      <a14:colorTemperature colorTemp="11200"/>
                    </a14:imgEffect>
                    <a14:imgEffect>
                      <a14:saturation sat="66000"/>
                    </a14:imgEffect>
                  </a14:imgLayer>
                </a14:imgProps>
              </a:ext>
            </a:extLst>
          </a:blip>
          <a:stretch>
            <a:fillRect/>
          </a:stretch>
        </p:blipFill>
        <p:spPr>
          <a:xfrm>
            <a:off x="6584902" y="2667001"/>
            <a:ext cx="698500" cy="626110"/>
          </a:xfrm>
          <a:prstGeom prst="rect">
            <a:avLst/>
          </a:prstGeom>
        </p:spPr>
      </p:pic>
      <p:sp>
        <p:nvSpPr>
          <p:cNvPr id="910" name="Curved Down Arrow 909"/>
          <p:cNvSpPr>
            <a:spLocks noChangeAspect="1"/>
          </p:cNvSpPr>
          <p:nvPr/>
        </p:nvSpPr>
        <p:spPr>
          <a:xfrm>
            <a:off x="4022475" y="1548384"/>
            <a:ext cx="1264798" cy="585216"/>
          </a:xfrm>
          <a:prstGeom prst="curvedDownArrow">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11" name="Curved Up Arrow 910"/>
          <p:cNvSpPr>
            <a:spLocks noChangeAspect="1"/>
          </p:cNvSpPr>
          <p:nvPr/>
        </p:nvSpPr>
        <p:spPr>
          <a:xfrm>
            <a:off x="4022475" y="3072384"/>
            <a:ext cx="1264798" cy="585216"/>
          </a:xfrm>
          <a:prstGeom prst="curvedUpArrow">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12" name="TextBox 911"/>
          <p:cNvSpPr txBox="1"/>
          <p:nvPr/>
        </p:nvSpPr>
        <p:spPr>
          <a:xfrm>
            <a:off x="3951140" y="2133600"/>
            <a:ext cx="1382861" cy="1018740"/>
          </a:xfrm>
          <a:prstGeom prst="rect">
            <a:avLst/>
          </a:prstGeom>
          <a:noFill/>
        </p:spPr>
        <p:txBody>
          <a:bodyPr wrap="none" rtlCol="0">
            <a:spAutoFit/>
          </a:bodyPr>
          <a:lstStyle/>
          <a:p>
            <a:pPr algn="ctr">
              <a:lnSpc>
                <a:spcPct val="70000"/>
              </a:lnSpc>
            </a:pPr>
            <a:r>
              <a:rPr lang="en-US" sz="2800" b="1" dirty="0"/>
              <a:t>Make</a:t>
            </a:r>
          </a:p>
          <a:p>
            <a:pPr algn="ctr">
              <a:lnSpc>
                <a:spcPct val="70000"/>
              </a:lnSpc>
            </a:pPr>
            <a:r>
              <a:rPr lang="en-US" sz="2800" b="1" dirty="0"/>
              <a:t>DRAM</a:t>
            </a:r>
          </a:p>
          <a:p>
            <a:pPr algn="ctr">
              <a:lnSpc>
                <a:spcPct val="70000"/>
              </a:lnSpc>
            </a:pPr>
            <a:r>
              <a:rPr lang="en-US" sz="2800" b="1" dirty="0"/>
              <a:t>Reliable</a:t>
            </a:r>
          </a:p>
        </p:txBody>
      </p:sp>
      <p:pic>
        <p:nvPicPr>
          <p:cNvPr id="917" name="Picture 916"/>
          <p:cNvPicPr>
            <a:picLocks noChangeAspect="1"/>
          </p:cNvPicPr>
          <p:nvPr/>
        </p:nvPicPr>
        <p:blipFill>
          <a:blip r:embed="rId5">
            <a:extLst>
              <a:ext uri="{BEBA8EAE-BF5A-486C-A8C5-ECC9F3942E4B}">
                <a14:imgProps xmlns:a14="http://schemas.microsoft.com/office/drawing/2010/main">
                  <a14:imgLayer r:embed="rId9">
                    <a14:imgEffect>
                      <a14:colorTemperature colorTemp="11200"/>
                    </a14:imgEffect>
                    <a14:imgEffect>
                      <a14:saturation sat="66000"/>
                    </a14:imgEffect>
                  </a14:imgLayer>
                </a14:imgProps>
              </a:ext>
            </a:extLst>
          </a:blip>
          <a:stretch>
            <a:fillRect/>
          </a:stretch>
        </p:blipFill>
        <p:spPr>
          <a:xfrm>
            <a:off x="8597900" y="3260090"/>
            <a:ext cx="698500" cy="626110"/>
          </a:xfrm>
          <a:prstGeom prst="rect">
            <a:avLst/>
          </a:prstGeom>
        </p:spPr>
      </p:pic>
      <p:sp>
        <p:nvSpPr>
          <p:cNvPr id="918" name="TextBox 917"/>
          <p:cNvSpPr txBox="1"/>
          <p:nvPr/>
        </p:nvSpPr>
        <p:spPr>
          <a:xfrm>
            <a:off x="7391400" y="3927902"/>
            <a:ext cx="3581400" cy="393954"/>
          </a:xfrm>
          <a:prstGeom prst="rect">
            <a:avLst/>
          </a:prstGeom>
          <a:noFill/>
        </p:spPr>
        <p:txBody>
          <a:bodyPr wrap="square" rtlCol="0">
            <a:spAutoFit/>
          </a:bodyPr>
          <a:lstStyle/>
          <a:p>
            <a:pPr algn="ctr">
              <a:lnSpc>
                <a:spcPct val="70000"/>
              </a:lnSpc>
            </a:pPr>
            <a:r>
              <a:rPr lang="en-US" sz="2800" b="1" dirty="0" smtClean="0"/>
              <a:t>Reliable System</a:t>
            </a:r>
            <a:endParaRPr lang="en-US" sz="2800" b="1" dirty="0"/>
          </a:p>
        </p:txBody>
      </p:sp>
      <p:pic>
        <p:nvPicPr>
          <p:cNvPr id="922" name="Picture 921" descr="6106097_s_clipped_rev_1.png"/>
          <p:cNvPicPr>
            <a:picLocks noChangeAspect="1"/>
          </p:cNvPicPr>
          <p:nvPr/>
        </p:nvPicPr>
        <p:blipFill>
          <a:blip r:embed="rId10">
            <a:grayscl/>
            <a:extLst>
              <a:ext uri="{28A0092B-C50C-407E-A947-70E740481C1C}">
                <a14:useLocalDpi xmlns:a14="http://schemas.microsoft.com/office/drawing/2010/main" val="0"/>
              </a:ext>
            </a:extLst>
          </a:blip>
          <a:stretch>
            <a:fillRect/>
          </a:stretch>
        </p:blipFill>
        <p:spPr>
          <a:xfrm>
            <a:off x="7658100" y="1219200"/>
            <a:ext cx="2857500" cy="1936750"/>
          </a:xfrm>
          <a:prstGeom prst="rect">
            <a:avLst/>
          </a:prstGeom>
        </p:spPr>
      </p:pic>
      <p:sp>
        <p:nvSpPr>
          <p:cNvPr id="923" name="Rectangle 922"/>
          <p:cNvSpPr/>
          <p:nvPr/>
        </p:nvSpPr>
        <p:spPr>
          <a:xfrm>
            <a:off x="1524000" y="4267200"/>
            <a:ext cx="6172200" cy="10985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bg1"/>
                </a:solidFill>
              </a:rPr>
              <a:t>Manufacturing Time</a:t>
            </a:r>
          </a:p>
        </p:txBody>
      </p:sp>
      <p:sp>
        <p:nvSpPr>
          <p:cNvPr id="924" name="Rectangle 923"/>
          <p:cNvSpPr/>
          <p:nvPr/>
        </p:nvSpPr>
        <p:spPr>
          <a:xfrm>
            <a:off x="7772400" y="4268470"/>
            <a:ext cx="2895600" cy="109728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rgbClr val="FFFFFF"/>
                </a:solidFill>
              </a:rPr>
              <a:t>System </a:t>
            </a:r>
          </a:p>
          <a:p>
            <a:pPr algn="ctr"/>
            <a:r>
              <a:rPr lang="en-US" sz="2800" b="1" dirty="0">
                <a:solidFill>
                  <a:srgbClr val="FFFFFF"/>
                </a:solidFill>
              </a:rPr>
              <a:t>in the Field</a:t>
            </a:r>
          </a:p>
        </p:txBody>
      </p:sp>
      <p:sp>
        <p:nvSpPr>
          <p:cNvPr id="3" name="Slide Number Placeholder 2"/>
          <p:cNvSpPr>
            <a:spLocks noGrp="1"/>
          </p:cNvSpPr>
          <p:nvPr>
            <p:ph type="sldNum" sz="quarter" idx="12"/>
          </p:nvPr>
        </p:nvSpPr>
        <p:spPr/>
        <p:txBody>
          <a:bodyPr/>
          <a:lstStyle/>
          <a:p>
            <a:fld id="{75AD3244-FE42-4648-8A13-942AAE84A223}" type="slidenum">
              <a:rPr lang="en-US" smtClean="0"/>
              <a:t>30</a:t>
            </a:fld>
            <a:endParaRPr lang="en-US" dirty="0"/>
          </a:p>
        </p:txBody>
      </p:sp>
      <p:sp>
        <p:nvSpPr>
          <p:cNvPr id="302" name="Rectangle 301"/>
          <p:cNvSpPr/>
          <p:nvPr/>
        </p:nvSpPr>
        <p:spPr>
          <a:xfrm>
            <a:off x="1187119" y="4267200"/>
            <a:ext cx="2997381" cy="10985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rgbClr val="FFFFFF"/>
                </a:solidFill>
              </a:rPr>
              <a:t>Manufacturing Time</a:t>
            </a:r>
          </a:p>
        </p:txBody>
      </p:sp>
      <p:sp>
        <p:nvSpPr>
          <p:cNvPr id="303" name="Rectangle 302"/>
          <p:cNvSpPr/>
          <p:nvPr/>
        </p:nvSpPr>
        <p:spPr>
          <a:xfrm>
            <a:off x="4022475" y="4267200"/>
            <a:ext cx="6645526" cy="109728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rgbClr val="FFFFFF"/>
                </a:solidFill>
              </a:rPr>
              <a:t>System </a:t>
            </a:r>
          </a:p>
          <a:p>
            <a:pPr algn="ctr"/>
            <a:r>
              <a:rPr lang="en-US" sz="2800" b="1" dirty="0">
                <a:solidFill>
                  <a:srgbClr val="FFFFFF"/>
                </a:solidFill>
              </a:rPr>
              <a:t>in the Field</a:t>
            </a:r>
          </a:p>
        </p:txBody>
      </p:sp>
      <p:sp>
        <p:nvSpPr>
          <p:cNvPr id="916" name="Rectangle 915"/>
          <p:cNvSpPr/>
          <p:nvPr/>
        </p:nvSpPr>
        <p:spPr>
          <a:xfrm>
            <a:off x="7696200" y="1203960"/>
            <a:ext cx="141889" cy="42062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4" name="Rounded Rectangle 303"/>
          <p:cNvSpPr/>
          <p:nvPr/>
        </p:nvSpPr>
        <p:spPr>
          <a:xfrm>
            <a:off x="1524000" y="5638800"/>
            <a:ext cx="9144000" cy="762000"/>
          </a:xfrm>
          <a:prstGeom prst="round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rgbClr val="C00000"/>
                </a:solidFill>
              </a:rPr>
              <a:t>Shift the responsibility to systems</a:t>
            </a:r>
          </a:p>
        </p:txBody>
      </p:sp>
    </p:spTree>
    <p:extLst>
      <p:ext uri="{BB962C8B-B14F-4D97-AF65-F5344CB8AC3E}">
        <p14:creationId xmlns:p14="http://schemas.microsoft.com/office/powerpoint/2010/main" val="19764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31823 -0.00533 " pathEditMode="relative" rAng="0" ptsTypes="AA">
                                      <p:cBhvr>
                                        <p:cTn id="6" dur="2000" fill="hold"/>
                                        <p:tgtEl>
                                          <p:spTgt spid="916"/>
                                        </p:tgtEl>
                                        <p:attrNameLst>
                                          <p:attrName>ppt_x</p:attrName>
                                          <p:attrName>ppt_y</p:attrName>
                                        </p:attrNameLst>
                                      </p:cBhvr>
                                      <p:rCtr x="-15911" y="-278"/>
                                    </p:animMotion>
                                  </p:childTnLst>
                                </p:cTn>
                              </p:par>
                              <p:par>
                                <p:cTn id="7" presetID="1" presetClass="entr" presetSubtype="0" fill="hold" grpId="0" nodeType="withEffect">
                                  <p:stCondLst>
                                    <p:cond delay="0"/>
                                  </p:stCondLst>
                                  <p:childTnLst>
                                    <p:set>
                                      <p:cBhvr>
                                        <p:cTn id="8" dur="1" fill="hold">
                                          <p:stCondLst>
                                            <p:cond delay="0"/>
                                          </p:stCondLst>
                                        </p:cTn>
                                        <p:tgtEl>
                                          <p:spTgt spid="3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animBg="1"/>
      <p:bldP spid="303" grpId="0" animBg="1"/>
      <p:bldP spid="916" grpId="0" animBg="1"/>
      <p:bldP spid="30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Picture 170" descr="37424_1_micron_may_hike_dram_chip_prices_due_to_insufficient_supply_clipped_rev_1.png"/>
          <p:cNvPicPr>
            <a:picLocks noChangeAspect="1"/>
          </p:cNvPicPr>
          <p:nvPr/>
        </p:nvPicPr>
        <p:blipFill>
          <a:blip r:embed="rId3">
            <a:duotone>
              <a:prstClr val="black"/>
              <a:srgbClr val="191919">
                <a:tint val="45000"/>
                <a:satMod val="400000"/>
              </a:srgbClr>
            </a:duotone>
            <a:extLst>
              <a:ext uri="{28A0092B-C50C-407E-A947-70E740481C1C}">
                <a14:useLocalDpi xmlns:a14="http://schemas.microsoft.com/office/drawing/2010/main" val="0"/>
              </a:ext>
            </a:extLst>
          </a:blip>
          <a:stretch>
            <a:fillRect/>
          </a:stretch>
        </p:blipFill>
        <p:spPr>
          <a:xfrm>
            <a:off x="5461747" y="2294729"/>
            <a:ext cx="1181100" cy="813435"/>
          </a:xfrm>
          <a:prstGeom prst="rect">
            <a:avLst/>
          </a:prstGeom>
        </p:spPr>
      </p:pic>
      <p:sp>
        <p:nvSpPr>
          <p:cNvPr id="9" name="Rectangle 8"/>
          <p:cNvSpPr/>
          <p:nvPr/>
        </p:nvSpPr>
        <p:spPr>
          <a:xfrm>
            <a:off x="4275217" y="2076211"/>
            <a:ext cx="202581" cy="2745068"/>
          </a:xfrm>
          <a:prstGeom prst="rect">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p:cNvSpPr txBox="1"/>
          <p:nvPr/>
        </p:nvSpPr>
        <p:spPr>
          <a:xfrm>
            <a:off x="4533663" y="2185247"/>
            <a:ext cx="932792" cy="523220"/>
          </a:xfrm>
          <a:prstGeom prst="rect">
            <a:avLst/>
          </a:prstGeom>
          <a:noFill/>
        </p:spPr>
        <p:txBody>
          <a:bodyPr wrap="none" rtlCol="0">
            <a:spAutoFit/>
          </a:bodyPr>
          <a:lstStyle/>
          <a:p>
            <a:r>
              <a:rPr lang="en-US" sz="2800" b="1" dirty="0">
                <a:solidFill>
                  <a:srgbClr val="000000"/>
                </a:solidFill>
              </a:rPr>
              <a:t>PASS</a:t>
            </a:r>
          </a:p>
        </p:txBody>
      </p:sp>
      <p:sp>
        <p:nvSpPr>
          <p:cNvPr id="14" name="TextBox 13"/>
          <p:cNvSpPr txBox="1"/>
          <p:nvPr/>
        </p:nvSpPr>
        <p:spPr>
          <a:xfrm>
            <a:off x="4574008" y="4036981"/>
            <a:ext cx="814621" cy="523220"/>
          </a:xfrm>
          <a:prstGeom prst="rect">
            <a:avLst/>
          </a:prstGeom>
          <a:noFill/>
        </p:spPr>
        <p:txBody>
          <a:bodyPr wrap="none" rtlCol="0">
            <a:spAutoFit/>
          </a:bodyPr>
          <a:lstStyle/>
          <a:p>
            <a:r>
              <a:rPr lang="en-US" sz="2800" b="1" dirty="0">
                <a:solidFill>
                  <a:srgbClr val="000000"/>
                </a:solidFill>
              </a:rPr>
              <a:t>FAIL</a:t>
            </a:r>
          </a:p>
        </p:txBody>
      </p:sp>
      <p:grpSp>
        <p:nvGrpSpPr>
          <p:cNvPr id="23" name="Group 22"/>
          <p:cNvGrpSpPr/>
          <p:nvPr/>
        </p:nvGrpSpPr>
        <p:grpSpPr>
          <a:xfrm>
            <a:off x="1710655" y="2443664"/>
            <a:ext cx="2434972" cy="1813117"/>
            <a:chOff x="3454955" y="2670363"/>
            <a:chExt cx="2434972" cy="1813117"/>
          </a:xfrm>
          <a:solidFill>
            <a:schemeClr val="tx1">
              <a:lumMod val="65000"/>
              <a:lumOff val="35000"/>
            </a:schemeClr>
          </a:solidFill>
        </p:grpSpPr>
        <p:grpSp>
          <p:nvGrpSpPr>
            <p:cNvPr id="24" name="Group 23"/>
            <p:cNvGrpSpPr>
              <a:grpSpLocks noChangeAspect="1"/>
            </p:cNvGrpSpPr>
            <p:nvPr/>
          </p:nvGrpSpPr>
          <p:grpSpPr>
            <a:xfrm>
              <a:off x="3454955" y="2670363"/>
              <a:ext cx="1233724" cy="929423"/>
              <a:chOff x="428328" y="2110982"/>
              <a:chExt cx="3273181" cy="2582606"/>
            </a:xfrm>
            <a:grpFill/>
          </p:grpSpPr>
          <p:cxnSp>
            <p:nvCxnSpPr>
              <p:cNvPr id="127" name="Straight Connector 126"/>
              <p:cNvCxnSpPr/>
              <p:nvPr/>
            </p:nvCxnSpPr>
            <p:spPr>
              <a:xfrm>
                <a:off x="3331890" y="2135878"/>
                <a:ext cx="0" cy="255771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2704366" y="2129654"/>
                <a:ext cx="0" cy="255771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2076842" y="2123430"/>
                <a:ext cx="0" cy="255771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449881" y="4281301"/>
                <a:ext cx="3251628" cy="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443673" y="3690373"/>
                <a:ext cx="3251628" cy="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1449318" y="2117206"/>
                <a:ext cx="0" cy="255771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812657" y="2110982"/>
                <a:ext cx="0" cy="255771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429848" y="2495297"/>
                <a:ext cx="3251628" cy="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428328" y="3090309"/>
                <a:ext cx="3251628" cy="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grpSp>
            <p:nvGrpSpPr>
              <p:cNvPr id="136" name="Group 135"/>
              <p:cNvGrpSpPr/>
              <p:nvPr/>
            </p:nvGrpSpPr>
            <p:grpSpPr>
              <a:xfrm>
                <a:off x="534160" y="2226069"/>
                <a:ext cx="3067764" cy="525790"/>
                <a:chOff x="534160" y="2226069"/>
                <a:chExt cx="3067764" cy="525790"/>
              </a:xfrm>
              <a:grpFill/>
            </p:grpSpPr>
            <p:sp>
              <p:nvSpPr>
                <p:cNvPr id="155" name="Oval 154"/>
                <p:cNvSpPr/>
                <p:nvPr/>
              </p:nvSpPr>
              <p:spPr>
                <a:xfrm>
                  <a:off x="534160" y="2232277"/>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6" name="Oval 155"/>
                <p:cNvSpPr/>
                <p:nvPr/>
              </p:nvSpPr>
              <p:spPr>
                <a:xfrm>
                  <a:off x="1176697" y="2230725"/>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7" name="Oval 156"/>
                <p:cNvSpPr/>
                <p:nvPr/>
              </p:nvSpPr>
              <p:spPr>
                <a:xfrm>
                  <a:off x="1800961" y="2229173"/>
                  <a:ext cx="543300"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8" name="Oval 157"/>
                <p:cNvSpPr/>
                <p:nvPr/>
              </p:nvSpPr>
              <p:spPr>
                <a:xfrm>
                  <a:off x="2434360" y="2227621"/>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9" name="Oval 158"/>
                <p:cNvSpPr/>
                <p:nvPr/>
              </p:nvSpPr>
              <p:spPr>
                <a:xfrm>
                  <a:off x="3058623" y="2226069"/>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37" name="Group 136"/>
              <p:cNvGrpSpPr/>
              <p:nvPr/>
            </p:nvGrpSpPr>
            <p:grpSpPr>
              <a:xfrm>
                <a:off x="541777" y="2821081"/>
                <a:ext cx="3058627" cy="525790"/>
                <a:chOff x="534160" y="2226069"/>
                <a:chExt cx="3058627" cy="525790"/>
              </a:xfrm>
              <a:grpFill/>
            </p:grpSpPr>
            <p:sp>
              <p:nvSpPr>
                <p:cNvPr id="150" name="Oval 149"/>
                <p:cNvSpPr/>
                <p:nvPr/>
              </p:nvSpPr>
              <p:spPr>
                <a:xfrm>
                  <a:off x="534160" y="2232277"/>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1" name="Oval 150"/>
                <p:cNvSpPr/>
                <p:nvPr/>
              </p:nvSpPr>
              <p:spPr>
                <a:xfrm>
                  <a:off x="1167560" y="2230725"/>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2" name="Oval 151"/>
                <p:cNvSpPr/>
                <p:nvPr/>
              </p:nvSpPr>
              <p:spPr>
                <a:xfrm>
                  <a:off x="1800960" y="2229173"/>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3" name="Oval 152"/>
                <p:cNvSpPr/>
                <p:nvPr/>
              </p:nvSpPr>
              <p:spPr>
                <a:xfrm>
                  <a:off x="2425223" y="2227621"/>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4" name="Oval 153"/>
                <p:cNvSpPr/>
                <p:nvPr/>
              </p:nvSpPr>
              <p:spPr>
                <a:xfrm>
                  <a:off x="3049486" y="2226069"/>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38" name="Group 137"/>
              <p:cNvGrpSpPr/>
              <p:nvPr/>
            </p:nvGrpSpPr>
            <p:grpSpPr>
              <a:xfrm>
                <a:off x="538848" y="3430281"/>
                <a:ext cx="3067764" cy="525790"/>
                <a:chOff x="543297" y="2226069"/>
                <a:chExt cx="3067764" cy="525790"/>
              </a:xfrm>
              <a:grpFill/>
            </p:grpSpPr>
            <p:sp>
              <p:nvSpPr>
                <p:cNvPr id="145" name="Oval 144"/>
                <p:cNvSpPr/>
                <p:nvPr/>
              </p:nvSpPr>
              <p:spPr>
                <a:xfrm>
                  <a:off x="543297" y="2232277"/>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6" name="Oval 145"/>
                <p:cNvSpPr/>
                <p:nvPr/>
              </p:nvSpPr>
              <p:spPr>
                <a:xfrm>
                  <a:off x="1176697" y="2230725"/>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7" name="Oval 146"/>
                <p:cNvSpPr/>
                <p:nvPr/>
              </p:nvSpPr>
              <p:spPr>
                <a:xfrm>
                  <a:off x="1810097" y="2229173"/>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8" name="Oval 147"/>
                <p:cNvSpPr/>
                <p:nvPr/>
              </p:nvSpPr>
              <p:spPr>
                <a:xfrm>
                  <a:off x="2434360" y="2227621"/>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9" name="Oval 148"/>
                <p:cNvSpPr/>
                <p:nvPr/>
              </p:nvSpPr>
              <p:spPr>
                <a:xfrm>
                  <a:off x="3067760" y="2226069"/>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39" name="Group 138"/>
              <p:cNvGrpSpPr/>
              <p:nvPr/>
            </p:nvGrpSpPr>
            <p:grpSpPr>
              <a:xfrm>
                <a:off x="535919" y="4030345"/>
                <a:ext cx="3067764" cy="525790"/>
                <a:chOff x="543297" y="2226069"/>
                <a:chExt cx="3067764" cy="525790"/>
              </a:xfrm>
              <a:grpFill/>
            </p:grpSpPr>
            <p:sp>
              <p:nvSpPr>
                <p:cNvPr id="140" name="Oval 139"/>
                <p:cNvSpPr/>
                <p:nvPr/>
              </p:nvSpPr>
              <p:spPr>
                <a:xfrm>
                  <a:off x="543297" y="2232277"/>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1" name="Oval 140"/>
                <p:cNvSpPr/>
                <p:nvPr/>
              </p:nvSpPr>
              <p:spPr>
                <a:xfrm>
                  <a:off x="1185834" y="2230725"/>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Oval 141"/>
                <p:cNvSpPr/>
                <p:nvPr/>
              </p:nvSpPr>
              <p:spPr>
                <a:xfrm>
                  <a:off x="1810097" y="2229173"/>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3" name="Oval 142"/>
                <p:cNvSpPr/>
                <p:nvPr/>
              </p:nvSpPr>
              <p:spPr>
                <a:xfrm>
                  <a:off x="2443497" y="2227621"/>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4" name="Oval 143"/>
                <p:cNvSpPr/>
                <p:nvPr/>
              </p:nvSpPr>
              <p:spPr>
                <a:xfrm>
                  <a:off x="3067760" y="2226069"/>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25" name="Group 24"/>
            <p:cNvGrpSpPr>
              <a:grpSpLocks noChangeAspect="1"/>
            </p:cNvGrpSpPr>
            <p:nvPr/>
          </p:nvGrpSpPr>
          <p:grpSpPr>
            <a:xfrm>
              <a:off x="3457947" y="3551049"/>
              <a:ext cx="1233724" cy="929423"/>
              <a:chOff x="428328" y="2110982"/>
              <a:chExt cx="3273181" cy="2582606"/>
            </a:xfrm>
            <a:grpFill/>
          </p:grpSpPr>
          <p:cxnSp>
            <p:nvCxnSpPr>
              <p:cNvPr id="94" name="Straight Connector 93"/>
              <p:cNvCxnSpPr/>
              <p:nvPr/>
            </p:nvCxnSpPr>
            <p:spPr>
              <a:xfrm>
                <a:off x="3331890" y="2135878"/>
                <a:ext cx="0" cy="255771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704366" y="2129654"/>
                <a:ext cx="0" cy="255771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076842" y="2123430"/>
                <a:ext cx="0" cy="255771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449881" y="4281301"/>
                <a:ext cx="3251628" cy="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443673" y="3690373"/>
                <a:ext cx="3251628" cy="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1449318" y="2117206"/>
                <a:ext cx="0" cy="255771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812657" y="2110982"/>
                <a:ext cx="0" cy="255771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429848" y="2495297"/>
                <a:ext cx="3251628" cy="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428328" y="3090309"/>
                <a:ext cx="3251628" cy="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grpSp>
            <p:nvGrpSpPr>
              <p:cNvPr id="103" name="Group 102"/>
              <p:cNvGrpSpPr/>
              <p:nvPr/>
            </p:nvGrpSpPr>
            <p:grpSpPr>
              <a:xfrm>
                <a:off x="534160" y="2226069"/>
                <a:ext cx="3067764" cy="525790"/>
                <a:chOff x="534160" y="2226069"/>
                <a:chExt cx="3067764" cy="525790"/>
              </a:xfrm>
              <a:grpFill/>
            </p:grpSpPr>
            <p:sp>
              <p:nvSpPr>
                <p:cNvPr id="122" name="Oval 121"/>
                <p:cNvSpPr/>
                <p:nvPr/>
              </p:nvSpPr>
              <p:spPr>
                <a:xfrm>
                  <a:off x="534160" y="2232277"/>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3" name="Oval 122"/>
                <p:cNvSpPr/>
                <p:nvPr/>
              </p:nvSpPr>
              <p:spPr>
                <a:xfrm>
                  <a:off x="1176697" y="2230725"/>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Oval 123"/>
                <p:cNvSpPr/>
                <p:nvPr/>
              </p:nvSpPr>
              <p:spPr>
                <a:xfrm>
                  <a:off x="1800961" y="2229173"/>
                  <a:ext cx="543300"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5" name="Oval 124"/>
                <p:cNvSpPr/>
                <p:nvPr/>
              </p:nvSpPr>
              <p:spPr>
                <a:xfrm>
                  <a:off x="2434360" y="2227621"/>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6" name="Oval 125"/>
                <p:cNvSpPr/>
                <p:nvPr/>
              </p:nvSpPr>
              <p:spPr>
                <a:xfrm>
                  <a:off x="3058623" y="2226069"/>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04" name="Group 103"/>
              <p:cNvGrpSpPr/>
              <p:nvPr/>
            </p:nvGrpSpPr>
            <p:grpSpPr>
              <a:xfrm>
                <a:off x="541777" y="2821081"/>
                <a:ext cx="3058627" cy="525790"/>
                <a:chOff x="534160" y="2226069"/>
                <a:chExt cx="3058627" cy="525790"/>
              </a:xfrm>
              <a:grpFill/>
            </p:grpSpPr>
            <p:sp>
              <p:nvSpPr>
                <p:cNvPr id="117" name="Oval 116"/>
                <p:cNvSpPr/>
                <p:nvPr/>
              </p:nvSpPr>
              <p:spPr>
                <a:xfrm>
                  <a:off x="534160" y="2232277"/>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Oval 117"/>
                <p:cNvSpPr/>
                <p:nvPr/>
              </p:nvSpPr>
              <p:spPr>
                <a:xfrm>
                  <a:off x="1167560" y="2230725"/>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9" name="Oval 118"/>
                <p:cNvSpPr/>
                <p:nvPr/>
              </p:nvSpPr>
              <p:spPr>
                <a:xfrm>
                  <a:off x="1800960" y="2229173"/>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0" name="Oval 119"/>
                <p:cNvSpPr/>
                <p:nvPr/>
              </p:nvSpPr>
              <p:spPr>
                <a:xfrm>
                  <a:off x="2425223" y="2227621"/>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Oval 120"/>
                <p:cNvSpPr/>
                <p:nvPr/>
              </p:nvSpPr>
              <p:spPr>
                <a:xfrm>
                  <a:off x="3049486" y="2226069"/>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05" name="Group 104"/>
              <p:cNvGrpSpPr/>
              <p:nvPr/>
            </p:nvGrpSpPr>
            <p:grpSpPr>
              <a:xfrm>
                <a:off x="538848" y="3430281"/>
                <a:ext cx="3067764" cy="525790"/>
                <a:chOff x="543297" y="2226069"/>
                <a:chExt cx="3067764" cy="525790"/>
              </a:xfrm>
              <a:grpFill/>
            </p:grpSpPr>
            <p:sp>
              <p:nvSpPr>
                <p:cNvPr id="112" name="Oval 111"/>
                <p:cNvSpPr/>
                <p:nvPr/>
              </p:nvSpPr>
              <p:spPr>
                <a:xfrm>
                  <a:off x="543297" y="2232277"/>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3" name="Oval 112"/>
                <p:cNvSpPr/>
                <p:nvPr/>
              </p:nvSpPr>
              <p:spPr>
                <a:xfrm>
                  <a:off x="1176697" y="2230725"/>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4" name="Oval 113"/>
                <p:cNvSpPr/>
                <p:nvPr/>
              </p:nvSpPr>
              <p:spPr>
                <a:xfrm>
                  <a:off x="1810097" y="2229173"/>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5" name="Oval 114"/>
                <p:cNvSpPr/>
                <p:nvPr/>
              </p:nvSpPr>
              <p:spPr>
                <a:xfrm>
                  <a:off x="2434360" y="2227621"/>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6" name="Oval 115"/>
                <p:cNvSpPr/>
                <p:nvPr/>
              </p:nvSpPr>
              <p:spPr>
                <a:xfrm>
                  <a:off x="3067760" y="2226069"/>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06" name="Group 105"/>
              <p:cNvGrpSpPr/>
              <p:nvPr/>
            </p:nvGrpSpPr>
            <p:grpSpPr>
              <a:xfrm>
                <a:off x="535919" y="4030345"/>
                <a:ext cx="3067764" cy="525790"/>
                <a:chOff x="543297" y="2226069"/>
                <a:chExt cx="3067764" cy="525790"/>
              </a:xfrm>
              <a:grpFill/>
            </p:grpSpPr>
            <p:sp>
              <p:nvSpPr>
                <p:cNvPr id="107" name="Oval 106"/>
                <p:cNvSpPr/>
                <p:nvPr/>
              </p:nvSpPr>
              <p:spPr>
                <a:xfrm>
                  <a:off x="543297" y="2232277"/>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8" name="Oval 107"/>
                <p:cNvSpPr/>
                <p:nvPr/>
              </p:nvSpPr>
              <p:spPr>
                <a:xfrm>
                  <a:off x="1185834" y="2230725"/>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9" name="Oval 108"/>
                <p:cNvSpPr/>
                <p:nvPr/>
              </p:nvSpPr>
              <p:spPr>
                <a:xfrm>
                  <a:off x="1810097" y="2229173"/>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0" name="Oval 109"/>
                <p:cNvSpPr/>
                <p:nvPr/>
              </p:nvSpPr>
              <p:spPr>
                <a:xfrm>
                  <a:off x="2443497" y="2227621"/>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1" name="Oval 110"/>
                <p:cNvSpPr/>
                <p:nvPr/>
              </p:nvSpPr>
              <p:spPr>
                <a:xfrm>
                  <a:off x="3067760" y="2226069"/>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26" name="Group 25"/>
            <p:cNvGrpSpPr>
              <a:grpSpLocks noChangeAspect="1"/>
            </p:cNvGrpSpPr>
            <p:nvPr/>
          </p:nvGrpSpPr>
          <p:grpSpPr>
            <a:xfrm>
              <a:off x="4653211" y="2673371"/>
              <a:ext cx="1233724" cy="929423"/>
              <a:chOff x="428328" y="2110982"/>
              <a:chExt cx="3273181" cy="2582606"/>
            </a:xfrm>
            <a:grpFill/>
          </p:grpSpPr>
          <p:cxnSp>
            <p:nvCxnSpPr>
              <p:cNvPr id="61" name="Straight Connector 60"/>
              <p:cNvCxnSpPr/>
              <p:nvPr/>
            </p:nvCxnSpPr>
            <p:spPr>
              <a:xfrm>
                <a:off x="3331890" y="2135878"/>
                <a:ext cx="0" cy="255771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704366" y="2129654"/>
                <a:ext cx="0" cy="255771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2076842" y="2123430"/>
                <a:ext cx="0" cy="255771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449881" y="4281301"/>
                <a:ext cx="3251628" cy="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443673" y="3690373"/>
                <a:ext cx="3251628" cy="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449318" y="2117206"/>
                <a:ext cx="0" cy="255771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812657" y="2110982"/>
                <a:ext cx="0" cy="255771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429848" y="2495297"/>
                <a:ext cx="3251628" cy="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28328" y="3090309"/>
                <a:ext cx="3251628" cy="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a:off x="534160" y="2226069"/>
                <a:ext cx="3067764" cy="525790"/>
                <a:chOff x="534160" y="2226069"/>
                <a:chExt cx="3067764" cy="525790"/>
              </a:xfrm>
              <a:grpFill/>
            </p:grpSpPr>
            <p:sp>
              <p:nvSpPr>
                <p:cNvPr id="89" name="Oval 88"/>
                <p:cNvSpPr/>
                <p:nvPr/>
              </p:nvSpPr>
              <p:spPr>
                <a:xfrm>
                  <a:off x="534160" y="2232277"/>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 name="Oval 89"/>
                <p:cNvSpPr/>
                <p:nvPr/>
              </p:nvSpPr>
              <p:spPr>
                <a:xfrm>
                  <a:off x="1176697" y="2230725"/>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 name="Oval 90"/>
                <p:cNvSpPr/>
                <p:nvPr/>
              </p:nvSpPr>
              <p:spPr>
                <a:xfrm>
                  <a:off x="1800961" y="2229173"/>
                  <a:ext cx="543300"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2" name="Oval 91"/>
                <p:cNvSpPr/>
                <p:nvPr/>
              </p:nvSpPr>
              <p:spPr>
                <a:xfrm>
                  <a:off x="2434360" y="2227621"/>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3" name="Oval 92"/>
                <p:cNvSpPr/>
                <p:nvPr/>
              </p:nvSpPr>
              <p:spPr>
                <a:xfrm>
                  <a:off x="3058623" y="2226069"/>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1" name="Group 70"/>
              <p:cNvGrpSpPr/>
              <p:nvPr/>
            </p:nvGrpSpPr>
            <p:grpSpPr>
              <a:xfrm>
                <a:off x="541777" y="2821081"/>
                <a:ext cx="3058627" cy="525790"/>
                <a:chOff x="534160" y="2226069"/>
                <a:chExt cx="3058627" cy="525790"/>
              </a:xfrm>
              <a:grpFill/>
            </p:grpSpPr>
            <p:sp>
              <p:nvSpPr>
                <p:cNvPr id="84" name="Oval 83"/>
                <p:cNvSpPr/>
                <p:nvPr/>
              </p:nvSpPr>
              <p:spPr>
                <a:xfrm>
                  <a:off x="534160" y="2232277"/>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Oval 84"/>
                <p:cNvSpPr/>
                <p:nvPr/>
              </p:nvSpPr>
              <p:spPr>
                <a:xfrm>
                  <a:off x="1167560" y="2230725"/>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Oval 85"/>
                <p:cNvSpPr/>
                <p:nvPr/>
              </p:nvSpPr>
              <p:spPr>
                <a:xfrm>
                  <a:off x="1800960" y="2229173"/>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Oval 86"/>
                <p:cNvSpPr/>
                <p:nvPr/>
              </p:nvSpPr>
              <p:spPr>
                <a:xfrm>
                  <a:off x="2425223" y="2227621"/>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 name="Oval 87"/>
                <p:cNvSpPr/>
                <p:nvPr/>
              </p:nvSpPr>
              <p:spPr>
                <a:xfrm>
                  <a:off x="3049486" y="2226069"/>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2" name="Group 71"/>
              <p:cNvGrpSpPr/>
              <p:nvPr/>
            </p:nvGrpSpPr>
            <p:grpSpPr>
              <a:xfrm>
                <a:off x="538848" y="3430281"/>
                <a:ext cx="3067764" cy="525790"/>
                <a:chOff x="543297" y="2226069"/>
                <a:chExt cx="3067764" cy="525790"/>
              </a:xfrm>
              <a:grpFill/>
            </p:grpSpPr>
            <p:sp>
              <p:nvSpPr>
                <p:cNvPr id="79" name="Oval 78"/>
                <p:cNvSpPr/>
                <p:nvPr/>
              </p:nvSpPr>
              <p:spPr>
                <a:xfrm>
                  <a:off x="543297" y="2232277"/>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Oval 79"/>
                <p:cNvSpPr/>
                <p:nvPr/>
              </p:nvSpPr>
              <p:spPr>
                <a:xfrm>
                  <a:off x="1176697" y="2230725"/>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1" name="Oval 80"/>
                <p:cNvSpPr/>
                <p:nvPr/>
              </p:nvSpPr>
              <p:spPr>
                <a:xfrm>
                  <a:off x="1810097" y="2229173"/>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Oval 81"/>
                <p:cNvSpPr/>
                <p:nvPr/>
              </p:nvSpPr>
              <p:spPr>
                <a:xfrm>
                  <a:off x="2434360" y="2227621"/>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Oval 82"/>
                <p:cNvSpPr/>
                <p:nvPr/>
              </p:nvSpPr>
              <p:spPr>
                <a:xfrm>
                  <a:off x="3067760" y="2226069"/>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3" name="Group 72"/>
              <p:cNvGrpSpPr/>
              <p:nvPr/>
            </p:nvGrpSpPr>
            <p:grpSpPr>
              <a:xfrm>
                <a:off x="535919" y="4030345"/>
                <a:ext cx="3067764" cy="525790"/>
                <a:chOff x="543297" y="2226069"/>
                <a:chExt cx="3067764" cy="525790"/>
              </a:xfrm>
              <a:grpFill/>
            </p:grpSpPr>
            <p:sp>
              <p:nvSpPr>
                <p:cNvPr id="74" name="Oval 73"/>
                <p:cNvSpPr/>
                <p:nvPr/>
              </p:nvSpPr>
              <p:spPr>
                <a:xfrm>
                  <a:off x="543297" y="2232277"/>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p:cNvSpPr/>
                <p:nvPr/>
              </p:nvSpPr>
              <p:spPr>
                <a:xfrm>
                  <a:off x="1185834" y="2230725"/>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Oval 75"/>
                <p:cNvSpPr/>
                <p:nvPr/>
              </p:nvSpPr>
              <p:spPr>
                <a:xfrm>
                  <a:off x="1810097" y="2229173"/>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Oval 76"/>
                <p:cNvSpPr/>
                <p:nvPr/>
              </p:nvSpPr>
              <p:spPr>
                <a:xfrm>
                  <a:off x="2443497" y="2227621"/>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Oval 77"/>
                <p:cNvSpPr/>
                <p:nvPr/>
              </p:nvSpPr>
              <p:spPr>
                <a:xfrm>
                  <a:off x="3067760" y="2226069"/>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27" name="Group 26"/>
            <p:cNvGrpSpPr>
              <a:grpSpLocks noChangeAspect="1"/>
            </p:cNvGrpSpPr>
            <p:nvPr/>
          </p:nvGrpSpPr>
          <p:grpSpPr>
            <a:xfrm>
              <a:off x="4656203" y="3554057"/>
              <a:ext cx="1233724" cy="929423"/>
              <a:chOff x="428328" y="2110982"/>
              <a:chExt cx="3273181" cy="2582606"/>
            </a:xfrm>
            <a:grpFill/>
          </p:grpSpPr>
          <p:cxnSp>
            <p:nvCxnSpPr>
              <p:cNvPr id="28" name="Straight Connector 27"/>
              <p:cNvCxnSpPr/>
              <p:nvPr/>
            </p:nvCxnSpPr>
            <p:spPr>
              <a:xfrm>
                <a:off x="3331890" y="2135878"/>
                <a:ext cx="0" cy="255771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704366" y="2129654"/>
                <a:ext cx="0" cy="255771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076842" y="2123430"/>
                <a:ext cx="0" cy="255771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49881" y="4281301"/>
                <a:ext cx="3251628" cy="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443673" y="3690373"/>
                <a:ext cx="3251628" cy="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449318" y="2117206"/>
                <a:ext cx="0" cy="255771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12657" y="2110982"/>
                <a:ext cx="0" cy="255771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429848" y="2495297"/>
                <a:ext cx="3251628" cy="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28328" y="3090309"/>
                <a:ext cx="3251628" cy="0"/>
              </a:xfrm>
              <a:prstGeom prst="line">
                <a:avLst/>
              </a:prstGeom>
              <a:grpFill/>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534160" y="2226069"/>
                <a:ext cx="3067764" cy="525790"/>
                <a:chOff x="534160" y="2226069"/>
                <a:chExt cx="3067764" cy="525790"/>
              </a:xfrm>
              <a:grpFill/>
            </p:grpSpPr>
            <p:sp>
              <p:nvSpPr>
                <p:cNvPr id="56" name="Oval 55"/>
                <p:cNvSpPr/>
                <p:nvPr/>
              </p:nvSpPr>
              <p:spPr>
                <a:xfrm>
                  <a:off x="534160" y="2232277"/>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Oval 56"/>
                <p:cNvSpPr/>
                <p:nvPr/>
              </p:nvSpPr>
              <p:spPr>
                <a:xfrm>
                  <a:off x="1176697" y="2230725"/>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p:cNvSpPr/>
                <p:nvPr/>
              </p:nvSpPr>
              <p:spPr>
                <a:xfrm>
                  <a:off x="1800961" y="2229173"/>
                  <a:ext cx="543300"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Oval 58"/>
                <p:cNvSpPr/>
                <p:nvPr/>
              </p:nvSpPr>
              <p:spPr>
                <a:xfrm>
                  <a:off x="2434360" y="2227621"/>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Oval 59"/>
                <p:cNvSpPr/>
                <p:nvPr/>
              </p:nvSpPr>
              <p:spPr>
                <a:xfrm>
                  <a:off x="3058623" y="2226069"/>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8" name="Group 37"/>
              <p:cNvGrpSpPr/>
              <p:nvPr/>
            </p:nvGrpSpPr>
            <p:grpSpPr>
              <a:xfrm>
                <a:off x="541777" y="2821081"/>
                <a:ext cx="3058627" cy="525790"/>
                <a:chOff x="534160" y="2226069"/>
                <a:chExt cx="3058627" cy="525790"/>
              </a:xfrm>
              <a:grpFill/>
            </p:grpSpPr>
            <p:sp>
              <p:nvSpPr>
                <p:cNvPr id="51" name="Oval 50"/>
                <p:cNvSpPr/>
                <p:nvPr/>
              </p:nvSpPr>
              <p:spPr>
                <a:xfrm>
                  <a:off x="534160" y="2232277"/>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Oval 51"/>
                <p:cNvSpPr/>
                <p:nvPr/>
              </p:nvSpPr>
              <p:spPr>
                <a:xfrm>
                  <a:off x="1167560" y="2230725"/>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Oval 52"/>
                <p:cNvSpPr/>
                <p:nvPr/>
              </p:nvSpPr>
              <p:spPr>
                <a:xfrm>
                  <a:off x="1800960" y="2229173"/>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Oval 53"/>
                <p:cNvSpPr/>
                <p:nvPr/>
              </p:nvSpPr>
              <p:spPr>
                <a:xfrm>
                  <a:off x="2425223" y="2227621"/>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Oval 54"/>
                <p:cNvSpPr/>
                <p:nvPr/>
              </p:nvSpPr>
              <p:spPr>
                <a:xfrm>
                  <a:off x="3049486" y="2226069"/>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9" name="Group 38"/>
              <p:cNvGrpSpPr/>
              <p:nvPr/>
            </p:nvGrpSpPr>
            <p:grpSpPr>
              <a:xfrm>
                <a:off x="538848" y="3430281"/>
                <a:ext cx="3067764" cy="525790"/>
                <a:chOff x="543297" y="2226069"/>
                <a:chExt cx="3067764" cy="525790"/>
              </a:xfrm>
              <a:grpFill/>
            </p:grpSpPr>
            <p:sp>
              <p:nvSpPr>
                <p:cNvPr id="46" name="Oval 45"/>
                <p:cNvSpPr/>
                <p:nvPr/>
              </p:nvSpPr>
              <p:spPr>
                <a:xfrm>
                  <a:off x="543297" y="2232277"/>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1176697" y="2230725"/>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Oval 47"/>
                <p:cNvSpPr/>
                <p:nvPr/>
              </p:nvSpPr>
              <p:spPr>
                <a:xfrm>
                  <a:off x="1810097" y="2229173"/>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2434360" y="2227621"/>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p:cNvSpPr/>
                <p:nvPr/>
              </p:nvSpPr>
              <p:spPr>
                <a:xfrm>
                  <a:off x="3067760" y="2226069"/>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0" name="Group 39"/>
              <p:cNvGrpSpPr/>
              <p:nvPr/>
            </p:nvGrpSpPr>
            <p:grpSpPr>
              <a:xfrm>
                <a:off x="535919" y="4030345"/>
                <a:ext cx="3067764" cy="525790"/>
                <a:chOff x="543297" y="2226069"/>
                <a:chExt cx="3067764" cy="525790"/>
              </a:xfrm>
              <a:grpFill/>
            </p:grpSpPr>
            <p:sp>
              <p:nvSpPr>
                <p:cNvPr id="41" name="Oval 40"/>
                <p:cNvSpPr/>
                <p:nvPr/>
              </p:nvSpPr>
              <p:spPr>
                <a:xfrm>
                  <a:off x="543297" y="2232277"/>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1185834" y="2230725"/>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1810097" y="2229173"/>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2443497" y="2227621"/>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3067760" y="2226069"/>
                  <a:ext cx="543301" cy="519582"/>
                </a:xfrm>
                <a:prstGeom prst="ellipse">
                  <a:avLst/>
                </a:prstGeom>
                <a:grp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sp>
        <p:nvSpPr>
          <p:cNvPr id="163" name="TextBox 162"/>
          <p:cNvSpPr txBox="1"/>
          <p:nvPr/>
        </p:nvSpPr>
        <p:spPr>
          <a:xfrm>
            <a:off x="1650319" y="1005781"/>
            <a:ext cx="3545537" cy="954107"/>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sz="2800" dirty="0">
                <a:solidFill>
                  <a:srgbClr val="C00000"/>
                </a:solidFill>
              </a:rPr>
              <a:t>Not fully tested during</a:t>
            </a:r>
          </a:p>
          <a:p>
            <a:pPr algn="ctr"/>
            <a:r>
              <a:rPr lang="en-US" sz="2800" dirty="0">
                <a:solidFill>
                  <a:srgbClr val="C00000"/>
                </a:solidFill>
              </a:rPr>
              <a:t>manufacture-time </a:t>
            </a:r>
          </a:p>
        </p:txBody>
      </p:sp>
      <p:sp>
        <p:nvSpPr>
          <p:cNvPr id="165" name="TextBox 164"/>
          <p:cNvSpPr txBox="1"/>
          <p:nvPr/>
        </p:nvSpPr>
        <p:spPr>
          <a:xfrm>
            <a:off x="6119373" y="990114"/>
            <a:ext cx="3353552" cy="954107"/>
          </a:xfrm>
          <a:prstGeom prst="rect">
            <a:avLst/>
          </a:prstGeom>
          <a:solidFill>
            <a:schemeClr val="bg2"/>
          </a:solidFill>
          <a:ln w="76200" cmpd="sng">
            <a:noFill/>
          </a:ln>
          <a:effectLst>
            <a:outerShdw blurRad="50800" dist="38100" dir="2700000" algn="tl" rotWithShape="0">
              <a:srgbClr val="000000">
                <a:alpha val="43000"/>
              </a:srgbClr>
            </a:outerShdw>
          </a:effectLst>
        </p:spPr>
        <p:txBody>
          <a:bodyPr wrap="none" rtlCol="0">
            <a:spAutoFit/>
          </a:bodyPr>
          <a:lstStyle/>
          <a:p>
            <a:pPr algn="ctr"/>
            <a:r>
              <a:rPr lang="en-US" sz="2800" dirty="0">
                <a:solidFill>
                  <a:srgbClr val="C00000"/>
                </a:solidFill>
              </a:rPr>
              <a:t>Ship modules </a:t>
            </a:r>
          </a:p>
          <a:p>
            <a:pPr algn="ctr"/>
            <a:r>
              <a:rPr lang="en-US" sz="2800" dirty="0">
                <a:solidFill>
                  <a:srgbClr val="C00000"/>
                </a:solidFill>
              </a:rPr>
              <a:t>with possible failures</a:t>
            </a:r>
          </a:p>
        </p:txBody>
      </p:sp>
      <p:sp>
        <p:nvSpPr>
          <p:cNvPr id="12" name="Right Arrow 11"/>
          <p:cNvSpPr/>
          <p:nvPr/>
        </p:nvSpPr>
        <p:spPr>
          <a:xfrm>
            <a:off x="4514995" y="2633422"/>
            <a:ext cx="1027153" cy="373478"/>
          </a:xfrm>
          <a:prstGeom prst="rightArrow">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ight Arrow 16"/>
          <p:cNvSpPr/>
          <p:nvPr/>
        </p:nvSpPr>
        <p:spPr>
          <a:xfrm>
            <a:off x="4517987" y="3831566"/>
            <a:ext cx="1027153" cy="373478"/>
          </a:xfrm>
          <a:prstGeom prst="rightArrow">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4" name="Right Arrow 163"/>
          <p:cNvSpPr/>
          <p:nvPr/>
        </p:nvSpPr>
        <p:spPr>
          <a:xfrm>
            <a:off x="7095210" y="3252670"/>
            <a:ext cx="1027153" cy="373478"/>
          </a:xfrm>
          <a:prstGeom prst="rightArrow">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7" name="Oval 176"/>
          <p:cNvSpPr>
            <a:spLocks noChangeAspect="1"/>
          </p:cNvSpPr>
          <p:nvPr/>
        </p:nvSpPr>
        <p:spPr>
          <a:xfrm>
            <a:off x="4885594" y="1435281"/>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1</a:t>
            </a:r>
          </a:p>
        </p:txBody>
      </p:sp>
      <p:sp>
        <p:nvSpPr>
          <p:cNvPr id="178" name="Oval 177"/>
          <p:cNvSpPr>
            <a:spLocks noChangeAspect="1"/>
          </p:cNvSpPr>
          <p:nvPr/>
        </p:nvSpPr>
        <p:spPr>
          <a:xfrm>
            <a:off x="9146607" y="915419"/>
            <a:ext cx="731520" cy="731520"/>
          </a:xfrm>
          <a:prstGeom prst="ellipse">
            <a:avLst/>
          </a:prstGeom>
          <a:solidFill>
            <a:srgbClr val="80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t>2</a:t>
            </a:r>
          </a:p>
        </p:txBody>
      </p:sp>
      <p:sp>
        <p:nvSpPr>
          <p:cNvPr id="179" name="TextBox 178"/>
          <p:cNvSpPr txBox="1"/>
          <p:nvPr/>
        </p:nvSpPr>
        <p:spPr>
          <a:xfrm>
            <a:off x="7016543" y="4179856"/>
            <a:ext cx="3208699" cy="954107"/>
          </a:xfrm>
          <a:prstGeom prst="rect">
            <a:avLst/>
          </a:prstGeom>
          <a:solidFill>
            <a:schemeClr val="bg2"/>
          </a:solidFill>
          <a:ln w="76200" cmpd="sng">
            <a:noFill/>
          </a:ln>
          <a:effectLst>
            <a:outerShdw blurRad="50800" dist="38100" dir="2700000" algn="tl" rotWithShape="0">
              <a:srgbClr val="000000">
                <a:alpha val="43000"/>
              </a:srgbClr>
            </a:outerShdw>
          </a:effectLst>
        </p:spPr>
        <p:txBody>
          <a:bodyPr wrap="none" rtlCol="0">
            <a:spAutoFit/>
          </a:bodyPr>
          <a:lstStyle/>
          <a:p>
            <a:pPr algn="ctr"/>
            <a:r>
              <a:rPr lang="en-US" sz="2800" dirty="0">
                <a:solidFill>
                  <a:srgbClr val="C00000"/>
                </a:solidFill>
              </a:rPr>
              <a:t>Detect and mitigate </a:t>
            </a:r>
          </a:p>
          <a:p>
            <a:pPr algn="ctr"/>
            <a:r>
              <a:rPr lang="en-US" sz="2800" dirty="0">
                <a:solidFill>
                  <a:srgbClr val="C00000"/>
                </a:solidFill>
              </a:rPr>
              <a:t>failures online</a:t>
            </a:r>
          </a:p>
        </p:txBody>
      </p:sp>
      <p:sp>
        <p:nvSpPr>
          <p:cNvPr id="180" name="Oval 179"/>
          <p:cNvSpPr>
            <a:spLocks noChangeAspect="1"/>
          </p:cNvSpPr>
          <p:nvPr/>
        </p:nvSpPr>
        <p:spPr>
          <a:xfrm>
            <a:off x="9784583" y="4646707"/>
            <a:ext cx="731520" cy="731520"/>
          </a:xfrm>
          <a:prstGeom prst="ellipse">
            <a:avLst/>
          </a:prstGeom>
          <a:solidFill>
            <a:srgbClr val="80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t>3</a:t>
            </a:r>
          </a:p>
        </p:txBody>
      </p:sp>
      <p:pic>
        <p:nvPicPr>
          <p:cNvPr id="168" name="Picture 167" descr="21175849_s.png"/>
          <p:cNvPicPr>
            <a:picLocks noChangeAspect="1"/>
          </p:cNvPicPr>
          <p:nvPr/>
        </p:nvPicPr>
        <p:blipFill>
          <a:blip r:embed="rId4">
            <a:extLst>
              <a:ext uri="{BEBA8EAE-BF5A-486C-A8C5-ECC9F3942E4B}">
                <a14:imgProps xmlns:a14="http://schemas.microsoft.com/office/drawing/2010/main">
                  <a14:imgLayer r:embed="rId5">
                    <a14:imgEffect>
                      <a14:backgroundRemoval t="8000" b="90000" l="8667" r="90000">
                        <a14:foregroundMark x1="55111" y1="19111" x2="55111" y2="19111"/>
                        <a14:foregroundMark x1="55111" y1="19111" x2="55111" y2="19111"/>
                        <a14:foregroundMark x1="40889" y1="36444" x2="40889" y2="36444"/>
                        <a14:foregroundMark x1="40889" y1="36444" x2="40889" y2="36444"/>
                        <a14:foregroundMark x1="30444" y1="23333" x2="30444" y2="23333"/>
                        <a14:foregroundMark x1="39556" y1="19556" x2="39556" y2="19556"/>
                        <a14:foregroundMark x1="66222" y1="21333" x2="66222" y2="21333"/>
                        <a14:foregroundMark x1="72000" y1="31111" x2="72000" y2="31111"/>
                        <a14:foregroundMark x1="18889" y1="28222" x2="18889" y2="28222"/>
                        <a14:foregroundMark x1="20667" y1="46444" x2="20667" y2="46444"/>
                        <a14:foregroundMark x1="19333" y1="59111" x2="19333" y2="59111"/>
                        <a14:foregroundMark x1="25556" y1="69111" x2="25556" y2="69111"/>
                        <a14:foregroundMark x1="34667" y1="77333" x2="34667" y2="77333"/>
                        <a14:foregroundMark x1="46222" y1="81778" x2="46222" y2="81778"/>
                        <a14:foregroundMark x1="58000" y1="81333" x2="58000" y2="81333"/>
                        <a14:foregroundMark x1="70000" y1="75111" x2="70000" y2="75111"/>
                        <a14:foregroundMark x1="78222" y1="64889" x2="78222" y2="64889"/>
                        <a14:foregroundMark x1="79556" y1="53333" x2="79556" y2="53333"/>
                        <a14:foregroundMark x1="79111" y1="40222" x2="79111" y2="40222"/>
                      </a14:backgroundRemoval>
                    </a14:imgEffect>
                  </a14:imgLayer>
                </a14:imgProps>
              </a:ext>
              <a:ext uri="{28A0092B-C50C-407E-A947-70E740481C1C}">
                <a14:useLocalDpi xmlns:a14="http://schemas.microsoft.com/office/drawing/2010/main" val="0"/>
              </a:ext>
            </a:extLst>
          </a:blip>
          <a:stretch>
            <a:fillRect/>
          </a:stretch>
        </p:blipFill>
        <p:spPr>
          <a:xfrm>
            <a:off x="2884207" y="2350027"/>
            <a:ext cx="1277484" cy="1277484"/>
          </a:xfrm>
          <a:prstGeom prst="rect">
            <a:avLst/>
          </a:prstGeom>
        </p:spPr>
      </p:pic>
      <p:pic>
        <p:nvPicPr>
          <p:cNvPr id="170" name="Picture 169" descr="21175849_s.png"/>
          <p:cNvPicPr>
            <a:picLocks noChangeAspect="1"/>
          </p:cNvPicPr>
          <p:nvPr/>
        </p:nvPicPr>
        <p:blipFill>
          <a:blip r:embed="rId4">
            <a:extLst>
              <a:ext uri="{BEBA8EAE-BF5A-486C-A8C5-ECC9F3942E4B}">
                <a14:imgProps xmlns:a14="http://schemas.microsoft.com/office/drawing/2010/main">
                  <a14:imgLayer r:embed="rId5">
                    <a14:imgEffect>
                      <a14:backgroundRemoval t="8000" b="90000" l="8667" r="90000">
                        <a14:foregroundMark x1="55111" y1="19111" x2="55111" y2="19111"/>
                        <a14:foregroundMark x1="55111" y1="19111" x2="55111" y2="19111"/>
                        <a14:foregroundMark x1="40889" y1="36444" x2="40889" y2="36444"/>
                        <a14:foregroundMark x1="40889" y1="36444" x2="40889" y2="36444"/>
                        <a14:foregroundMark x1="30444" y1="23333" x2="30444" y2="23333"/>
                        <a14:foregroundMark x1="39556" y1="19556" x2="39556" y2="19556"/>
                        <a14:foregroundMark x1="66222" y1="21333" x2="66222" y2="21333"/>
                        <a14:foregroundMark x1="72000" y1="31111" x2="72000" y2="31111"/>
                        <a14:foregroundMark x1="18889" y1="28222" x2="18889" y2="28222"/>
                        <a14:foregroundMark x1="20667" y1="46444" x2="20667" y2="46444"/>
                        <a14:foregroundMark x1="19333" y1="59111" x2="19333" y2="59111"/>
                        <a14:foregroundMark x1="25556" y1="69111" x2="25556" y2="69111"/>
                        <a14:foregroundMark x1="34667" y1="77333" x2="34667" y2="77333"/>
                        <a14:foregroundMark x1="46222" y1="81778" x2="46222" y2="81778"/>
                        <a14:foregroundMark x1="58000" y1="81333" x2="58000" y2="81333"/>
                        <a14:foregroundMark x1="70000" y1="75111" x2="70000" y2="75111"/>
                        <a14:foregroundMark x1="78222" y1="64889" x2="78222" y2="64889"/>
                        <a14:foregroundMark x1="79556" y1="53333" x2="79556" y2="53333"/>
                        <a14:foregroundMark x1="79111" y1="40222" x2="79111" y2="40222"/>
                      </a14:backgroundRemoval>
                    </a14:imgEffect>
                  </a14:imgLayer>
                </a14:imgProps>
              </a:ext>
              <a:ext uri="{28A0092B-C50C-407E-A947-70E740481C1C}">
                <a14:useLocalDpi xmlns:a14="http://schemas.microsoft.com/office/drawing/2010/main" val="0"/>
              </a:ext>
            </a:extLst>
          </a:blip>
          <a:stretch>
            <a:fillRect/>
          </a:stretch>
        </p:blipFill>
        <p:spPr>
          <a:xfrm>
            <a:off x="2876712" y="3051010"/>
            <a:ext cx="1277484" cy="1277484"/>
          </a:xfrm>
          <a:prstGeom prst="rect">
            <a:avLst/>
          </a:prstGeom>
        </p:spPr>
      </p:pic>
      <p:pic>
        <p:nvPicPr>
          <p:cNvPr id="175" name="Picture 174" descr="21175849_s.png"/>
          <p:cNvPicPr>
            <a:picLocks noChangeAspect="1"/>
          </p:cNvPicPr>
          <p:nvPr/>
        </p:nvPicPr>
        <p:blipFill>
          <a:blip r:embed="rId4">
            <a:extLst>
              <a:ext uri="{BEBA8EAE-BF5A-486C-A8C5-ECC9F3942E4B}">
                <a14:imgProps xmlns:a14="http://schemas.microsoft.com/office/drawing/2010/main">
                  <a14:imgLayer r:embed="rId5">
                    <a14:imgEffect>
                      <a14:backgroundRemoval t="8000" b="90000" l="8667" r="90000">
                        <a14:foregroundMark x1="55111" y1="19111" x2="55111" y2="19111"/>
                        <a14:foregroundMark x1="55111" y1="19111" x2="55111" y2="19111"/>
                        <a14:foregroundMark x1="40889" y1="36444" x2="40889" y2="36444"/>
                        <a14:foregroundMark x1="40889" y1="36444" x2="40889" y2="36444"/>
                        <a14:foregroundMark x1="30444" y1="23333" x2="30444" y2="23333"/>
                        <a14:foregroundMark x1="39556" y1="19556" x2="39556" y2="19556"/>
                        <a14:foregroundMark x1="66222" y1="21333" x2="66222" y2="21333"/>
                        <a14:foregroundMark x1="72000" y1="31111" x2="72000" y2="31111"/>
                        <a14:foregroundMark x1="18889" y1="28222" x2="18889" y2="28222"/>
                        <a14:foregroundMark x1="20667" y1="46444" x2="20667" y2="46444"/>
                        <a14:foregroundMark x1="19333" y1="59111" x2="19333" y2="59111"/>
                        <a14:foregroundMark x1="25556" y1="69111" x2="25556" y2="69111"/>
                        <a14:foregroundMark x1="34667" y1="77333" x2="34667" y2="77333"/>
                        <a14:foregroundMark x1="46222" y1="81778" x2="46222" y2="81778"/>
                        <a14:foregroundMark x1="58000" y1="81333" x2="58000" y2="81333"/>
                        <a14:foregroundMark x1="70000" y1="75111" x2="70000" y2="75111"/>
                        <a14:foregroundMark x1="78222" y1="64889" x2="78222" y2="64889"/>
                        <a14:foregroundMark x1="79556" y1="53333" x2="79556" y2="53333"/>
                        <a14:foregroundMark x1="79111" y1="40222" x2="79111" y2="40222"/>
                      </a14:backgroundRemoval>
                    </a14:imgEffect>
                  </a14:imgLayer>
                </a14:imgProps>
              </a:ext>
              <a:ext uri="{28A0092B-C50C-407E-A947-70E740481C1C}">
                <a14:useLocalDpi xmlns:a14="http://schemas.microsoft.com/office/drawing/2010/main" val="0"/>
              </a:ext>
            </a:extLst>
          </a:blip>
          <a:stretch>
            <a:fillRect/>
          </a:stretch>
        </p:blipFill>
        <p:spPr>
          <a:xfrm>
            <a:off x="1778903" y="2348554"/>
            <a:ext cx="1277484" cy="1277484"/>
          </a:xfrm>
          <a:prstGeom prst="rect">
            <a:avLst/>
          </a:prstGeom>
        </p:spPr>
      </p:pic>
      <p:pic>
        <p:nvPicPr>
          <p:cNvPr id="176" name="Picture 175" descr="21175849_s.png"/>
          <p:cNvPicPr>
            <a:picLocks noChangeAspect="1"/>
          </p:cNvPicPr>
          <p:nvPr/>
        </p:nvPicPr>
        <p:blipFill>
          <a:blip r:embed="rId4">
            <a:extLst>
              <a:ext uri="{BEBA8EAE-BF5A-486C-A8C5-ECC9F3942E4B}">
                <a14:imgProps xmlns:a14="http://schemas.microsoft.com/office/drawing/2010/main">
                  <a14:imgLayer r:embed="rId5">
                    <a14:imgEffect>
                      <a14:backgroundRemoval t="8000" b="90000" l="8667" r="90000">
                        <a14:foregroundMark x1="55111" y1="19111" x2="55111" y2="19111"/>
                        <a14:foregroundMark x1="55111" y1="19111" x2="55111" y2="19111"/>
                        <a14:foregroundMark x1="40889" y1="36444" x2="40889" y2="36444"/>
                        <a14:foregroundMark x1="40889" y1="36444" x2="40889" y2="36444"/>
                        <a14:foregroundMark x1="30444" y1="23333" x2="30444" y2="23333"/>
                        <a14:foregroundMark x1="39556" y1="19556" x2="39556" y2="19556"/>
                        <a14:foregroundMark x1="66222" y1="21333" x2="66222" y2="21333"/>
                        <a14:foregroundMark x1="72000" y1="31111" x2="72000" y2="31111"/>
                        <a14:foregroundMark x1="18889" y1="28222" x2="18889" y2="28222"/>
                        <a14:foregroundMark x1="20667" y1="46444" x2="20667" y2="46444"/>
                        <a14:foregroundMark x1="19333" y1="59111" x2="19333" y2="59111"/>
                        <a14:foregroundMark x1="25556" y1="69111" x2="25556" y2="69111"/>
                        <a14:foregroundMark x1="34667" y1="77333" x2="34667" y2="77333"/>
                        <a14:foregroundMark x1="46222" y1="81778" x2="46222" y2="81778"/>
                        <a14:foregroundMark x1="58000" y1="81333" x2="58000" y2="81333"/>
                        <a14:foregroundMark x1="70000" y1="75111" x2="70000" y2="75111"/>
                        <a14:foregroundMark x1="78222" y1="64889" x2="78222" y2="64889"/>
                        <a14:foregroundMark x1="79556" y1="53333" x2="79556" y2="53333"/>
                        <a14:foregroundMark x1="79111" y1="40222" x2="79111" y2="40222"/>
                      </a14:backgroundRemoval>
                    </a14:imgEffect>
                  </a14:imgLayer>
                </a14:imgProps>
              </a:ext>
              <a:ext uri="{28A0092B-C50C-407E-A947-70E740481C1C}">
                <a14:useLocalDpi xmlns:a14="http://schemas.microsoft.com/office/drawing/2010/main" val="0"/>
              </a:ext>
            </a:extLst>
          </a:blip>
          <a:stretch>
            <a:fillRect/>
          </a:stretch>
        </p:blipFill>
        <p:spPr>
          <a:xfrm>
            <a:off x="1764213" y="3102586"/>
            <a:ext cx="1277484" cy="1277484"/>
          </a:xfrm>
          <a:prstGeom prst="rect">
            <a:avLst/>
          </a:prstGeom>
        </p:spPr>
      </p:pic>
      <p:pic>
        <p:nvPicPr>
          <p:cNvPr id="172" name="Picture 171" descr="37424_1_micron_may_hike_dram_chip_prices_due_to_insufficient_supply_clipped_rev_1.png"/>
          <p:cNvPicPr>
            <a:picLocks noChangeAspect="1"/>
          </p:cNvPicPr>
          <p:nvPr/>
        </p:nvPicPr>
        <p:blipFill>
          <a:blip r:embed="rId3">
            <a:duotone>
              <a:prstClr val="black"/>
              <a:srgbClr val="191919">
                <a:tint val="45000"/>
                <a:satMod val="400000"/>
              </a:srgbClr>
            </a:duotone>
            <a:extLst>
              <a:ext uri="{28A0092B-C50C-407E-A947-70E740481C1C}">
                <a14:useLocalDpi xmlns:a14="http://schemas.microsoft.com/office/drawing/2010/main" val="0"/>
              </a:ext>
            </a:extLst>
          </a:blip>
          <a:stretch>
            <a:fillRect/>
          </a:stretch>
        </p:blipFill>
        <p:spPr>
          <a:xfrm>
            <a:off x="5524500" y="3552746"/>
            <a:ext cx="1181100" cy="813435"/>
          </a:xfrm>
          <a:prstGeom prst="rect">
            <a:avLst/>
          </a:prstGeom>
        </p:spPr>
      </p:pic>
      <p:pic>
        <p:nvPicPr>
          <p:cNvPr id="173" name="Picture 172" descr="24342616_s.jpg"/>
          <p:cNvPicPr>
            <a:picLocks noChangeAspect="1"/>
          </p:cNvPicPr>
          <p:nvPr/>
        </p:nvPicPr>
        <p:blipFill>
          <a:blip r:embed="rId6">
            <a:grayscl/>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tretch>
            <a:fillRect/>
          </a:stretch>
        </p:blipFill>
        <p:spPr>
          <a:xfrm>
            <a:off x="6705600" y="2245470"/>
            <a:ext cx="1714500" cy="1143000"/>
          </a:xfrm>
          <a:prstGeom prst="rect">
            <a:avLst/>
          </a:prstGeom>
        </p:spPr>
      </p:pic>
      <p:sp>
        <p:nvSpPr>
          <p:cNvPr id="183" name="Multiply 182"/>
          <p:cNvSpPr/>
          <p:nvPr/>
        </p:nvSpPr>
        <p:spPr>
          <a:xfrm>
            <a:off x="5586306" y="3676875"/>
            <a:ext cx="480110" cy="498845"/>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184" name="Multiply 183"/>
          <p:cNvSpPr/>
          <p:nvPr/>
        </p:nvSpPr>
        <p:spPr>
          <a:xfrm>
            <a:off x="6006050" y="3612019"/>
            <a:ext cx="480110" cy="498845"/>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188" name="Lightning Bolt 187"/>
          <p:cNvSpPr/>
          <p:nvPr/>
        </p:nvSpPr>
        <p:spPr>
          <a:xfrm>
            <a:off x="7497831" y="2596366"/>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9" name="Lightning Bolt 188"/>
          <p:cNvSpPr/>
          <p:nvPr/>
        </p:nvSpPr>
        <p:spPr>
          <a:xfrm>
            <a:off x="5895786" y="2481384"/>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81" name="Picture 180" descr="6106097_s_clipped_rev_1.png"/>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8077200" y="1995519"/>
            <a:ext cx="2857500" cy="1936750"/>
          </a:xfrm>
          <a:prstGeom prst="rect">
            <a:avLst/>
          </a:prstGeom>
        </p:spPr>
      </p:pic>
      <p:sp>
        <p:nvSpPr>
          <p:cNvPr id="4" name="Slide Number Placeholder 3"/>
          <p:cNvSpPr>
            <a:spLocks noGrp="1"/>
          </p:cNvSpPr>
          <p:nvPr>
            <p:ph type="sldNum" sz="quarter" idx="12"/>
          </p:nvPr>
        </p:nvSpPr>
        <p:spPr/>
        <p:txBody>
          <a:bodyPr/>
          <a:lstStyle/>
          <a:p>
            <a:fld id="{75AD3244-FE42-4648-8A13-942AAE84A223}" type="slidenum">
              <a:rPr lang="en-US" smtClean="0"/>
              <a:t>31</a:t>
            </a:fld>
            <a:endParaRPr lang="en-US" dirty="0"/>
          </a:p>
        </p:txBody>
      </p:sp>
      <p:sp>
        <p:nvSpPr>
          <p:cNvPr id="166" name="Rounded Rectangle 165"/>
          <p:cNvSpPr/>
          <p:nvPr/>
        </p:nvSpPr>
        <p:spPr>
          <a:xfrm>
            <a:off x="1524000" y="5094358"/>
            <a:ext cx="9144000" cy="1142999"/>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4000" dirty="0">
                <a:solidFill>
                  <a:schemeClr val="tx1"/>
                </a:solidFill>
              </a:rPr>
              <a:t>Detect and mitigate errors after </a:t>
            </a:r>
          </a:p>
          <a:p>
            <a:pPr algn="ctr">
              <a:lnSpc>
                <a:spcPct val="80000"/>
              </a:lnSpc>
            </a:pPr>
            <a:r>
              <a:rPr lang="en-US" sz="4000" dirty="0">
                <a:solidFill>
                  <a:schemeClr val="tx1"/>
                </a:solidFill>
              </a:rPr>
              <a:t>the system has become operational </a:t>
            </a:r>
          </a:p>
        </p:txBody>
      </p:sp>
      <p:sp>
        <p:nvSpPr>
          <p:cNvPr id="169" name="Title 1"/>
          <p:cNvSpPr>
            <a:spLocks noGrp="1"/>
          </p:cNvSpPr>
          <p:nvPr>
            <p:ph type="title"/>
          </p:nvPr>
        </p:nvSpPr>
        <p:spPr>
          <a:xfrm>
            <a:off x="0" y="0"/>
            <a:ext cx="12192000" cy="1143000"/>
          </a:xfrm>
        </p:spPr>
        <p:txBody>
          <a:bodyPr>
            <a:normAutofit/>
          </a:bodyPr>
          <a:lstStyle/>
          <a:p>
            <a:pPr algn="ctr">
              <a:lnSpc>
                <a:spcPct val="80000"/>
              </a:lnSpc>
            </a:pPr>
            <a:r>
              <a:rPr lang="en-US" b="1" dirty="0">
                <a:solidFill>
                  <a:srgbClr val="FF0000"/>
                </a:solidFill>
              </a:rPr>
              <a:t>VISION:</a:t>
            </a:r>
            <a:r>
              <a:rPr lang="en-US" dirty="0"/>
              <a:t> </a:t>
            </a:r>
            <a:r>
              <a:rPr lang="en-US" b="1" dirty="0">
                <a:solidFill>
                  <a:srgbClr val="FF0000"/>
                </a:solidFill>
              </a:rPr>
              <a:t>SYSTEM-LEVEL DETECTION AND MITIGATION</a:t>
            </a:r>
            <a:endParaRPr lang="en-US" b="1" dirty="0"/>
          </a:p>
        </p:txBody>
      </p:sp>
      <p:sp>
        <p:nvSpPr>
          <p:cNvPr id="167" name="Rounded Rectangle 166"/>
          <p:cNvSpPr/>
          <p:nvPr/>
        </p:nvSpPr>
        <p:spPr>
          <a:xfrm>
            <a:off x="0" y="6114611"/>
            <a:ext cx="12191999" cy="545214"/>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4000" b="1">
                <a:solidFill>
                  <a:srgbClr val="C00000"/>
                </a:solidFill>
              </a:rPr>
              <a:t>ONLINE </a:t>
            </a:r>
            <a:r>
              <a:rPr lang="en-US" sz="4000" b="1" smtClean="0">
                <a:solidFill>
                  <a:srgbClr val="C00000"/>
                </a:solidFill>
              </a:rPr>
              <a:t>PROFILING</a:t>
            </a:r>
            <a:endParaRPr lang="en-US" sz="4000" b="1" dirty="0">
              <a:solidFill>
                <a:srgbClr val="C00000"/>
              </a:solidFill>
            </a:endParaRPr>
          </a:p>
        </p:txBody>
      </p:sp>
    </p:spTree>
    <p:extLst>
      <p:ext uri="{BB962C8B-B14F-4D97-AF65-F5344CB8AC3E}">
        <p14:creationId xmlns:p14="http://schemas.microsoft.com/office/powerpoint/2010/main" val="6715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2"/>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18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1"/>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18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8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6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4" grpId="0"/>
      <p:bldP spid="163" grpId="0" animBg="1"/>
      <p:bldP spid="165" grpId="0" animBg="1"/>
      <p:bldP spid="12" grpId="0" animBg="1"/>
      <p:bldP spid="17" grpId="0" animBg="1"/>
      <p:bldP spid="164" grpId="0" animBg="1"/>
      <p:bldP spid="177" grpId="0" animBg="1"/>
      <p:bldP spid="178" grpId="0" animBg="1"/>
      <p:bldP spid="179" grpId="0" animBg="1"/>
      <p:bldP spid="180" grpId="0" animBg="1"/>
      <p:bldP spid="183" grpId="0" animBg="1"/>
      <p:bldP spid="184" grpId="0" animBg="1"/>
      <p:bldP spid="188" grpId="0" animBg="1"/>
      <p:bldP spid="188" grpId="1" animBg="1"/>
      <p:bldP spid="189" grpId="0" animBg="1"/>
      <p:bldP spid="189" grpId="1" animBg="1"/>
      <p:bldP spid="166" grpId="0"/>
      <p:bldP spid="16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1143000"/>
          </a:xfrm>
        </p:spPr>
        <p:txBody>
          <a:bodyPr>
            <a:normAutofit fontScale="90000"/>
          </a:bodyPr>
          <a:lstStyle/>
          <a:p>
            <a:r>
              <a:rPr lang="en-US" b="1" dirty="0" smtClean="0">
                <a:solidFill>
                  <a:srgbClr val="FF0000"/>
                </a:solidFill>
              </a:rPr>
              <a:t>CHALLENGE: INTERMITTENT FAILURES</a:t>
            </a:r>
            <a:endParaRPr lang="en-US" b="1" dirty="0"/>
          </a:p>
        </p:txBody>
      </p:sp>
      <p:grpSp>
        <p:nvGrpSpPr>
          <p:cNvPr id="461" name="Group 460"/>
          <p:cNvGrpSpPr>
            <a:grpSpLocks noChangeAspect="1"/>
          </p:cNvGrpSpPr>
          <p:nvPr/>
        </p:nvGrpSpPr>
        <p:grpSpPr>
          <a:xfrm>
            <a:off x="3016202" y="1197730"/>
            <a:ext cx="2089198" cy="1555654"/>
            <a:chOff x="3454955" y="2670363"/>
            <a:chExt cx="2434972" cy="1813117"/>
          </a:xfrm>
          <a:solidFill>
            <a:schemeClr val="tx1">
              <a:lumMod val="65000"/>
              <a:lumOff val="35000"/>
            </a:schemeClr>
          </a:solidFill>
        </p:grpSpPr>
        <p:grpSp>
          <p:nvGrpSpPr>
            <p:cNvPr id="465" name="Group 464"/>
            <p:cNvGrpSpPr>
              <a:grpSpLocks noChangeAspect="1"/>
            </p:cNvGrpSpPr>
            <p:nvPr/>
          </p:nvGrpSpPr>
          <p:grpSpPr>
            <a:xfrm>
              <a:off x="3454955" y="2670363"/>
              <a:ext cx="1233724" cy="929423"/>
              <a:chOff x="428328" y="2110982"/>
              <a:chExt cx="3273181" cy="2582606"/>
            </a:xfrm>
            <a:grpFill/>
          </p:grpSpPr>
          <p:cxnSp>
            <p:nvCxnSpPr>
              <p:cNvPr id="568" name="Straight Connector 567"/>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9" name="Straight Connector 568"/>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0" name="Straight Connector 569"/>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1" name="Straight Connector 570"/>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2" name="Straight Connector 571"/>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3" name="Straight Connector 572"/>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4" name="Straight Connector 573"/>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5" name="Straight Connector 574"/>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6" name="Straight Connector 575"/>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77" name="Group 576"/>
              <p:cNvGrpSpPr/>
              <p:nvPr/>
            </p:nvGrpSpPr>
            <p:grpSpPr>
              <a:xfrm>
                <a:off x="534160" y="2226069"/>
                <a:ext cx="3067764" cy="525790"/>
                <a:chOff x="534160" y="2226069"/>
                <a:chExt cx="3067764" cy="525790"/>
              </a:xfrm>
              <a:grpFill/>
            </p:grpSpPr>
            <p:sp>
              <p:nvSpPr>
                <p:cNvPr id="596" name="Oval 595"/>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7" name="Oval 596"/>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8" name="Oval 597"/>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9" name="Oval 598"/>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0" name="Oval 599"/>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78" name="Group 577"/>
              <p:cNvGrpSpPr/>
              <p:nvPr/>
            </p:nvGrpSpPr>
            <p:grpSpPr>
              <a:xfrm>
                <a:off x="541777" y="2821081"/>
                <a:ext cx="3058627" cy="525790"/>
                <a:chOff x="534160" y="2226069"/>
                <a:chExt cx="3058627" cy="525790"/>
              </a:xfrm>
              <a:grpFill/>
            </p:grpSpPr>
            <p:sp>
              <p:nvSpPr>
                <p:cNvPr id="591" name="Oval 590"/>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2" name="Oval 591"/>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3" name="Oval 592"/>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4" name="Oval 593"/>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5" name="Oval 594"/>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79" name="Group 578"/>
              <p:cNvGrpSpPr/>
              <p:nvPr/>
            </p:nvGrpSpPr>
            <p:grpSpPr>
              <a:xfrm>
                <a:off x="538848" y="3430281"/>
                <a:ext cx="3067764" cy="525790"/>
                <a:chOff x="543297" y="2226069"/>
                <a:chExt cx="3067764" cy="525790"/>
              </a:xfrm>
              <a:grpFill/>
            </p:grpSpPr>
            <p:sp>
              <p:nvSpPr>
                <p:cNvPr id="586" name="Oval 585"/>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7" name="Oval 586"/>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8" name="Oval 587"/>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9" name="Oval 588"/>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0" name="Oval 589"/>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80" name="Group 579"/>
              <p:cNvGrpSpPr/>
              <p:nvPr/>
            </p:nvGrpSpPr>
            <p:grpSpPr>
              <a:xfrm>
                <a:off x="535919" y="4030345"/>
                <a:ext cx="3067764" cy="525790"/>
                <a:chOff x="543297" y="2226069"/>
                <a:chExt cx="3067764" cy="525790"/>
              </a:xfrm>
              <a:grpFill/>
            </p:grpSpPr>
            <p:sp>
              <p:nvSpPr>
                <p:cNvPr id="581" name="Oval 580"/>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2" name="Oval 581"/>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3" name="Oval 582"/>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4" name="Oval 583"/>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5" name="Oval 584"/>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66" name="Group 465"/>
            <p:cNvGrpSpPr>
              <a:grpSpLocks noChangeAspect="1"/>
            </p:cNvGrpSpPr>
            <p:nvPr/>
          </p:nvGrpSpPr>
          <p:grpSpPr>
            <a:xfrm>
              <a:off x="3457947" y="3551049"/>
              <a:ext cx="1233724" cy="929423"/>
              <a:chOff x="428328" y="2110982"/>
              <a:chExt cx="3273181" cy="2582606"/>
            </a:xfrm>
            <a:grpFill/>
          </p:grpSpPr>
          <p:cxnSp>
            <p:nvCxnSpPr>
              <p:cNvPr id="535" name="Straight Connector 534"/>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6" name="Straight Connector 535"/>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7" name="Straight Connector 536"/>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8" name="Straight Connector 537"/>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9" name="Straight Connector 538"/>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0" name="Straight Connector 539"/>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1" name="Straight Connector 540"/>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2" name="Straight Connector 541"/>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3" name="Straight Connector 542"/>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44" name="Group 543"/>
              <p:cNvGrpSpPr/>
              <p:nvPr/>
            </p:nvGrpSpPr>
            <p:grpSpPr>
              <a:xfrm>
                <a:off x="534160" y="2226069"/>
                <a:ext cx="3067764" cy="525790"/>
                <a:chOff x="534160" y="2226069"/>
                <a:chExt cx="3067764" cy="525790"/>
              </a:xfrm>
              <a:grpFill/>
            </p:grpSpPr>
            <p:sp>
              <p:nvSpPr>
                <p:cNvPr id="563" name="Oval 562"/>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4" name="Oval 563"/>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5" name="Oval 564"/>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6" name="Oval 565"/>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7" name="Oval 566"/>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45" name="Group 544"/>
              <p:cNvGrpSpPr/>
              <p:nvPr/>
            </p:nvGrpSpPr>
            <p:grpSpPr>
              <a:xfrm>
                <a:off x="541777" y="2821081"/>
                <a:ext cx="3058627" cy="525790"/>
                <a:chOff x="534160" y="2226069"/>
                <a:chExt cx="3058627" cy="525790"/>
              </a:xfrm>
              <a:grpFill/>
            </p:grpSpPr>
            <p:sp>
              <p:nvSpPr>
                <p:cNvPr id="558" name="Oval 557"/>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9" name="Oval 558"/>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0" name="Oval 559"/>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1" name="Oval 560"/>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2" name="Oval 561"/>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46" name="Group 545"/>
              <p:cNvGrpSpPr/>
              <p:nvPr/>
            </p:nvGrpSpPr>
            <p:grpSpPr>
              <a:xfrm>
                <a:off x="538848" y="3430281"/>
                <a:ext cx="3067764" cy="525790"/>
                <a:chOff x="543297" y="2226069"/>
                <a:chExt cx="3067764" cy="525790"/>
              </a:xfrm>
              <a:grpFill/>
            </p:grpSpPr>
            <p:sp>
              <p:nvSpPr>
                <p:cNvPr id="553" name="Oval 552"/>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4" name="Oval 553"/>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5" name="Oval 554"/>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6" name="Oval 555"/>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7" name="Oval 556"/>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47" name="Group 546"/>
              <p:cNvGrpSpPr/>
              <p:nvPr/>
            </p:nvGrpSpPr>
            <p:grpSpPr>
              <a:xfrm>
                <a:off x="535919" y="4030345"/>
                <a:ext cx="3067764" cy="525790"/>
                <a:chOff x="543297" y="2226069"/>
                <a:chExt cx="3067764" cy="525790"/>
              </a:xfrm>
              <a:grpFill/>
            </p:grpSpPr>
            <p:sp>
              <p:nvSpPr>
                <p:cNvPr id="548" name="Oval 547"/>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9" name="Oval 548"/>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0" name="Oval 549"/>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1" name="Oval 550"/>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2" name="Oval 551"/>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67" name="Group 466"/>
            <p:cNvGrpSpPr>
              <a:grpSpLocks noChangeAspect="1"/>
            </p:cNvGrpSpPr>
            <p:nvPr/>
          </p:nvGrpSpPr>
          <p:grpSpPr>
            <a:xfrm>
              <a:off x="4653211" y="2673371"/>
              <a:ext cx="1233724" cy="929423"/>
              <a:chOff x="428328" y="2110982"/>
              <a:chExt cx="3273181" cy="2582606"/>
            </a:xfrm>
            <a:grpFill/>
          </p:grpSpPr>
          <p:cxnSp>
            <p:nvCxnSpPr>
              <p:cNvPr id="502" name="Straight Connector 501"/>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3" name="Straight Connector 502"/>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4" name="Straight Connector 503"/>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5" name="Straight Connector 504"/>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6" name="Straight Connector 505"/>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7" name="Straight Connector 506"/>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8" name="Straight Connector 507"/>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9" name="Straight Connector 508"/>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0" name="Straight Connector 509"/>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11" name="Group 510"/>
              <p:cNvGrpSpPr/>
              <p:nvPr/>
            </p:nvGrpSpPr>
            <p:grpSpPr>
              <a:xfrm>
                <a:off x="534160" y="2226069"/>
                <a:ext cx="3067764" cy="525790"/>
                <a:chOff x="534160" y="2226069"/>
                <a:chExt cx="3067764" cy="525790"/>
              </a:xfrm>
              <a:grpFill/>
            </p:grpSpPr>
            <p:sp>
              <p:nvSpPr>
                <p:cNvPr id="530" name="Oval 529"/>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1" name="Oval 530"/>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2" name="Oval 531"/>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3" name="Oval 532"/>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4" name="Oval 533"/>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12" name="Group 511"/>
              <p:cNvGrpSpPr/>
              <p:nvPr/>
            </p:nvGrpSpPr>
            <p:grpSpPr>
              <a:xfrm>
                <a:off x="541777" y="2821081"/>
                <a:ext cx="3058627" cy="525790"/>
                <a:chOff x="534160" y="2226069"/>
                <a:chExt cx="3058627" cy="525790"/>
              </a:xfrm>
              <a:grpFill/>
            </p:grpSpPr>
            <p:sp>
              <p:nvSpPr>
                <p:cNvPr id="525" name="Oval 524"/>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6" name="Oval 525"/>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7" name="Oval 526"/>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8" name="Oval 527"/>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9" name="Oval 528"/>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13" name="Group 512"/>
              <p:cNvGrpSpPr/>
              <p:nvPr/>
            </p:nvGrpSpPr>
            <p:grpSpPr>
              <a:xfrm>
                <a:off x="538848" y="3430281"/>
                <a:ext cx="3067764" cy="525790"/>
                <a:chOff x="543297" y="2226069"/>
                <a:chExt cx="3067764" cy="525790"/>
              </a:xfrm>
              <a:grpFill/>
            </p:grpSpPr>
            <p:sp>
              <p:nvSpPr>
                <p:cNvPr id="520" name="Oval 519"/>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1" name="Oval 520"/>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2" name="Oval 521"/>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3" name="Oval 522"/>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4" name="Oval 523"/>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14" name="Group 513"/>
              <p:cNvGrpSpPr/>
              <p:nvPr/>
            </p:nvGrpSpPr>
            <p:grpSpPr>
              <a:xfrm>
                <a:off x="535919" y="4030345"/>
                <a:ext cx="3067764" cy="525790"/>
                <a:chOff x="543297" y="2226069"/>
                <a:chExt cx="3067764" cy="525790"/>
              </a:xfrm>
              <a:grpFill/>
            </p:grpSpPr>
            <p:sp>
              <p:nvSpPr>
                <p:cNvPr id="515" name="Oval 514"/>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6" name="Oval 515"/>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7" name="Oval 516"/>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8" name="Oval 517"/>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9" name="Oval 518"/>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68" name="Group 467"/>
            <p:cNvGrpSpPr>
              <a:grpSpLocks noChangeAspect="1"/>
            </p:cNvGrpSpPr>
            <p:nvPr/>
          </p:nvGrpSpPr>
          <p:grpSpPr>
            <a:xfrm>
              <a:off x="4656203" y="3554057"/>
              <a:ext cx="1233724" cy="929423"/>
              <a:chOff x="428328" y="2110982"/>
              <a:chExt cx="3273181" cy="2582606"/>
            </a:xfrm>
            <a:grpFill/>
          </p:grpSpPr>
          <p:cxnSp>
            <p:nvCxnSpPr>
              <p:cNvPr id="469" name="Straight Connector 468"/>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5" name="Straight Connector 474"/>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6" name="Straight Connector 475"/>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7" name="Straight Connector 476"/>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78" name="Group 477"/>
              <p:cNvGrpSpPr/>
              <p:nvPr/>
            </p:nvGrpSpPr>
            <p:grpSpPr>
              <a:xfrm>
                <a:off x="534160" y="2226069"/>
                <a:ext cx="3067764" cy="525790"/>
                <a:chOff x="534160" y="2226069"/>
                <a:chExt cx="3067764" cy="525790"/>
              </a:xfrm>
              <a:grpFill/>
            </p:grpSpPr>
            <p:sp>
              <p:nvSpPr>
                <p:cNvPr id="497" name="Oval 496"/>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8" name="Oval 497"/>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9" name="Oval 498"/>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0" name="Oval 499"/>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1" name="Oval 500"/>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79" name="Group 478"/>
              <p:cNvGrpSpPr/>
              <p:nvPr/>
            </p:nvGrpSpPr>
            <p:grpSpPr>
              <a:xfrm>
                <a:off x="541777" y="2821081"/>
                <a:ext cx="3058627" cy="525790"/>
                <a:chOff x="534160" y="2226069"/>
                <a:chExt cx="3058627" cy="525790"/>
              </a:xfrm>
              <a:grpFill/>
            </p:grpSpPr>
            <p:sp>
              <p:nvSpPr>
                <p:cNvPr id="492" name="Oval 491"/>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3" name="Oval 492"/>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4" name="Oval 493"/>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5" name="Oval 494"/>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6" name="Oval 495"/>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80" name="Group 479"/>
              <p:cNvGrpSpPr/>
              <p:nvPr/>
            </p:nvGrpSpPr>
            <p:grpSpPr>
              <a:xfrm>
                <a:off x="538848" y="3430281"/>
                <a:ext cx="3067764" cy="525790"/>
                <a:chOff x="543297" y="2226069"/>
                <a:chExt cx="3067764" cy="525790"/>
              </a:xfrm>
              <a:grpFill/>
            </p:grpSpPr>
            <p:sp>
              <p:nvSpPr>
                <p:cNvPr id="487" name="Oval 486"/>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8" name="Oval 487"/>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9" name="Oval 488"/>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0" name="Oval 489"/>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1" name="Oval 490"/>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81" name="Group 480"/>
              <p:cNvGrpSpPr/>
              <p:nvPr/>
            </p:nvGrpSpPr>
            <p:grpSpPr>
              <a:xfrm>
                <a:off x="535919" y="4030345"/>
                <a:ext cx="3067764" cy="525790"/>
                <a:chOff x="543297" y="2226069"/>
                <a:chExt cx="3067764" cy="525790"/>
              </a:xfrm>
              <a:grpFill/>
            </p:grpSpPr>
            <p:sp>
              <p:nvSpPr>
                <p:cNvPr id="482" name="Oval 481"/>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3" name="Oval 482"/>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4" name="Oval 483"/>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5" name="Oval 484"/>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6" name="Oval 485"/>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sp>
        <p:nvSpPr>
          <p:cNvPr id="464" name="TextBox 463"/>
          <p:cNvSpPr txBox="1"/>
          <p:nvPr/>
        </p:nvSpPr>
        <p:spPr>
          <a:xfrm>
            <a:off x="3157392" y="2724964"/>
            <a:ext cx="1916210" cy="796115"/>
          </a:xfrm>
          <a:prstGeom prst="rect">
            <a:avLst/>
          </a:prstGeom>
          <a:noFill/>
        </p:spPr>
        <p:txBody>
          <a:bodyPr wrap="none" rtlCol="0">
            <a:spAutoFit/>
          </a:bodyPr>
          <a:lstStyle/>
          <a:p>
            <a:pPr algn="ctr">
              <a:lnSpc>
                <a:spcPct val="80000"/>
              </a:lnSpc>
            </a:pPr>
            <a:r>
              <a:rPr lang="en-US" sz="2800" b="1" dirty="0"/>
              <a:t>Unreliable</a:t>
            </a:r>
          </a:p>
          <a:p>
            <a:pPr algn="ctr">
              <a:lnSpc>
                <a:spcPct val="80000"/>
              </a:lnSpc>
            </a:pPr>
            <a:r>
              <a:rPr lang="en-US" sz="2800" b="1" dirty="0"/>
              <a:t>DRAM Cells</a:t>
            </a:r>
          </a:p>
        </p:txBody>
      </p:sp>
      <p:pic>
        <p:nvPicPr>
          <p:cNvPr id="760" name="Picture 759" descr="24342616_s.jpg"/>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7192088" y="2362203"/>
            <a:ext cx="1714500" cy="1143000"/>
          </a:xfrm>
          <a:prstGeom prst="rect">
            <a:avLst/>
          </a:prstGeom>
        </p:spPr>
      </p:pic>
      <p:sp>
        <p:nvSpPr>
          <p:cNvPr id="910" name="Curved Down Arrow 909"/>
          <p:cNvSpPr>
            <a:spLocks noChangeAspect="1"/>
          </p:cNvSpPr>
          <p:nvPr/>
        </p:nvSpPr>
        <p:spPr>
          <a:xfrm>
            <a:off x="5546475" y="938787"/>
            <a:ext cx="1264798" cy="585216"/>
          </a:xfrm>
          <a:prstGeom prst="curvedDownArrow">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11" name="Curved Up Arrow 910"/>
          <p:cNvSpPr>
            <a:spLocks noChangeAspect="1"/>
          </p:cNvSpPr>
          <p:nvPr/>
        </p:nvSpPr>
        <p:spPr>
          <a:xfrm>
            <a:off x="5546475" y="2462787"/>
            <a:ext cx="1264798" cy="585216"/>
          </a:xfrm>
          <a:prstGeom prst="curvedUpArrow">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12" name="TextBox 911"/>
          <p:cNvSpPr txBox="1"/>
          <p:nvPr/>
        </p:nvSpPr>
        <p:spPr>
          <a:xfrm>
            <a:off x="5441740" y="1511738"/>
            <a:ext cx="1449661" cy="1018740"/>
          </a:xfrm>
          <a:prstGeom prst="rect">
            <a:avLst/>
          </a:prstGeom>
          <a:noFill/>
        </p:spPr>
        <p:txBody>
          <a:bodyPr wrap="none" rtlCol="0">
            <a:spAutoFit/>
          </a:bodyPr>
          <a:lstStyle/>
          <a:p>
            <a:pPr algn="ctr">
              <a:lnSpc>
                <a:spcPct val="70000"/>
              </a:lnSpc>
            </a:pPr>
            <a:r>
              <a:rPr lang="en-US" sz="2800" b="1" dirty="0"/>
              <a:t>Detect</a:t>
            </a:r>
          </a:p>
          <a:p>
            <a:pPr algn="ctr">
              <a:lnSpc>
                <a:spcPct val="70000"/>
              </a:lnSpc>
            </a:pPr>
            <a:r>
              <a:rPr lang="en-US" sz="2800" b="1" dirty="0"/>
              <a:t>and </a:t>
            </a:r>
          </a:p>
          <a:p>
            <a:pPr algn="ctr">
              <a:lnSpc>
                <a:spcPct val="70000"/>
              </a:lnSpc>
            </a:pPr>
            <a:r>
              <a:rPr lang="en-US" sz="2800" b="1" dirty="0"/>
              <a:t>Mitigate</a:t>
            </a:r>
          </a:p>
        </p:txBody>
      </p:sp>
      <p:sp>
        <p:nvSpPr>
          <p:cNvPr id="918" name="TextBox 917"/>
          <p:cNvSpPr txBox="1"/>
          <p:nvPr/>
        </p:nvSpPr>
        <p:spPr>
          <a:xfrm>
            <a:off x="6477000" y="3318305"/>
            <a:ext cx="3581400" cy="393954"/>
          </a:xfrm>
          <a:prstGeom prst="rect">
            <a:avLst/>
          </a:prstGeom>
          <a:noFill/>
        </p:spPr>
        <p:txBody>
          <a:bodyPr wrap="square" rtlCol="0">
            <a:spAutoFit/>
          </a:bodyPr>
          <a:lstStyle/>
          <a:p>
            <a:pPr algn="ctr">
              <a:lnSpc>
                <a:spcPct val="70000"/>
              </a:lnSpc>
            </a:pPr>
            <a:r>
              <a:rPr lang="en-US" sz="2800" b="1" dirty="0"/>
              <a:t>Reliable System</a:t>
            </a:r>
          </a:p>
        </p:txBody>
      </p:sp>
      <p:pic>
        <p:nvPicPr>
          <p:cNvPr id="922" name="Picture 921" descr="6106097_s_clipped_rev_1.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6743700" y="609603"/>
            <a:ext cx="2857500" cy="1936750"/>
          </a:xfrm>
          <a:prstGeom prst="rect">
            <a:avLst/>
          </a:prstGeom>
        </p:spPr>
      </p:pic>
      <p:sp>
        <p:nvSpPr>
          <p:cNvPr id="302" name="Lightning Bolt 301"/>
          <p:cNvSpPr>
            <a:spLocks noChangeAspect="1"/>
          </p:cNvSpPr>
          <p:nvPr/>
        </p:nvSpPr>
        <p:spPr>
          <a:xfrm>
            <a:off x="7767484" y="2685955"/>
            <a:ext cx="462116" cy="514448"/>
          </a:xfrm>
          <a:prstGeom prst="lightningBol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Slide Number Placeholder 4"/>
          <p:cNvSpPr>
            <a:spLocks noGrp="1"/>
          </p:cNvSpPr>
          <p:nvPr>
            <p:ph type="sldNum" sz="quarter" idx="12"/>
          </p:nvPr>
        </p:nvSpPr>
        <p:spPr>
          <a:xfrm>
            <a:off x="8610600" y="5899153"/>
            <a:ext cx="2743200" cy="365125"/>
          </a:xfrm>
        </p:spPr>
        <p:txBody>
          <a:bodyPr/>
          <a:lstStyle/>
          <a:p>
            <a:fld id="{75AD3244-FE42-4648-8A13-942AAE84A223}" type="slidenum">
              <a:rPr lang="en-US" smtClean="0"/>
              <a:t>32</a:t>
            </a:fld>
            <a:endParaRPr lang="en-US" dirty="0"/>
          </a:p>
        </p:txBody>
      </p:sp>
      <p:sp>
        <p:nvSpPr>
          <p:cNvPr id="156" name="Multiply 155"/>
          <p:cNvSpPr/>
          <p:nvPr/>
        </p:nvSpPr>
        <p:spPr>
          <a:xfrm>
            <a:off x="4108463" y="1210470"/>
            <a:ext cx="914400" cy="914400"/>
          </a:xfrm>
          <a:prstGeom prst="mathMultiply">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157" name="Multiply 156"/>
          <p:cNvSpPr/>
          <p:nvPr/>
        </p:nvSpPr>
        <p:spPr>
          <a:xfrm>
            <a:off x="2895600" y="1793027"/>
            <a:ext cx="914400" cy="914400"/>
          </a:xfrm>
          <a:prstGeom prst="mathMultiply">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158" name="Lightning Bolt 157"/>
          <p:cNvSpPr/>
          <p:nvPr/>
        </p:nvSpPr>
        <p:spPr>
          <a:xfrm>
            <a:off x="4415031" y="1493415"/>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0" name="Multiply 159"/>
          <p:cNvSpPr/>
          <p:nvPr/>
        </p:nvSpPr>
        <p:spPr>
          <a:xfrm>
            <a:off x="4114800" y="1905003"/>
            <a:ext cx="914400" cy="914400"/>
          </a:xfrm>
          <a:prstGeom prst="mathMultiply">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159" name="Lightning Bolt 158"/>
          <p:cNvSpPr/>
          <p:nvPr/>
        </p:nvSpPr>
        <p:spPr>
          <a:xfrm>
            <a:off x="4358194" y="2209804"/>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a:p>
        </p:txBody>
      </p:sp>
      <p:sp>
        <p:nvSpPr>
          <p:cNvPr id="161" name="Rounded Rectangle 160"/>
          <p:cNvSpPr/>
          <p:nvPr/>
        </p:nvSpPr>
        <p:spPr>
          <a:xfrm>
            <a:off x="0" y="3679015"/>
            <a:ext cx="12192000" cy="854286"/>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742950" marR="0" lvl="0" indent="-742950" algn="ctr" defTabSz="914400" eaLnBrk="1" fontAlgn="auto" latinLnBrk="0" hangingPunct="1">
              <a:lnSpc>
                <a:spcPct val="80000"/>
              </a:lnSpc>
              <a:spcBef>
                <a:spcPts val="0"/>
              </a:spcBef>
              <a:spcAft>
                <a:spcPts val="0"/>
              </a:spcAft>
              <a:buClrTx/>
              <a:buSzTx/>
              <a:buFontTx/>
              <a:buNone/>
              <a:tabLst/>
              <a:defRPr/>
            </a:pPr>
            <a:r>
              <a:rPr lang="en-US" sz="4000" dirty="0" smtClean="0">
                <a:solidFill>
                  <a:srgbClr val="C00000"/>
                </a:solidFill>
              </a:rPr>
              <a:t>Depends on accurately </a:t>
            </a:r>
            <a:r>
              <a:rPr lang="en-US" sz="4000" i="1" dirty="0" smtClean="0">
                <a:solidFill>
                  <a:srgbClr val="C00000"/>
                </a:solidFill>
              </a:rPr>
              <a:t>detecting</a:t>
            </a:r>
            <a:r>
              <a:rPr lang="en-US" sz="4000" dirty="0" smtClean="0">
                <a:solidFill>
                  <a:srgbClr val="C00000"/>
                </a:solidFill>
              </a:rPr>
              <a:t> DRAM failures</a:t>
            </a:r>
          </a:p>
        </p:txBody>
      </p:sp>
      <p:sp>
        <p:nvSpPr>
          <p:cNvPr id="162" name="Rounded Rectangle 161"/>
          <p:cNvSpPr/>
          <p:nvPr/>
        </p:nvSpPr>
        <p:spPr>
          <a:xfrm>
            <a:off x="0" y="4150761"/>
            <a:ext cx="12192000" cy="186363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4000" dirty="0">
                <a:solidFill>
                  <a:schemeClr val="tx1"/>
                </a:solidFill>
              </a:rPr>
              <a:t>If failures were permanent, </a:t>
            </a:r>
            <a:endParaRPr lang="en-US" sz="4000" dirty="0" smtClean="0">
              <a:solidFill>
                <a:schemeClr val="tx1"/>
              </a:solidFill>
            </a:endParaRPr>
          </a:p>
          <a:p>
            <a:pPr algn="ctr">
              <a:lnSpc>
                <a:spcPct val="80000"/>
              </a:lnSpc>
            </a:pPr>
            <a:r>
              <a:rPr lang="en-US" sz="4000" dirty="0" smtClean="0">
                <a:solidFill>
                  <a:schemeClr val="tx1"/>
                </a:solidFill>
              </a:rPr>
              <a:t>a </a:t>
            </a:r>
            <a:r>
              <a:rPr lang="en-US" sz="4000" dirty="0">
                <a:solidFill>
                  <a:schemeClr val="tx1"/>
                </a:solidFill>
              </a:rPr>
              <a:t>simple </a:t>
            </a:r>
            <a:r>
              <a:rPr lang="en-US" sz="4000" dirty="0" smtClean="0">
                <a:solidFill>
                  <a:schemeClr val="tx1"/>
                </a:solidFill>
              </a:rPr>
              <a:t>boot </a:t>
            </a:r>
            <a:r>
              <a:rPr lang="en-US" sz="4000" dirty="0">
                <a:solidFill>
                  <a:schemeClr val="tx1"/>
                </a:solidFill>
              </a:rPr>
              <a:t>up test would have </a:t>
            </a:r>
            <a:r>
              <a:rPr lang="en-US" sz="4000" dirty="0" smtClean="0">
                <a:solidFill>
                  <a:schemeClr val="tx1"/>
                </a:solidFill>
              </a:rPr>
              <a:t>worked,</a:t>
            </a:r>
          </a:p>
          <a:p>
            <a:pPr algn="ctr">
              <a:lnSpc>
                <a:spcPct val="80000"/>
              </a:lnSpc>
            </a:pPr>
            <a:r>
              <a:rPr lang="en-US" sz="4000" i="1" dirty="0" smtClean="0">
                <a:solidFill>
                  <a:srgbClr val="C00000"/>
                </a:solidFill>
              </a:rPr>
              <a:t>but there are intermittent failures</a:t>
            </a:r>
            <a:endParaRPr lang="en-US" sz="4000" i="1" dirty="0">
              <a:solidFill>
                <a:srgbClr val="C00000"/>
              </a:solidFill>
            </a:endParaRPr>
          </a:p>
        </p:txBody>
      </p:sp>
      <p:sp>
        <p:nvSpPr>
          <p:cNvPr id="163" name="Rounded Rectangle 162"/>
          <p:cNvSpPr/>
          <p:nvPr/>
        </p:nvSpPr>
        <p:spPr>
          <a:xfrm>
            <a:off x="0" y="5888570"/>
            <a:ext cx="12192000" cy="604305"/>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4000" dirty="0" smtClean="0">
                <a:solidFill>
                  <a:srgbClr val="C00000"/>
                </a:solidFill>
              </a:rPr>
              <a:t>What are </a:t>
            </a:r>
            <a:r>
              <a:rPr lang="en-US" sz="4000" smtClean="0">
                <a:solidFill>
                  <a:srgbClr val="C00000"/>
                </a:solidFill>
              </a:rPr>
              <a:t>the these intermittent </a:t>
            </a:r>
            <a:r>
              <a:rPr lang="en-US" sz="4000" dirty="0" smtClean="0">
                <a:solidFill>
                  <a:srgbClr val="C00000"/>
                </a:solidFill>
              </a:rPr>
              <a:t>failures?</a:t>
            </a:r>
            <a:endParaRPr lang="en-US" sz="4000" dirty="0">
              <a:solidFill>
                <a:srgbClr val="C00000"/>
              </a:solidFill>
            </a:endParaRPr>
          </a:p>
        </p:txBody>
      </p:sp>
    </p:spTree>
    <p:extLst>
      <p:ext uri="{BB962C8B-B14F-4D97-AF65-F5344CB8AC3E}">
        <p14:creationId xmlns:p14="http://schemas.microsoft.com/office/powerpoint/2010/main" val="129200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7"/>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56"/>
                                        </p:tgtEl>
                                        <p:attrNameLst>
                                          <p:attrName>style.visibility</p:attrName>
                                        </p:attrNameLst>
                                      </p:cBhvr>
                                      <p:to>
                                        <p:strVal val="visible"/>
                                      </p:to>
                                    </p:set>
                                  </p:childTnLst>
                                </p:cTn>
                              </p:par>
                            </p:childTnLst>
                          </p:cTn>
                        </p:par>
                        <p:par>
                          <p:cTn id="9" fill="hold">
                            <p:stCondLst>
                              <p:cond delay="0"/>
                            </p:stCondLst>
                            <p:childTnLst>
                              <p:par>
                                <p:cTn id="10" presetID="35" presetClass="emph" presetSubtype="0" repeatCount="3000" fill="hold" grpId="0" nodeType="afterEffect">
                                  <p:stCondLst>
                                    <p:cond delay="0"/>
                                  </p:stCondLst>
                                  <p:childTnLst>
                                    <p:anim calcmode="discrete" valueType="str">
                                      <p:cBhvr>
                                        <p:cTn id="11" dur="500" fill="hold"/>
                                        <p:tgtEl>
                                          <p:spTgt spid="156"/>
                                        </p:tgtEl>
                                        <p:attrNameLst>
                                          <p:attrName>style.visibility</p:attrName>
                                        </p:attrNameLst>
                                      </p:cBhvr>
                                      <p:tavLst>
                                        <p:tav tm="0">
                                          <p:val>
                                            <p:strVal val="hidden"/>
                                          </p:val>
                                        </p:tav>
                                        <p:tav tm="50000">
                                          <p:val>
                                            <p:strVal val="visible"/>
                                          </p:val>
                                        </p:tav>
                                      </p:tavLst>
                                    </p:anim>
                                  </p:childTnLst>
                                </p:cTn>
                              </p:par>
                            </p:childTnLst>
                          </p:cTn>
                        </p:par>
                        <p:par>
                          <p:cTn id="12" fill="hold">
                            <p:stCondLst>
                              <p:cond delay="1500"/>
                            </p:stCondLst>
                            <p:childTnLst>
                              <p:par>
                                <p:cTn id="13" presetID="3" presetClass="exit" presetSubtype="10" fill="hold" grpId="2" nodeType="afterEffect">
                                  <p:stCondLst>
                                    <p:cond delay="0"/>
                                  </p:stCondLst>
                                  <p:childTnLst>
                                    <p:animEffect transition="out" filter="blinds(horizontal)">
                                      <p:cBhvr>
                                        <p:cTn id="14" dur="500"/>
                                        <p:tgtEl>
                                          <p:spTgt spid="156"/>
                                        </p:tgtEl>
                                      </p:cBhvr>
                                    </p:animEffect>
                                    <p:set>
                                      <p:cBhvr>
                                        <p:cTn id="15" dur="1" fill="hold">
                                          <p:stCondLst>
                                            <p:cond delay="499"/>
                                          </p:stCondLst>
                                        </p:cTn>
                                        <p:tgtEl>
                                          <p:spTgt spid="156"/>
                                        </p:tgtEl>
                                        <p:attrNameLst>
                                          <p:attrName>style.visibility</p:attrName>
                                        </p:attrNameLst>
                                      </p:cBhvr>
                                      <p:to>
                                        <p:strVal val="hidden"/>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8"/>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60"/>
                                        </p:tgtEl>
                                        <p:attrNameLst>
                                          <p:attrName>style.visibility</p:attrName>
                                        </p:attrNameLst>
                                      </p:cBhvr>
                                      <p:to>
                                        <p:strVal val="visible"/>
                                      </p:to>
                                    </p:set>
                                  </p:childTnLst>
                                </p:cTn>
                              </p:par>
                              <p:par>
                                <p:cTn id="23" presetID="35" presetClass="emph" presetSubtype="0" repeatCount="3000" fill="hold" grpId="0" nodeType="withEffect">
                                  <p:stCondLst>
                                    <p:cond delay="0"/>
                                  </p:stCondLst>
                                  <p:childTnLst>
                                    <p:anim calcmode="discrete" valueType="str">
                                      <p:cBhvr>
                                        <p:cTn id="24" dur="1000" fill="hold"/>
                                        <p:tgtEl>
                                          <p:spTgt spid="160"/>
                                        </p:tgtEl>
                                        <p:attrNameLst>
                                          <p:attrName>style.visibility</p:attrName>
                                        </p:attrNameLst>
                                      </p:cBhvr>
                                      <p:tavLst>
                                        <p:tav tm="0">
                                          <p:val>
                                            <p:strVal val="hidden"/>
                                          </p:val>
                                        </p:tav>
                                        <p:tav tm="50000">
                                          <p:val>
                                            <p:strVal val="visible"/>
                                          </p:val>
                                        </p:tav>
                                      </p:tavLst>
                                    </p:anim>
                                  </p:childTnLst>
                                </p:cTn>
                              </p:par>
                              <p:par>
                                <p:cTn id="25" presetID="3" presetClass="exit" presetSubtype="10" fill="hold" grpId="2" nodeType="withEffect">
                                  <p:stCondLst>
                                    <p:cond delay="0"/>
                                  </p:stCondLst>
                                  <p:childTnLst>
                                    <p:animEffect transition="out" filter="blinds(horizontal)">
                                      <p:cBhvr>
                                        <p:cTn id="26" dur="500"/>
                                        <p:tgtEl>
                                          <p:spTgt spid="160"/>
                                        </p:tgtEl>
                                      </p:cBhvr>
                                    </p:animEffect>
                                    <p:set>
                                      <p:cBhvr>
                                        <p:cTn id="27" dur="1" fill="hold">
                                          <p:stCondLst>
                                            <p:cond delay="499"/>
                                          </p:stCondLst>
                                        </p:cTn>
                                        <p:tgtEl>
                                          <p:spTgt spid="16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6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56" grpId="1" animBg="1"/>
      <p:bldP spid="156" grpId="2" animBg="1"/>
      <p:bldP spid="157" grpId="0" animBg="1"/>
      <p:bldP spid="158" grpId="0" animBg="1"/>
      <p:bldP spid="160" grpId="0" animBg="1"/>
      <p:bldP spid="160" grpId="1" animBg="1"/>
      <p:bldP spid="160" grpId="2" animBg="1"/>
      <p:bldP spid="159" grpId="0" animBg="1"/>
      <p:bldP spid="162" grpId="0"/>
      <p:bldP spid="16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077200" y="6641731"/>
            <a:ext cx="2133600" cy="365125"/>
          </a:xfrm>
        </p:spPr>
        <p:txBody>
          <a:bodyPr/>
          <a:lstStyle/>
          <a:p>
            <a:fld id="{75AD3244-FE42-4648-8A13-942AAE84A223}" type="slidenum">
              <a:rPr lang="en-US" smtClean="0"/>
              <a:t>33</a:t>
            </a:fld>
            <a:endParaRPr lang="en-US" dirty="0"/>
          </a:p>
        </p:txBody>
      </p:sp>
      <p:grpSp>
        <p:nvGrpSpPr>
          <p:cNvPr id="355" name="Group 354"/>
          <p:cNvGrpSpPr>
            <a:grpSpLocks noChangeAspect="1"/>
          </p:cNvGrpSpPr>
          <p:nvPr/>
        </p:nvGrpSpPr>
        <p:grpSpPr>
          <a:xfrm>
            <a:off x="2305904" y="3154239"/>
            <a:ext cx="2110848" cy="1121394"/>
            <a:chOff x="477233" y="1906617"/>
            <a:chExt cx="4397601" cy="2336237"/>
          </a:xfrm>
        </p:grpSpPr>
        <p:grpSp>
          <p:nvGrpSpPr>
            <p:cNvPr id="363" name="Group 362"/>
            <p:cNvGrpSpPr/>
            <p:nvPr/>
          </p:nvGrpSpPr>
          <p:grpSpPr>
            <a:xfrm>
              <a:off x="477233" y="1906617"/>
              <a:ext cx="2100054" cy="2336237"/>
              <a:chOff x="4139669" y="2440017"/>
              <a:chExt cx="2100054" cy="2336237"/>
            </a:xfrm>
          </p:grpSpPr>
          <p:cxnSp>
            <p:nvCxnSpPr>
              <p:cNvPr id="372" name="Straight Connector 371"/>
              <p:cNvCxnSpPr/>
              <p:nvPr/>
            </p:nvCxnSpPr>
            <p:spPr>
              <a:xfrm>
                <a:off x="6207285" y="2743200"/>
                <a:ext cx="0" cy="2033054"/>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73" name="Group 372"/>
              <p:cNvGrpSpPr/>
              <p:nvPr/>
            </p:nvGrpSpPr>
            <p:grpSpPr>
              <a:xfrm>
                <a:off x="4139669" y="2440017"/>
                <a:ext cx="2100054" cy="1783473"/>
                <a:chOff x="5977146" y="2244406"/>
                <a:chExt cx="2100054" cy="1783473"/>
              </a:xfrm>
            </p:grpSpPr>
            <p:sp>
              <p:nvSpPr>
                <p:cNvPr id="374" name="Rectangle 373"/>
                <p:cNvSpPr/>
                <p:nvPr/>
              </p:nvSpPr>
              <p:spPr>
                <a:xfrm>
                  <a:off x="5977146" y="2959623"/>
                  <a:ext cx="584571" cy="1068256"/>
                </a:xfrm>
                <a:prstGeom prst="rect">
                  <a:avLst/>
                </a:prstGeom>
                <a:solidFill>
                  <a:schemeClr val="bg1"/>
                </a:solidFill>
                <a:ln w="762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375" name="Straight Connector 374"/>
                <p:cNvCxnSpPr/>
                <p:nvPr/>
              </p:nvCxnSpPr>
              <p:spPr>
                <a:xfrm>
                  <a:off x="6252448" y="2545738"/>
                  <a:ext cx="676656"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p:nvCxnSpPr>
              <p:spPr>
                <a:xfrm>
                  <a:off x="7409833" y="2545738"/>
                  <a:ext cx="667367"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p:nvCxnSpPr>
              <p:spPr>
                <a:xfrm flipV="1">
                  <a:off x="6916994" y="2244406"/>
                  <a:ext cx="452087" cy="301332"/>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8" name="Straight Connector 377"/>
                <p:cNvCxnSpPr/>
                <p:nvPr/>
              </p:nvCxnSpPr>
              <p:spPr>
                <a:xfrm>
                  <a:off x="6248400" y="2514600"/>
                  <a:ext cx="10765" cy="453663"/>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64" name="Group 363"/>
            <p:cNvGrpSpPr/>
            <p:nvPr/>
          </p:nvGrpSpPr>
          <p:grpSpPr>
            <a:xfrm>
              <a:off x="2774780" y="1906617"/>
              <a:ext cx="2100054" cy="2336237"/>
              <a:chOff x="4139669" y="2440017"/>
              <a:chExt cx="2100054" cy="2336237"/>
            </a:xfrm>
          </p:grpSpPr>
          <p:cxnSp>
            <p:nvCxnSpPr>
              <p:cNvPr id="365" name="Straight Connector 364"/>
              <p:cNvCxnSpPr/>
              <p:nvPr/>
            </p:nvCxnSpPr>
            <p:spPr>
              <a:xfrm>
                <a:off x="6207285" y="2743200"/>
                <a:ext cx="0" cy="2033054"/>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66" name="Group 365"/>
              <p:cNvGrpSpPr/>
              <p:nvPr/>
            </p:nvGrpSpPr>
            <p:grpSpPr>
              <a:xfrm>
                <a:off x="4139669" y="2440017"/>
                <a:ext cx="2100054" cy="1783473"/>
                <a:chOff x="5977146" y="2244406"/>
                <a:chExt cx="2100054" cy="1783473"/>
              </a:xfrm>
            </p:grpSpPr>
            <p:sp>
              <p:nvSpPr>
                <p:cNvPr id="367" name="Rectangle 366"/>
                <p:cNvSpPr/>
                <p:nvPr/>
              </p:nvSpPr>
              <p:spPr>
                <a:xfrm>
                  <a:off x="5977146" y="2959623"/>
                  <a:ext cx="584571" cy="1068256"/>
                </a:xfrm>
                <a:prstGeom prst="rect">
                  <a:avLst/>
                </a:prstGeom>
                <a:solidFill>
                  <a:schemeClr val="tx2"/>
                </a:solidFill>
                <a:ln w="762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368" name="Straight Connector 367"/>
                <p:cNvCxnSpPr/>
                <p:nvPr/>
              </p:nvCxnSpPr>
              <p:spPr>
                <a:xfrm>
                  <a:off x="6252448" y="2545738"/>
                  <a:ext cx="676656"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p:nvCxnSpPr>
              <p:spPr>
                <a:xfrm>
                  <a:off x="7409833" y="2545738"/>
                  <a:ext cx="667367"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p:nvCxnSpPr>
              <p:spPr>
                <a:xfrm flipV="1">
                  <a:off x="6916994" y="2244406"/>
                  <a:ext cx="452087" cy="301332"/>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p:nvCxnSpPr>
              <p:spPr>
                <a:xfrm>
                  <a:off x="6248400" y="2514600"/>
                  <a:ext cx="10765" cy="453663"/>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sp>
        <p:nvSpPr>
          <p:cNvPr id="359" name="Bent Arrow 358"/>
          <p:cNvSpPr>
            <a:spLocks/>
          </p:cNvSpPr>
          <p:nvPr/>
        </p:nvSpPr>
        <p:spPr>
          <a:xfrm>
            <a:off x="3624272" y="3454277"/>
            <a:ext cx="1097280" cy="804672"/>
          </a:xfrm>
          <a:prstGeom prst="bentArrow">
            <a:avLst/>
          </a:prstGeom>
          <a:solidFill>
            <a:srgbClr val="FF0000"/>
          </a:solidFill>
          <a:ln>
            <a:solidFill>
              <a:srgbClr val="FF0000"/>
            </a:solidFill>
          </a:ln>
          <a:effectLst/>
          <a:scene3d>
            <a:camera prst="orthographicFront">
              <a:rot lat="0" lon="0" rev="162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79" name="TextBox 378"/>
          <p:cNvSpPr txBox="1"/>
          <p:nvPr/>
        </p:nvSpPr>
        <p:spPr>
          <a:xfrm>
            <a:off x="3276600" y="4362817"/>
            <a:ext cx="2362200" cy="523220"/>
          </a:xfrm>
          <a:prstGeom prst="rect">
            <a:avLst/>
          </a:prstGeom>
          <a:noFill/>
        </p:spPr>
        <p:txBody>
          <a:bodyPr wrap="square" rtlCol="0">
            <a:spAutoFit/>
          </a:bodyPr>
          <a:lstStyle/>
          <a:p>
            <a:r>
              <a:rPr lang="en-US" sz="2800" b="1" dirty="0">
                <a:solidFill>
                  <a:srgbClr val="FF0000"/>
                </a:solidFill>
              </a:rPr>
              <a:t>Indirect path</a:t>
            </a:r>
          </a:p>
        </p:txBody>
      </p:sp>
      <p:grpSp>
        <p:nvGrpSpPr>
          <p:cNvPr id="381" name="Group 380"/>
          <p:cNvGrpSpPr/>
          <p:nvPr/>
        </p:nvGrpSpPr>
        <p:grpSpPr>
          <a:xfrm>
            <a:off x="4594752" y="3174083"/>
            <a:ext cx="1008026" cy="1121394"/>
            <a:chOff x="4139669" y="2440017"/>
            <a:chExt cx="2100054" cy="2336237"/>
          </a:xfrm>
        </p:grpSpPr>
        <p:cxnSp>
          <p:nvCxnSpPr>
            <p:cNvPr id="386" name="Straight Connector 385"/>
            <p:cNvCxnSpPr/>
            <p:nvPr/>
          </p:nvCxnSpPr>
          <p:spPr>
            <a:xfrm>
              <a:off x="6207285" y="2743200"/>
              <a:ext cx="0" cy="2033054"/>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87" name="Group 386"/>
            <p:cNvGrpSpPr/>
            <p:nvPr/>
          </p:nvGrpSpPr>
          <p:grpSpPr>
            <a:xfrm>
              <a:off x="4139669" y="2440017"/>
              <a:ext cx="2100054" cy="1783473"/>
              <a:chOff x="5977146" y="2244406"/>
              <a:chExt cx="2100054" cy="1783473"/>
            </a:xfrm>
          </p:grpSpPr>
          <p:sp>
            <p:nvSpPr>
              <p:cNvPr id="388" name="Rectangle 387"/>
              <p:cNvSpPr/>
              <p:nvPr/>
            </p:nvSpPr>
            <p:spPr>
              <a:xfrm>
                <a:off x="5977146" y="2959623"/>
                <a:ext cx="584571" cy="1068256"/>
              </a:xfrm>
              <a:prstGeom prst="rect">
                <a:avLst/>
              </a:prstGeom>
              <a:solidFill>
                <a:schemeClr val="bg1"/>
              </a:solidFill>
              <a:ln w="762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389" name="Straight Connector 388"/>
              <p:cNvCxnSpPr/>
              <p:nvPr/>
            </p:nvCxnSpPr>
            <p:spPr>
              <a:xfrm>
                <a:off x="6252448" y="2545738"/>
                <a:ext cx="676656"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p:nvCxnSpPr>
            <p:spPr>
              <a:xfrm>
                <a:off x="7409833" y="2545738"/>
                <a:ext cx="667367"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p:nvCxnSpPr>
            <p:spPr>
              <a:xfrm flipV="1">
                <a:off x="6916994" y="2244406"/>
                <a:ext cx="452087" cy="301332"/>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p:nvCxnSpPr>
            <p:spPr>
              <a:xfrm>
                <a:off x="6248400" y="2514600"/>
                <a:ext cx="10765" cy="453663"/>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0" name="Left Arrow 9"/>
          <p:cNvSpPr/>
          <p:nvPr/>
        </p:nvSpPr>
        <p:spPr>
          <a:xfrm>
            <a:off x="2963730" y="4028778"/>
            <a:ext cx="1243884" cy="509669"/>
          </a:xfrm>
          <a:prstGeom prst="lef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a:off x="4567473" y="4024645"/>
            <a:ext cx="1133180" cy="528972"/>
          </a:xfrm>
          <a:prstGeom prst="righ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22" name="Group 421"/>
          <p:cNvGrpSpPr>
            <a:grpSpLocks noChangeAspect="1"/>
          </p:cNvGrpSpPr>
          <p:nvPr/>
        </p:nvGrpSpPr>
        <p:grpSpPr>
          <a:xfrm>
            <a:off x="6836054" y="3352076"/>
            <a:ext cx="2765146" cy="1048858"/>
            <a:chOff x="2517498" y="1730522"/>
            <a:chExt cx="3456433" cy="1311072"/>
          </a:xfrm>
        </p:grpSpPr>
        <p:cxnSp>
          <p:nvCxnSpPr>
            <p:cNvPr id="423" name="Straight Connector 422"/>
            <p:cNvCxnSpPr/>
            <p:nvPr/>
          </p:nvCxnSpPr>
          <p:spPr>
            <a:xfrm>
              <a:off x="2517498" y="2376172"/>
              <a:ext cx="345643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p:nvCxnSpPr>
          <p:spPr>
            <a:xfrm>
              <a:off x="4232761" y="1740978"/>
              <a:ext cx="0" cy="1280161"/>
            </a:xfrm>
            <a:prstGeom prst="line">
              <a:avLst/>
            </a:prstGeom>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p:nvCxnSpPr>
          <p:spPr>
            <a:xfrm>
              <a:off x="5312138" y="1761433"/>
              <a:ext cx="0" cy="1280161"/>
            </a:xfrm>
            <a:prstGeom prst="line">
              <a:avLst/>
            </a:prstGeom>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p:nvCxnSpPr>
          <p:spPr>
            <a:xfrm>
              <a:off x="3163171" y="1730522"/>
              <a:ext cx="0" cy="1280161"/>
            </a:xfrm>
            <a:prstGeom prst="line">
              <a:avLst/>
            </a:prstGeom>
          </p:spPr>
          <p:style>
            <a:lnRef idx="2">
              <a:schemeClr val="accent1"/>
            </a:lnRef>
            <a:fillRef idx="0">
              <a:schemeClr val="accent1"/>
            </a:fillRef>
            <a:effectRef idx="1">
              <a:schemeClr val="accent1"/>
            </a:effectRef>
            <a:fontRef idx="minor">
              <a:schemeClr val="tx1"/>
            </a:fontRef>
          </p:style>
        </p:cxnSp>
        <p:sp>
          <p:nvSpPr>
            <p:cNvPr id="427" name="Rectangle 426"/>
            <p:cNvSpPr/>
            <p:nvPr/>
          </p:nvSpPr>
          <p:spPr>
            <a:xfrm>
              <a:off x="2701561" y="2286000"/>
              <a:ext cx="3104879" cy="214629"/>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28" name="Group 427"/>
            <p:cNvGrpSpPr/>
            <p:nvPr/>
          </p:nvGrpSpPr>
          <p:grpSpPr>
            <a:xfrm>
              <a:off x="2701562" y="1931693"/>
              <a:ext cx="1992208" cy="875505"/>
              <a:chOff x="534160" y="2230725"/>
              <a:chExt cx="1185838" cy="521133"/>
            </a:xfrm>
          </p:grpSpPr>
          <p:sp>
            <p:nvSpPr>
              <p:cNvPr id="433" name="Oval 432"/>
              <p:cNvSpPr/>
              <p:nvPr/>
            </p:nvSpPr>
            <p:spPr>
              <a:xfrm>
                <a:off x="534160" y="2232276"/>
                <a:ext cx="543300" cy="519582"/>
              </a:xfrm>
              <a:prstGeom prst="ellipse">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rgbClr val="FF0000"/>
                    </a:solidFill>
                  </a:rPr>
                  <a:t>0</a:t>
                </a:r>
              </a:p>
            </p:txBody>
          </p:sp>
          <p:sp>
            <p:nvSpPr>
              <p:cNvPr id="434" name="Oval 433"/>
              <p:cNvSpPr/>
              <p:nvPr/>
            </p:nvSpPr>
            <p:spPr>
              <a:xfrm>
                <a:off x="1176697" y="2230725"/>
                <a:ext cx="543301" cy="519582"/>
              </a:xfrm>
              <a:prstGeom prst="ellipse">
                <a:avLst/>
              </a:prstGeom>
              <a:solidFill>
                <a:schemeClr val="tx1">
                  <a:lumMod val="65000"/>
                  <a:lumOff val="3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t>1</a:t>
                </a:r>
              </a:p>
            </p:txBody>
          </p:sp>
        </p:grpSp>
        <p:sp>
          <p:nvSpPr>
            <p:cNvPr id="429" name="Oval 428"/>
            <p:cNvSpPr/>
            <p:nvPr/>
          </p:nvSpPr>
          <p:spPr>
            <a:xfrm>
              <a:off x="4860404" y="1952143"/>
              <a:ext cx="912746" cy="872899"/>
            </a:xfrm>
            <a:prstGeom prst="ellipse">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rgbClr val="FF0000"/>
                  </a:solidFill>
                </a:rPr>
                <a:t>0</a:t>
              </a:r>
            </a:p>
          </p:txBody>
        </p:sp>
        <p:sp>
          <p:nvSpPr>
            <p:cNvPr id="430" name="Donut 429"/>
            <p:cNvSpPr>
              <a:spLocks noChangeAspect="1"/>
            </p:cNvSpPr>
            <p:nvPr/>
          </p:nvSpPr>
          <p:spPr>
            <a:xfrm>
              <a:off x="2667001" y="1889759"/>
              <a:ext cx="1005840" cy="1005840"/>
            </a:xfrm>
            <a:prstGeom prst="donut">
              <a:avLst>
                <a:gd name="adj" fmla="val 1298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31" name="Donut 430"/>
            <p:cNvSpPr>
              <a:spLocks noChangeAspect="1"/>
            </p:cNvSpPr>
            <p:nvPr/>
          </p:nvSpPr>
          <p:spPr>
            <a:xfrm>
              <a:off x="3733799" y="1904999"/>
              <a:ext cx="1005840" cy="1005840"/>
            </a:xfrm>
            <a:prstGeom prst="donut">
              <a:avLst>
                <a:gd name="adj" fmla="val 12744"/>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32" name="Donut 431"/>
            <p:cNvSpPr>
              <a:spLocks noChangeAspect="1"/>
            </p:cNvSpPr>
            <p:nvPr/>
          </p:nvSpPr>
          <p:spPr>
            <a:xfrm>
              <a:off x="4800600" y="1904999"/>
              <a:ext cx="1005840" cy="1005840"/>
            </a:xfrm>
            <a:prstGeom prst="donut">
              <a:avLst>
                <a:gd name="adj" fmla="val 14864"/>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sp>
        <p:nvSpPr>
          <p:cNvPr id="106" name="Rounded Rectangle 105"/>
          <p:cNvSpPr/>
          <p:nvPr/>
        </p:nvSpPr>
        <p:spPr>
          <a:xfrm>
            <a:off x="1524000" y="4798060"/>
            <a:ext cx="9143999" cy="1158875"/>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4000" dirty="0">
                <a:solidFill>
                  <a:schemeClr val="tx1"/>
                </a:solidFill>
              </a:rPr>
              <a:t>Some cells can fail depending on the </a:t>
            </a:r>
          </a:p>
          <a:p>
            <a:pPr algn="ctr">
              <a:lnSpc>
                <a:spcPct val="80000"/>
              </a:lnSpc>
            </a:pPr>
            <a:r>
              <a:rPr lang="en-US" sz="4000" dirty="0">
                <a:solidFill>
                  <a:schemeClr val="tx1"/>
                </a:solidFill>
              </a:rPr>
              <a:t>data stored in neighboring cells</a:t>
            </a:r>
          </a:p>
        </p:txBody>
      </p:sp>
      <p:sp>
        <p:nvSpPr>
          <p:cNvPr id="107" name="Rounded Rectangle 106"/>
          <p:cNvSpPr/>
          <p:nvPr/>
        </p:nvSpPr>
        <p:spPr>
          <a:xfrm>
            <a:off x="0" y="5900115"/>
            <a:ext cx="12192000" cy="717900"/>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4000" dirty="0" smtClean="0">
                <a:solidFill>
                  <a:srgbClr val="C00000"/>
                </a:solidFill>
              </a:rPr>
              <a:t>How to detect these failures at the system?</a:t>
            </a:r>
            <a:endParaRPr lang="en-US" sz="4000" dirty="0">
              <a:solidFill>
                <a:srgbClr val="C00000"/>
              </a:solidFill>
            </a:endParaRPr>
          </a:p>
        </p:txBody>
      </p:sp>
      <p:sp>
        <p:nvSpPr>
          <p:cNvPr id="110" name="TextBox 109"/>
          <p:cNvSpPr txBox="1"/>
          <p:nvPr/>
        </p:nvSpPr>
        <p:spPr>
          <a:xfrm>
            <a:off x="9708752" y="3667199"/>
            <a:ext cx="2180084" cy="642612"/>
          </a:xfrm>
          <a:prstGeom prst="rect">
            <a:avLst/>
          </a:prstGeom>
          <a:noFill/>
        </p:spPr>
        <p:txBody>
          <a:bodyPr wrap="none" rtlCol="0">
            <a:spAutoFit/>
          </a:bodyPr>
          <a:lstStyle/>
          <a:p>
            <a:pPr algn="ctr">
              <a:lnSpc>
                <a:spcPct val="70000"/>
              </a:lnSpc>
            </a:pPr>
            <a:r>
              <a:rPr lang="en-US" sz="4800" b="1" i="1" smtClean="0">
                <a:latin typeface="+mj-lt"/>
                <a:ea typeface="Abadi MT Condensed Extra Bold" charset="0"/>
                <a:cs typeface="Abadi MT Condensed Extra Bold" charset="0"/>
              </a:rPr>
              <a:t>FAILURE</a:t>
            </a:r>
            <a:endParaRPr lang="en-US" sz="4800" b="1" i="1" dirty="0">
              <a:latin typeface="+mj-lt"/>
              <a:ea typeface="Abadi MT Condensed Extra Bold" charset="0"/>
              <a:cs typeface="Abadi MT Condensed Extra Bold" charset="0"/>
            </a:endParaRPr>
          </a:p>
        </p:txBody>
      </p:sp>
      <p:sp>
        <p:nvSpPr>
          <p:cNvPr id="417" name="Multiply 416"/>
          <p:cNvSpPr/>
          <p:nvPr/>
        </p:nvSpPr>
        <p:spPr>
          <a:xfrm>
            <a:off x="7763332" y="3444505"/>
            <a:ext cx="914400" cy="914400"/>
          </a:xfrm>
          <a:prstGeom prst="mathMultiply">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grpSp>
        <p:nvGrpSpPr>
          <p:cNvPr id="76" name="Group 75"/>
          <p:cNvGrpSpPr>
            <a:grpSpLocks noChangeAspect="1"/>
          </p:cNvGrpSpPr>
          <p:nvPr/>
        </p:nvGrpSpPr>
        <p:grpSpPr>
          <a:xfrm>
            <a:off x="2384952" y="1118581"/>
            <a:ext cx="2110848" cy="1121394"/>
            <a:chOff x="477233" y="1906617"/>
            <a:chExt cx="4397601" cy="2336237"/>
          </a:xfrm>
        </p:grpSpPr>
        <p:grpSp>
          <p:nvGrpSpPr>
            <p:cNvPr id="77" name="Group 76"/>
            <p:cNvGrpSpPr/>
            <p:nvPr/>
          </p:nvGrpSpPr>
          <p:grpSpPr>
            <a:xfrm>
              <a:off x="477233" y="1906617"/>
              <a:ext cx="2100054" cy="2336237"/>
              <a:chOff x="4139669" y="2440017"/>
              <a:chExt cx="2100054" cy="2336237"/>
            </a:xfrm>
          </p:grpSpPr>
          <p:cxnSp>
            <p:nvCxnSpPr>
              <p:cNvPr id="91" name="Straight Connector 90"/>
              <p:cNvCxnSpPr/>
              <p:nvPr/>
            </p:nvCxnSpPr>
            <p:spPr>
              <a:xfrm>
                <a:off x="6207285" y="2743200"/>
                <a:ext cx="0" cy="2033054"/>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97" name="Group 96"/>
              <p:cNvGrpSpPr/>
              <p:nvPr/>
            </p:nvGrpSpPr>
            <p:grpSpPr>
              <a:xfrm>
                <a:off x="4139669" y="2440017"/>
                <a:ext cx="2100054" cy="1783473"/>
                <a:chOff x="5977146" y="2244406"/>
                <a:chExt cx="2100054" cy="1783473"/>
              </a:xfrm>
            </p:grpSpPr>
            <p:sp>
              <p:nvSpPr>
                <p:cNvPr id="98" name="Rectangle 97"/>
                <p:cNvSpPr/>
                <p:nvPr/>
              </p:nvSpPr>
              <p:spPr>
                <a:xfrm>
                  <a:off x="5977146" y="2959623"/>
                  <a:ext cx="584571" cy="1068256"/>
                </a:xfrm>
                <a:prstGeom prst="rect">
                  <a:avLst/>
                </a:prstGeom>
                <a:solidFill>
                  <a:schemeClr val="tx2"/>
                </a:solidFill>
                <a:ln w="762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99" name="Straight Connector 98"/>
                <p:cNvCxnSpPr/>
                <p:nvPr/>
              </p:nvCxnSpPr>
              <p:spPr>
                <a:xfrm>
                  <a:off x="6252448" y="2545738"/>
                  <a:ext cx="676656"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7409833" y="2545738"/>
                  <a:ext cx="667367"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6916994" y="2244406"/>
                  <a:ext cx="452087" cy="301332"/>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6248400" y="2514600"/>
                  <a:ext cx="10765" cy="453663"/>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78" name="Group 77"/>
            <p:cNvGrpSpPr/>
            <p:nvPr/>
          </p:nvGrpSpPr>
          <p:grpSpPr>
            <a:xfrm>
              <a:off x="2774780" y="1906617"/>
              <a:ext cx="2100054" cy="2336237"/>
              <a:chOff x="4139669" y="2440017"/>
              <a:chExt cx="2100054" cy="2336237"/>
            </a:xfrm>
          </p:grpSpPr>
          <p:cxnSp>
            <p:nvCxnSpPr>
              <p:cNvPr id="79" name="Straight Connector 78"/>
              <p:cNvCxnSpPr/>
              <p:nvPr/>
            </p:nvCxnSpPr>
            <p:spPr>
              <a:xfrm>
                <a:off x="6207285" y="2743200"/>
                <a:ext cx="0" cy="2033054"/>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4139669" y="2440017"/>
                <a:ext cx="2100054" cy="1783473"/>
                <a:chOff x="5977146" y="2244406"/>
                <a:chExt cx="2100054" cy="1783473"/>
              </a:xfrm>
            </p:grpSpPr>
            <p:sp>
              <p:nvSpPr>
                <p:cNvPr id="86" name="Rectangle 85"/>
                <p:cNvSpPr/>
                <p:nvPr/>
              </p:nvSpPr>
              <p:spPr>
                <a:xfrm>
                  <a:off x="5977146" y="2959623"/>
                  <a:ext cx="584571" cy="1068256"/>
                </a:xfrm>
                <a:prstGeom prst="rect">
                  <a:avLst/>
                </a:prstGeom>
                <a:solidFill>
                  <a:schemeClr val="tx2"/>
                </a:solidFill>
                <a:ln w="762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87" name="Straight Connector 86"/>
                <p:cNvCxnSpPr/>
                <p:nvPr/>
              </p:nvCxnSpPr>
              <p:spPr>
                <a:xfrm>
                  <a:off x="6252448" y="2545738"/>
                  <a:ext cx="676656"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7409833" y="2545738"/>
                  <a:ext cx="667367"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V="1">
                  <a:off x="6916994" y="2244406"/>
                  <a:ext cx="452087" cy="301332"/>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6248400" y="2514600"/>
                  <a:ext cx="10765" cy="453663"/>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sp>
        <p:nvSpPr>
          <p:cNvPr id="105" name="Left-Right Arrow 104"/>
          <p:cNvSpPr/>
          <p:nvPr/>
        </p:nvSpPr>
        <p:spPr>
          <a:xfrm>
            <a:off x="3423129" y="2021555"/>
            <a:ext cx="965992" cy="447020"/>
          </a:xfrm>
          <a:prstGeom prst="leftRightArrow">
            <a:avLst/>
          </a:prstGeom>
          <a:solidFill>
            <a:srgbClr val="FF0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9" name="Bent Arrow 278"/>
          <p:cNvSpPr>
            <a:spLocks/>
          </p:cNvSpPr>
          <p:nvPr/>
        </p:nvSpPr>
        <p:spPr>
          <a:xfrm>
            <a:off x="2560320" y="1435303"/>
            <a:ext cx="1097280" cy="804672"/>
          </a:xfrm>
          <a:prstGeom prst="bentArrow">
            <a:avLst/>
          </a:prstGeom>
          <a:solidFill>
            <a:srgbClr val="FF0000"/>
          </a:solidFill>
          <a:ln>
            <a:solidFill>
              <a:srgbClr val="FF0000"/>
            </a:solidFill>
          </a:ln>
          <a:effectLst/>
          <a:scene3d>
            <a:camera prst="orthographicFront">
              <a:rot lat="0" lon="0" rev="162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2" name="Bent Arrow 281"/>
          <p:cNvSpPr>
            <a:spLocks/>
          </p:cNvSpPr>
          <p:nvPr/>
        </p:nvSpPr>
        <p:spPr>
          <a:xfrm>
            <a:off x="3703320" y="1418620"/>
            <a:ext cx="1097280" cy="804672"/>
          </a:xfrm>
          <a:prstGeom prst="bentArrow">
            <a:avLst/>
          </a:prstGeom>
          <a:solidFill>
            <a:srgbClr val="FF0000"/>
          </a:solidFill>
          <a:ln>
            <a:solidFill>
              <a:srgbClr val="FF0000"/>
            </a:solidFill>
          </a:ln>
          <a:effectLst/>
          <a:scene3d>
            <a:camera prst="orthographicFront">
              <a:rot lat="0" lon="0" rev="162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3" name="Title 1"/>
          <p:cNvSpPr>
            <a:spLocks noGrp="1"/>
          </p:cNvSpPr>
          <p:nvPr>
            <p:ph type="title"/>
          </p:nvPr>
        </p:nvSpPr>
        <p:spPr>
          <a:xfrm>
            <a:off x="0" y="36074"/>
            <a:ext cx="12192000" cy="1143000"/>
          </a:xfrm>
        </p:spPr>
        <p:txBody>
          <a:bodyPr>
            <a:normAutofit/>
          </a:bodyPr>
          <a:lstStyle/>
          <a:p>
            <a:pPr algn="ctr">
              <a:lnSpc>
                <a:spcPct val="80000"/>
              </a:lnSpc>
            </a:pPr>
            <a:r>
              <a:rPr lang="en-US" sz="4000" b="1" dirty="0" smtClean="0"/>
              <a:t>CELL-TO-CELL INTERFERENCE:</a:t>
            </a:r>
            <a:br>
              <a:rPr lang="en-US" sz="4000" b="1" dirty="0" smtClean="0"/>
            </a:br>
            <a:r>
              <a:rPr lang="en-US" sz="4000" b="1" dirty="0" smtClean="0"/>
              <a:t>DATA-DEPENDENT </a:t>
            </a:r>
            <a:r>
              <a:rPr lang="en-US" sz="4000" b="1" dirty="0"/>
              <a:t>FAILURES</a:t>
            </a:r>
            <a:endParaRPr lang="en-US" sz="4700" b="1" dirty="0"/>
          </a:p>
        </p:txBody>
      </p:sp>
      <p:sp>
        <p:nvSpPr>
          <p:cNvPr id="286" name="TextBox 285"/>
          <p:cNvSpPr txBox="1"/>
          <p:nvPr/>
        </p:nvSpPr>
        <p:spPr>
          <a:xfrm>
            <a:off x="3276600" y="2377705"/>
            <a:ext cx="2362200" cy="523220"/>
          </a:xfrm>
          <a:prstGeom prst="rect">
            <a:avLst/>
          </a:prstGeom>
          <a:noFill/>
        </p:spPr>
        <p:txBody>
          <a:bodyPr wrap="square" rtlCol="0">
            <a:spAutoFit/>
          </a:bodyPr>
          <a:lstStyle/>
          <a:p>
            <a:r>
              <a:rPr lang="en-US" sz="2800" b="1" dirty="0">
                <a:solidFill>
                  <a:srgbClr val="FF0000"/>
                </a:solidFill>
              </a:rPr>
              <a:t>Indirect path</a:t>
            </a:r>
          </a:p>
        </p:txBody>
      </p:sp>
      <p:grpSp>
        <p:nvGrpSpPr>
          <p:cNvPr id="297" name="Group 296"/>
          <p:cNvGrpSpPr/>
          <p:nvPr/>
        </p:nvGrpSpPr>
        <p:grpSpPr>
          <a:xfrm>
            <a:off x="4594752" y="1103911"/>
            <a:ext cx="1008026" cy="1121394"/>
            <a:chOff x="4139669" y="2440017"/>
            <a:chExt cx="2100054" cy="2336237"/>
          </a:xfrm>
        </p:grpSpPr>
        <p:cxnSp>
          <p:nvCxnSpPr>
            <p:cNvPr id="306" name="Straight Connector 305"/>
            <p:cNvCxnSpPr/>
            <p:nvPr/>
          </p:nvCxnSpPr>
          <p:spPr>
            <a:xfrm>
              <a:off x="6207285" y="2743200"/>
              <a:ext cx="0" cy="2033054"/>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07" name="Group 306"/>
            <p:cNvGrpSpPr/>
            <p:nvPr/>
          </p:nvGrpSpPr>
          <p:grpSpPr>
            <a:xfrm>
              <a:off x="4139669" y="2440017"/>
              <a:ext cx="2100054" cy="1783473"/>
              <a:chOff x="5977146" y="2244406"/>
              <a:chExt cx="2100054" cy="1783473"/>
            </a:xfrm>
          </p:grpSpPr>
          <p:sp>
            <p:nvSpPr>
              <p:cNvPr id="308" name="Rectangle 307"/>
              <p:cNvSpPr/>
              <p:nvPr/>
            </p:nvSpPr>
            <p:spPr>
              <a:xfrm>
                <a:off x="5977146" y="2959623"/>
                <a:ext cx="584571" cy="1068256"/>
              </a:xfrm>
              <a:prstGeom prst="rect">
                <a:avLst/>
              </a:prstGeom>
              <a:solidFill>
                <a:schemeClr val="tx2"/>
              </a:solidFill>
              <a:ln w="7620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309" name="Straight Connector 308"/>
              <p:cNvCxnSpPr/>
              <p:nvPr/>
            </p:nvCxnSpPr>
            <p:spPr>
              <a:xfrm>
                <a:off x="6252448" y="2545738"/>
                <a:ext cx="676656"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p:nvCxnSpPr>
            <p:spPr>
              <a:xfrm>
                <a:off x="7409833" y="2545738"/>
                <a:ext cx="667367"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p:nvCxnSpPr>
            <p:spPr>
              <a:xfrm flipV="1">
                <a:off x="6916994" y="2244406"/>
                <a:ext cx="452087" cy="301332"/>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p:nvCxnSpPr>
            <p:spPr>
              <a:xfrm>
                <a:off x="6248400" y="2514600"/>
                <a:ext cx="10765" cy="453663"/>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290" name="Left-Right Arrow 289"/>
          <p:cNvSpPr/>
          <p:nvPr/>
        </p:nvSpPr>
        <p:spPr>
          <a:xfrm>
            <a:off x="4495800" y="2006885"/>
            <a:ext cx="965992" cy="447020"/>
          </a:xfrm>
          <a:prstGeom prst="leftRightArrow">
            <a:avLst/>
          </a:prstGeom>
          <a:solidFill>
            <a:srgbClr val="FF0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5" name="Bent Arrow 294"/>
          <p:cNvSpPr>
            <a:spLocks/>
          </p:cNvSpPr>
          <p:nvPr/>
        </p:nvSpPr>
        <p:spPr>
          <a:xfrm>
            <a:off x="4770120" y="1420633"/>
            <a:ext cx="1097280" cy="804672"/>
          </a:xfrm>
          <a:prstGeom prst="bentArrow">
            <a:avLst/>
          </a:prstGeom>
          <a:solidFill>
            <a:srgbClr val="FF0000"/>
          </a:solidFill>
          <a:ln>
            <a:solidFill>
              <a:srgbClr val="FF0000"/>
            </a:solidFill>
          </a:ln>
          <a:effectLst/>
          <a:scene3d>
            <a:camera prst="orthographicFront">
              <a:rot lat="0" lon="0" rev="162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nvGrpSpPr>
          <p:cNvPr id="313" name="Group 312"/>
          <p:cNvGrpSpPr>
            <a:grpSpLocks noChangeAspect="1"/>
          </p:cNvGrpSpPr>
          <p:nvPr/>
        </p:nvGrpSpPr>
        <p:grpSpPr>
          <a:xfrm>
            <a:off x="6899554" y="1234705"/>
            <a:ext cx="2765146" cy="1048858"/>
            <a:chOff x="2517498" y="1730522"/>
            <a:chExt cx="3456433" cy="1311072"/>
          </a:xfrm>
        </p:grpSpPr>
        <p:cxnSp>
          <p:nvCxnSpPr>
            <p:cNvPr id="314" name="Straight Connector 313"/>
            <p:cNvCxnSpPr/>
            <p:nvPr/>
          </p:nvCxnSpPr>
          <p:spPr>
            <a:xfrm>
              <a:off x="2517498" y="2376172"/>
              <a:ext cx="345643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p:nvCxnSpPr>
          <p:spPr>
            <a:xfrm>
              <a:off x="4232761" y="1740978"/>
              <a:ext cx="0" cy="128016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p:nvCxnSpPr>
          <p:spPr>
            <a:xfrm>
              <a:off x="5312138" y="1761433"/>
              <a:ext cx="0" cy="128016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p:nvCxnSpPr>
          <p:spPr>
            <a:xfrm>
              <a:off x="3163171" y="1730522"/>
              <a:ext cx="0" cy="1280161"/>
            </a:xfrm>
            <a:prstGeom prst="line">
              <a:avLst/>
            </a:prstGeom>
          </p:spPr>
          <p:style>
            <a:lnRef idx="2">
              <a:schemeClr val="accent1"/>
            </a:lnRef>
            <a:fillRef idx="0">
              <a:schemeClr val="accent1"/>
            </a:fillRef>
            <a:effectRef idx="1">
              <a:schemeClr val="accent1"/>
            </a:effectRef>
            <a:fontRef idx="minor">
              <a:schemeClr val="tx1"/>
            </a:fontRef>
          </p:style>
        </p:cxnSp>
        <p:sp>
          <p:nvSpPr>
            <p:cNvPr id="318" name="Rectangle 317"/>
            <p:cNvSpPr/>
            <p:nvPr/>
          </p:nvSpPr>
          <p:spPr>
            <a:xfrm>
              <a:off x="2701561" y="2286000"/>
              <a:ext cx="3104879" cy="214629"/>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19" name="Group 318"/>
            <p:cNvGrpSpPr/>
            <p:nvPr/>
          </p:nvGrpSpPr>
          <p:grpSpPr>
            <a:xfrm>
              <a:off x="2701562" y="1931690"/>
              <a:ext cx="1992208" cy="875506"/>
              <a:chOff x="534160" y="2230725"/>
              <a:chExt cx="1185838" cy="521134"/>
            </a:xfrm>
          </p:grpSpPr>
          <p:sp>
            <p:nvSpPr>
              <p:cNvPr id="324" name="Oval 323"/>
              <p:cNvSpPr/>
              <p:nvPr/>
            </p:nvSpPr>
            <p:spPr>
              <a:xfrm>
                <a:off x="534160" y="2232277"/>
                <a:ext cx="543301" cy="519582"/>
              </a:xfrm>
              <a:prstGeom prst="ellipse">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smtClean="0">
                    <a:solidFill>
                      <a:srgbClr val="FF0000"/>
                    </a:solidFill>
                  </a:rPr>
                  <a:t>1</a:t>
                </a:r>
                <a:endParaRPr lang="en-US" sz="4000" b="1" dirty="0">
                  <a:solidFill>
                    <a:srgbClr val="FF0000"/>
                  </a:solidFill>
                </a:endParaRPr>
              </a:p>
            </p:txBody>
          </p:sp>
          <p:sp>
            <p:nvSpPr>
              <p:cNvPr id="325" name="Oval 324"/>
              <p:cNvSpPr/>
              <p:nvPr/>
            </p:nvSpPr>
            <p:spPr>
              <a:xfrm>
                <a:off x="1176697" y="2230725"/>
                <a:ext cx="543301" cy="519582"/>
              </a:xfrm>
              <a:prstGeom prst="ellipse">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t>1</a:t>
                </a:r>
                <a:endParaRPr lang="en-US" sz="4000" b="1" dirty="0" smtClean="0"/>
              </a:p>
            </p:txBody>
          </p:sp>
        </p:grpSp>
        <p:sp>
          <p:nvSpPr>
            <p:cNvPr id="320" name="Oval 319"/>
            <p:cNvSpPr/>
            <p:nvPr/>
          </p:nvSpPr>
          <p:spPr>
            <a:xfrm>
              <a:off x="4860404" y="1952143"/>
              <a:ext cx="912746" cy="872899"/>
            </a:xfrm>
            <a:prstGeom prst="ellipse">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smtClean="0">
                  <a:solidFill>
                    <a:srgbClr val="FF0000"/>
                  </a:solidFill>
                </a:rPr>
                <a:t>1</a:t>
              </a:r>
              <a:endParaRPr lang="en-US" sz="4000" b="1" dirty="0">
                <a:solidFill>
                  <a:srgbClr val="FF0000"/>
                </a:solidFill>
              </a:endParaRPr>
            </a:p>
          </p:txBody>
        </p:sp>
        <p:sp>
          <p:nvSpPr>
            <p:cNvPr id="321" name="Donut 320"/>
            <p:cNvSpPr>
              <a:spLocks noChangeAspect="1"/>
            </p:cNvSpPr>
            <p:nvPr/>
          </p:nvSpPr>
          <p:spPr>
            <a:xfrm>
              <a:off x="2667001" y="1889759"/>
              <a:ext cx="1005840" cy="1005840"/>
            </a:xfrm>
            <a:prstGeom prst="donut">
              <a:avLst>
                <a:gd name="adj" fmla="val 1298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22" name="Donut 321"/>
            <p:cNvSpPr>
              <a:spLocks noChangeAspect="1"/>
            </p:cNvSpPr>
            <p:nvPr/>
          </p:nvSpPr>
          <p:spPr>
            <a:xfrm>
              <a:off x="3733799" y="1904999"/>
              <a:ext cx="1005840" cy="1005840"/>
            </a:xfrm>
            <a:prstGeom prst="donut">
              <a:avLst>
                <a:gd name="adj" fmla="val 12744"/>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23" name="Donut 322"/>
            <p:cNvSpPr>
              <a:spLocks noChangeAspect="1"/>
            </p:cNvSpPr>
            <p:nvPr/>
          </p:nvSpPr>
          <p:spPr>
            <a:xfrm>
              <a:off x="4800600" y="1904999"/>
              <a:ext cx="1005840" cy="1005840"/>
            </a:xfrm>
            <a:prstGeom prst="donut">
              <a:avLst>
                <a:gd name="adj" fmla="val 14864"/>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sp>
        <p:nvSpPr>
          <p:cNvPr id="413" name="Left-Right Arrow 412"/>
          <p:cNvSpPr/>
          <p:nvPr/>
        </p:nvSpPr>
        <p:spPr>
          <a:xfrm>
            <a:off x="2259017" y="2040324"/>
            <a:ext cx="965992" cy="398670"/>
          </a:xfrm>
          <a:prstGeom prst="leftRightArrow">
            <a:avLst/>
          </a:prstGeom>
          <a:solidFill>
            <a:srgbClr val="FF0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8" name="Picture 107"/>
          <p:cNvPicPr>
            <a:picLocks noChangeAspect="1"/>
          </p:cNvPicPr>
          <p:nvPr/>
        </p:nvPicPr>
        <p:blipFill>
          <a:blip r:embed="rId3">
            <a:duotone>
              <a:prstClr val="black"/>
              <a:schemeClr val="accent6">
                <a:tint val="45000"/>
                <a:satMod val="400000"/>
              </a:schemeClr>
            </a:duotone>
          </a:blip>
          <a:stretch>
            <a:fillRect/>
          </a:stretch>
        </p:blipFill>
        <p:spPr>
          <a:xfrm>
            <a:off x="7831449" y="1367758"/>
            <a:ext cx="954058" cy="896348"/>
          </a:xfrm>
          <a:prstGeom prst="rect">
            <a:avLst/>
          </a:prstGeom>
        </p:spPr>
      </p:pic>
      <p:sp>
        <p:nvSpPr>
          <p:cNvPr id="109" name="TextBox 108"/>
          <p:cNvSpPr txBox="1"/>
          <p:nvPr/>
        </p:nvSpPr>
        <p:spPr>
          <a:xfrm>
            <a:off x="9712544" y="1374287"/>
            <a:ext cx="2180084" cy="1126462"/>
          </a:xfrm>
          <a:prstGeom prst="rect">
            <a:avLst/>
          </a:prstGeom>
          <a:noFill/>
        </p:spPr>
        <p:txBody>
          <a:bodyPr wrap="none" rtlCol="0">
            <a:spAutoFit/>
          </a:bodyPr>
          <a:lstStyle/>
          <a:p>
            <a:pPr algn="ctr">
              <a:lnSpc>
                <a:spcPct val="70000"/>
              </a:lnSpc>
            </a:pPr>
            <a:r>
              <a:rPr lang="en-US" sz="4800" b="1" i="1" dirty="0">
                <a:latin typeface="+mj-lt"/>
                <a:ea typeface="Abadi MT Condensed Extra Bold" charset="0"/>
                <a:cs typeface="Abadi MT Condensed Extra Bold" charset="0"/>
              </a:rPr>
              <a:t>NO </a:t>
            </a:r>
          </a:p>
          <a:p>
            <a:pPr algn="ctr">
              <a:lnSpc>
                <a:spcPct val="70000"/>
              </a:lnSpc>
            </a:pPr>
            <a:r>
              <a:rPr lang="en-US" sz="4800" b="1" i="1" dirty="0" smtClean="0">
                <a:latin typeface="+mj-lt"/>
                <a:ea typeface="Abadi MT Condensed Extra Bold" charset="0"/>
                <a:cs typeface="Abadi MT Condensed Extra Bold" charset="0"/>
              </a:rPr>
              <a:t>FAILURE</a:t>
            </a:r>
            <a:endParaRPr lang="en-US" sz="4800" b="1" i="1" dirty="0">
              <a:latin typeface="+mj-lt"/>
              <a:ea typeface="Abadi MT Condensed Extra Bold" charset="0"/>
              <a:cs typeface="Abadi MT Condensed Extra Bold" charset="0"/>
            </a:endParaRPr>
          </a:p>
        </p:txBody>
      </p:sp>
    </p:spTree>
    <p:extLst>
      <p:ext uri="{BB962C8B-B14F-4D97-AF65-F5344CB8AC3E}">
        <p14:creationId xmlns:p14="http://schemas.microsoft.com/office/powerpoint/2010/main" val="206385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 grpId="0"/>
      <p:bldP spid="10" grpId="0" animBg="1"/>
      <p:bldP spid="11" grpId="0" animBg="1"/>
      <p:bldP spid="107" grpId="0" animBg="1"/>
      <p:bldP spid="110" grpId="0"/>
      <p:bldP spid="417" grpId="0" animBg="1"/>
      <p:bldP spid="105" grpId="0" animBg="1"/>
      <p:bldP spid="286" grpId="0"/>
      <p:bldP spid="290" grpId="0" animBg="1"/>
      <p:bldP spid="413" grpId="0" animBg="1"/>
      <p:bldP spid="10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5555"/>
            <a:ext cx="12192000" cy="1325563"/>
          </a:xfrm>
        </p:spPr>
        <p:txBody>
          <a:bodyPr/>
          <a:lstStyle/>
          <a:p>
            <a:pPr algn="ctr"/>
            <a:r>
              <a:rPr lang="en-US" dirty="0" smtClean="0"/>
              <a:t>Experimental Methodology</a:t>
            </a:r>
            <a:endParaRPr lang="en-US" dirty="0"/>
          </a:p>
        </p:txBody>
      </p:sp>
      <p:sp>
        <p:nvSpPr>
          <p:cNvPr id="3" name="Content Placeholder 2"/>
          <p:cNvSpPr>
            <a:spLocks noGrp="1"/>
          </p:cNvSpPr>
          <p:nvPr>
            <p:ph idx="1"/>
          </p:nvPr>
        </p:nvSpPr>
        <p:spPr>
          <a:xfrm>
            <a:off x="817206" y="1557375"/>
            <a:ext cx="10515600" cy="897299"/>
          </a:xfrm>
          <a:noFill/>
        </p:spPr>
        <p:txBody>
          <a:bodyPr>
            <a:normAutofit/>
          </a:bodyPr>
          <a:lstStyle/>
          <a:p>
            <a:pPr marL="0" indent="0" algn="ctr">
              <a:buNone/>
            </a:pPr>
            <a:r>
              <a:rPr lang="en-US" sz="3600"/>
              <a:t>Custom FPGA-based </a:t>
            </a:r>
            <a:r>
              <a:rPr lang="en-US" sz="3600" smtClean="0"/>
              <a:t>infrastructure</a:t>
            </a:r>
            <a:endParaRPr lang="en-US" sz="3600"/>
          </a:p>
        </p:txBody>
      </p:sp>
      <p:sp>
        <p:nvSpPr>
          <p:cNvPr id="4" name="Slide Number Placeholder 3"/>
          <p:cNvSpPr>
            <a:spLocks noGrp="1"/>
          </p:cNvSpPr>
          <p:nvPr>
            <p:ph type="sldNum" sz="quarter" idx="12"/>
          </p:nvPr>
        </p:nvSpPr>
        <p:spPr/>
        <p:txBody>
          <a:bodyPr/>
          <a:lstStyle/>
          <a:p>
            <a:fld id="{13F32364-6BA0-48AA-B029-3ED2192016FC}" type="slidenum">
              <a:rPr lang="en-US" smtClean="0"/>
              <a:pPr/>
              <a:t>34</a:t>
            </a:fld>
            <a:endParaRPr lang="en-US" dirty="0"/>
          </a:p>
        </p:txBody>
      </p:sp>
      <p:pic>
        <p:nvPicPr>
          <p:cNvPr id="5" name="Picture 4" descr="computer_image.jpeg"/>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1905000" y="2408800"/>
            <a:ext cx="1808162" cy="1808162"/>
          </a:xfrm>
          <a:prstGeom prst="rect">
            <a:avLst/>
          </a:prstGeom>
        </p:spPr>
      </p:pic>
      <p:pic>
        <p:nvPicPr>
          <p:cNvPr id="8" name="Picture 7" descr="sp605-board.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8550" y="2512782"/>
            <a:ext cx="3166375" cy="1880827"/>
          </a:xfrm>
          <a:prstGeom prst="rect">
            <a:avLst/>
          </a:prstGeom>
        </p:spPr>
      </p:pic>
      <p:sp>
        <p:nvSpPr>
          <p:cNvPr id="7" name="Left-Right Arrow 6"/>
          <p:cNvSpPr/>
          <p:nvPr/>
        </p:nvSpPr>
        <p:spPr>
          <a:xfrm>
            <a:off x="3243259" y="3031018"/>
            <a:ext cx="1371600" cy="609600"/>
          </a:xfrm>
          <a:prstGeom prst="lef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PCIe</a:t>
            </a:r>
            <a:endParaRPr lang="en-US" sz="2000" dirty="0">
              <a:solidFill>
                <a:schemeClr val="tx1"/>
              </a:solidFill>
            </a:endParaRPr>
          </a:p>
        </p:txBody>
      </p:sp>
      <p:pic>
        <p:nvPicPr>
          <p:cNvPr id="10" name="Picture 9"/>
          <p:cNvPicPr>
            <a:picLocks noChangeAspect="1"/>
          </p:cNvPicPr>
          <p:nvPr/>
        </p:nvPicPr>
        <p:blipFill>
          <a:blip r:embed="rId5" cstate="print">
            <a:grayscl/>
            <a:extLst>
              <a:ext uri="{BEBA8EAE-BF5A-486C-A8C5-ECC9F3942E4B}">
                <a14:imgProps xmlns:a14="http://schemas.microsoft.com/office/drawing/2010/main">
                  <a14:imgLayer r:embed="rId6">
                    <a14:imgEffect>
                      <a14:brightnessContrast bright="25000"/>
                    </a14:imgEffect>
                  </a14:imgLayer>
                </a14:imgProps>
              </a:ext>
              <a:ext uri="{28A0092B-C50C-407E-A947-70E740481C1C}">
                <a14:useLocalDpi xmlns:a14="http://schemas.microsoft.com/office/drawing/2010/main" val="0"/>
              </a:ext>
            </a:extLst>
          </a:blip>
          <a:stretch>
            <a:fillRect/>
          </a:stretch>
        </p:blipFill>
        <p:spPr>
          <a:xfrm>
            <a:off x="7985919" y="2886531"/>
            <a:ext cx="2142214" cy="970297"/>
          </a:xfrm>
          <a:prstGeom prst="rect">
            <a:avLst/>
          </a:prstGeom>
        </p:spPr>
      </p:pic>
      <p:sp>
        <p:nvSpPr>
          <p:cNvPr id="11" name="Left-Right Arrow 10"/>
          <p:cNvSpPr/>
          <p:nvPr/>
        </p:nvSpPr>
        <p:spPr>
          <a:xfrm>
            <a:off x="7071519" y="3066879"/>
            <a:ext cx="1219200" cy="609600"/>
          </a:xfrm>
          <a:prstGeom prst="lef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DDR3</a:t>
            </a:r>
          </a:p>
        </p:txBody>
      </p:sp>
      <p:sp>
        <p:nvSpPr>
          <p:cNvPr id="12" name="TextBox 11"/>
          <p:cNvSpPr txBox="1"/>
          <p:nvPr/>
        </p:nvSpPr>
        <p:spPr>
          <a:xfrm>
            <a:off x="2653429" y="4221642"/>
            <a:ext cx="561372" cy="523220"/>
          </a:xfrm>
          <a:prstGeom prst="rect">
            <a:avLst/>
          </a:prstGeom>
          <a:noFill/>
        </p:spPr>
        <p:txBody>
          <a:bodyPr wrap="none" rtlCol="0">
            <a:spAutoFit/>
          </a:bodyPr>
          <a:lstStyle/>
          <a:p>
            <a:r>
              <a:rPr lang="en-US" sz="2800" b="1" i="1" dirty="0"/>
              <a:t>PC</a:t>
            </a:r>
          </a:p>
        </p:txBody>
      </p:sp>
      <p:sp>
        <p:nvSpPr>
          <p:cNvPr id="13" name="TextBox 12"/>
          <p:cNvSpPr txBox="1"/>
          <p:nvPr/>
        </p:nvSpPr>
        <p:spPr>
          <a:xfrm>
            <a:off x="5581121" y="4237950"/>
            <a:ext cx="987771" cy="523220"/>
          </a:xfrm>
          <a:prstGeom prst="rect">
            <a:avLst/>
          </a:prstGeom>
          <a:noFill/>
        </p:spPr>
        <p:txBody>
          <a:bodyPr wrap="none" rtlCol="0">
            <a:spAutoFit/>
          </a:bodyPr>
          <a:lstStyle/>
          <a:p>
            <a:r>
              <a:rPr lang="en-US" sz="2800" b="1" i="1" dirty="0"/>
              <a:t>FPGA</a:t>
            </a:r>
          </a:p>
        </p:txBody>
      </p:sp>
      <p:sp>
        <p:nvSpPr>
          <p:cNvPr id="14" name="TextBox 13"/>
          <p:cNvSpPr txBox="1"/>
          <p:nvPr/>
        </p:nvSpPr>
        <p:spPr>
          <a:xfrm>
            <a:off x="8427777" y="4221642"/>
            <a:ext cx="1135247" cy="523220"/>
          </a:xfrm>
          <a:prstGeom prst="rect">
            <a:avLst/>
          </a:prstGeom>
          <a:noFill/>
        </p:spPr>
        <p:txBody>
          <a:bodyPr wrap="none" rtlCol="0">
            <a:spAutoFit/>
          </a:bodyPr>
          <a:lstStyle/>
          <a:p>
            <a:r>
              <a:rPr lang="en-US" sz="2800" b="1" i="1" dirty="0"/>
              <a:t>DIMM</a:t>
            </a:r>
          </a:p>
        </p:txBody>
      </p:sp>
      <p:sp>
        <p:nvSpPr>
          <p:cNvPr id="15" name="TextBox 14"/>
          <p:cNvSpPr txBox="1"/>
          <p:nvPr/>
        </p:nvSpPr>
        <p:spPr>
          <a:xfrm>
            <a:off x="1589872" y="4744863"/>
            <a:ext cx="2806314" cy="830997"/>
          </a:xfrm>
          <a:prstGeom prst="rect">
            <a:avLst/>
          </a:prstGeom>
          <a:noFill/>
        </p:spPr>
        <p:txBody>
          <a:bodyPr wrap="square" rtlCol="0">
            <a:spAutoFit/>
          </a:bodyPr>
          <a:lstStyle/>
          <a:p>
            <a:pPr algn="ctr"/>
            <a:r>
              <a:rPr lang="en-US" sz="2400" dirty="0"/>
              <a:t>C++ programs to specify commands</a:t>
            </a:r>
          </a:p>
        </p:txBody>
      </p:sp>
      <p:sp>
        <p:nvSpPr>
          <p:cNvPr id="16" name="TextBox 15"/>
          <p:cNvSpPr txBox="1"/>
          <p:nvPr/>
        </p:nvSpPr>
        <p:spPr>
          <a:xfrm>
            <a:off x="4692843" y="4711687"/>
            <a:ext cx="2806314" cy="830997"/>
          </a:xfrm>
          <a:prstGeom prst="rect">
            <a:avLst/>
          </a:prstGeom>
          <a:noFill/>
        </p:spPr>
        <p:txBody>
          <a:bodyPr wrap="square" rtlCol="0">
            <a:spAutoFit/>
          </a:bodyPr>
          <a:lstStyle/>
          <a:p>
            <a:pPr algn="ctr"/>
            <a:r>
              <a:rPr lang="en-US" sz="2400" dirty="0"/>
              <a:t>Generate</a:t>
            </a:r>
          </a:p>
          <a:p>
            <a:pPr algn="ctr"/>
            <a:r>
              <a:rPr lang="en-US" sz="2400" dirty="0"/>
              <a:t>command sequence</a:t>
            </a:r>
          </a:p>
        </p:txBody>
      </p:sp>
      <p:sp>
        <p:nvSpPr>
          <p:cNvPr id="17" name="Rounded Rectangle 16"/>
          <p:cNvSpPr/>
          <p:nvPr/>
        </p:nvSpPr>
        <p:spPr>
          <a:xfrm>
            <a:off x="0" y="5575860"/>
            <a:ext cx="12192000" cy="1042155"/>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4000" dirty="0" smtClean="0">
                <a:solidFill>
                  <a:srgbClr val="C00000"/>
                </a:solidFill>
              </a:rPr>
              <a:t>Tested </a:t>
            </a:r>
            <a:r>
              <a:rPr lang="en-US" sz="4000" smtClean="0">
                <a:solidFill>
                  <a:srgbClr val="C00000"/>
                </a:solidFill>
              </a:rPr>
              <a:t>more than </a:t>
            </a:r>
            <a:r>
              <a:rPr lang="en-US" sz="4000" dirty="0" smtClean="0">
                <a:solidFill>
                  <a:srgbClr val="C00000"/>
                </a:solidFill>
              </a:rPr>
              <a:t>hundred chips from </a:t>
            </a:r>
          </a:p>
          <a:p>
            <a:pPr algn="ctr">
              <a:lnSpc>
                <a:spcPct val="80000"/>
              </a:lnSpc>
            </a:pPr>
            <a:r>
              <a:rPr lang="en-US" sz="4000" dirty="0" smtClean="0">
                <a:solidFill>
                  <a:srgbClr val="C00000"/>
                </a:solidFill>
              </a:rPr>
              <a:t>three different manufacturers</a:t>
            </a:r>
            <a:endParaRPr lang="en-US" sz="4000" dirty="0">
              <a:solidFill>
                <a:srgbClr val="C00000"/>
              </a:solidFill>
            </a:endParaRPr>
          </a:p>
        </p:txBody>
      </p:sp>
    </p:spTree>
    <p:extLst>
      <p:ext uri="{BB962C8B-B14F-4D97-AF65-F5344CB8AC3E}">
        <p14:creationId xmlns:p14="http://schemas.microsoft.com/office/powerpoint/2010/main" val="76275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7" name="Rectangle 6"/>
          <p:cNvSpPr/>
          <p:nvPr/>
        </p:nvSpPr>
        <p:spPr>
          <a:xfrm>
            <a:off x="1828802" y="1143000"/>
            <a:ext cx="2209798" cy="1524000"/>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800" b="1" dirty="0">
                <a:solidFill>
                  <a:srgbClr val="FFFF00"/>
                </a:solidFill>
                <a:effectLst>
                  <a:outerShdw blurRad="38100" dist="38100" dir="2700000" algn="tl">
                    <a:srgbClr val="000000">
                      <a:alpha val="43137"/>
                    </a:srgbClr>
                  </a:outerShdw>
                </a:effectLst>
                <a:latin typeface="+mj-lt"/>
              </a:rPr>
              <a:t>Temperature</a:t>
            </a:r>
          </a:p>
          <a:p>
            <a:pPr algn="ctr">
              <a:lnSpc>
                <a:spcPct val="90000"/>
              </a:lnSpc>
            </a:pPr>
            <a:r>
              <a:rPr lang="en-US" sz="2800" b="1" dirty="0">
                <a:solidFill>
                  <a:srgbClr val="FFFF00"/>
                </a:solidFill>
                <a:effectLst>
                  <a:outerShdw blurRad="38100" dist="38100" dir="2700000" algn="tl">
                    <a:srgbClr val="000000">
                      <a:alpha val="43137"/>
                    </a:srgbClr>
                  </a:outerShdw>
                </a:effectLst>
                <a:latin typeface="+mj-lt"/>
              </a:rPr>
              <a:t>Controller</a:t>
            </a:r>
          </a:p>
          <a:p>
            <a:pPr algn="ctr">
              <a:lnSpc>
                <a:spcPct val="90000"/>
              </a:lnSpc>
            </a:pPr>
            <a:endParaRPr lang="en-US" sz="3200" b="1" dirty="0">
              <a:solidFill>
                <a:srgbClr val="FFFF00"/>
              </a:solidFill>
              <a:effectLst>
                <a:outerShdw blurRad="38100" dist="38100" dir="2700000" algn="tl">
                  <a:srgbClr val="000000">
                    <a:alpha val="43137"/>
                  </a:srgbClr>
                </a:outerShdw>
              </a:effectLst>
            </a:endParaRPr>
          </a:p>
        </p:txBody>
      </p:sp>
      <p:sp>
        <p:nvSpPr>
          <p:cNvPr id="10" name="Rectangle 9"/>
          <p:cNvSpPr/>
          <p:nvPr/>
        </p:nvSpPr>
        <p:spPr>
          <a:xfrm>
            <a:off x="1828802" y="2667001"/>
            <a:ext cx="2209798" cy="274320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FF00"/>
                </a:solidFill>
                <a:effectLst>
                  <a:outerShdw blurRad="38100" dist="38100" dir="2700000" algn="tl">
                    <a:srgbClr val="000000">
                      <a:alpha val="43137"/>
                    </a:srgbClr>
                  </a:outerShdw>
                </a:effectLst>
                <a:latin typeface="+mj-lt"/>
              </a:rPr>
              <a:t>PC</a:t>
            </a:r>
            <a:endParaRPr lang="en-US" sz="2000" b="1" dirty="0">
              <a:solidFill>
                <a:srgbClr val="FFFF00"/>
              </a:solidFill>
              <a:effectLst>
                <a:outerShdw blurRad="38100" dist="38100" dir="2700000" algn="tl">
                  <a:srgbClr val="000000">
                    <a:alpha val="43137"/>
                  </a:srgbClr>
                </a:outerShdw>
              </a:effectLst>
              <a:latin typeface="+mj-lt"/>
            </a:endParaRPr>
          </a:p>
        </p:txBody>
      </p:sp>
      <p:sp>
        <p:nvSpPr>
          <p:cNvPr id="11" name="Rectangle 10"/>
          <p:cNvSpPr/>
          <p:nvPr/>
        </p:nvSpPr>
        <p:spPr>
          <a:xfrm>
            <a:off x="6096000" y="1639387"/>
            <a:ext cx="1447800" cy="2551613"/>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dirty="0">
                <a:solidFill>
                  <a:srgbClr val="FFFF00"/>
                </a:solidFill>
                <a:effectLst>
                  <a:outerShdw blurRad="38100" dist="38100" dir="2700000" algn="tl">
                    <a:srgbClr val="000000">
                      <a:alpha val="43137"/>
                    </a:srgbClr>
                  </a:outerShdw>
                </a:effectLst>
                <a:latin typeface="+mj-lt"/>
              </a:rPr>
              <a:t>Heater</a:t>
            </a:r>
          </a:p>
        </p:txBody>
      </p:sp>
      <p:sp>
        <p:nvSpPr>
          <p:cNvPr id="13" name="Rectangle 12"/>
          <p:cNvSpPr/>
          <p:nvPr/>
        </p:nvSpPr>
        <p:spPr>
          <a:xfrm>
            <a:off x="4038600" y="1639389"/>
            <a:ext cx="2057400" cy="377081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dirty="0">
                <a:solidFill>
                  <a:srgbClr val="FFFF00"/>
                </a:solidFill>
                <a:effectLst>
                  <a:outerShdw blurRad="38100" dist="38100" dir="2700000" algn="tl">
                    <a:srgbClr val="000000">
                      <a:alpha val="43137"/>
                    </a:srgbClr>
                  </a:outerShdw>
                </a:effectLst>
                <a:latin typeface="+mj-lt"/>
              </a:rPr>
              <a:t>FPGAs</a:t>
            </a:r>
          </a:p>
        </p:txBody>
      </p:sp>
      <p:sp>
        <p:nvSpPr>
          <p:cNvPr id="14" name="Rectangle 13"/>
          <p:cNvSpPr/>
          <p:nvPr/>
        </p:nvSpPr>
        <p:spPr>
          <a:xfrm>
            <a:off x="7543800" y="1639389"/>
            <a:ext cx="2057400" cy="377081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dirty="0">
                <a:solidFill>
                  <a:srgbClr val="FFFF00"/>
                </a:solidFill>
                <a:effectLst>
                  <a:outerShdw blurRad="38100" dist="38100" dir="2700000" algn="tl">
                    <a:srgbClr val="000000">
                      <a:alpha val="43137"/>
                    </a:srgbClr>
                  </a:outerShdw>
                </a:effectLst>
                <a:latin typeface="+mj-lt"/>
              </a:rPr>
              <a:t>FPGAs</a:t>
            </a:r>
          </a:p>
        </p:txBody>
      </p:sp>
      <p:sp>
        <p:nvSpPr>
          <p:cNvPr id="9" name="Title 1"/>
          <p:cNvSpPr>
            <a:spLocks noGrp="1"/>
          </p:cNvSpPr>
          <p:nvPr>
            <p:ph type="title"/>
          </p:nvPr>
        </p:nvSpPr>
        <p:spPr>
          <a:xfrm>
            <a:off x="1905000" y="152401"/>
            <a:ext cx="8382000" cy="761999"/>
          </a:xfrm>
        </p:spPr>
        <p:txBody>
          <a:bodyPr>
            <a:normAutofit fontScale="90000"/>
          </a:bodyPr>
          <a:lstStyle/>
          <a:p>
            <a:pPr algn="ctr"/>
            <a:r>
              <a:rPr lang="en-US" sz="5400" dirty="0">
                <a:solidFill>
                  <a:srgbClr val="FFFF00"/>
                </a:solidFill>
                <a:effectLst>
                  <a:outerShdw blurRad="38100" dist="38100" dir="2700000" algn="tl">
                    <a:srgbClr val="000000">
                      <a:alpha val="43137"/>
                    </a:srgbClr>
                  </a:outerShdw>
                </a:effectLst>
              </a:rPr>
              <a:t>DRAM Testing Infrastructure</a:t>
            </a:r>
          </a:p>
        </p:txBody>
      </p:sp>
    </p:spTree>
    <p:extLst>
      <p:ext uri="{BB962C8B-B14F-4D97-AF65-F5344CB8AC3E}">
        <p14:creationId xmlns:p14="http://schemas.microsoft.com/office/powerpoint/2010/main" val="4686535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794"/>
            <a:ext cx="12192000" cy="1143000"/>
          </a:xfrm>
        </p:spPr>
        <p:txBody>
          <a:bodyPr>
            <a:normAutofit/>
          </a:bodyPr>
          <a:lstStyle/>
          <a:p>
            <a:pPr algn="ctr"/>
            <a:r>
              <a:rPr lang="en-US" b="1" dirty="0" smtClean="0"/>
              <a:t>DETECT FAILURES WITH TESTING</a:t>
            </a:r>
            <a:endParaRPr lang="en-US" b="1" dirty="0"/>
          </a:p>
        </p:txBody>
      </p:sp>
      <p:sp>
        <p:nvSpPr>
          <p:cNvPr id="6" name="Right Arrow 5"/>
          <p:cNvSpPr/>
          <p:nvPr/>
        </p:nvSpPr>
        <p:spPr>
          <a:xfrm>
            <a:off x="5975757" y="2290835"/>
            <a:ext cx="1027153" cy="373478"/>
          </a:xfrm>
          <a:prstGeom prst="rightArrow">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4839294" y="1077091"/>
            <a:ext cx="3109320" cy="954107"/>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sz="2800" dirty="0">
                <a:solidFill>
                  <a:srgbClr val="C00000"/>
                </a:solidFill>
              </a:rPr>
              <a:t>Write some pattern</a:t>
            </a:r>
          </a:p>
          <a:p>
            <a:pPr algn="ctr"/>
            <a:r>
              <a:rPr lang="en-US" sz="2800" dirty="0">
                <a:solidFill>
                  <a:srgbClr val="C00000"/>
                </a:solidFill>
              </a:rPr>
              <a:t>in the module</a:t>
            </a:r>
          </a:p>
        </p:txBody>
      </p:sp>
      <p:sp>
        <p:nvSpPr>
          <p:cNvPr id="9" name="Oval 8"/>
          <p:cNvSpPr>
            <a:spLocks noChangeAspect="1"/>
          </p:cNvSpPr>
          <p:nvPr/>
        </p:nvSpPr>
        <p:spPr>
          <a:xfrm>
            <a:off x="7619650" y="1506591"/>
            <a:ext cx="731520" cy="731520"/>
          </a:xfrm>
          <a:prstGeom prst="ellipse">
            <a:avLst/>
          </a:prstGeom>
          <a:solidFill>
            <a:srgbClr val="80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t>1</a:t>
            </a:r>
          </a:p>
        </p:txBody>
      </p:sp>
      <p:sp>
        <p:nvSpPr>
          <p:cNvPr id="10" name="TextBox 9"/>
          <p:cNvSpPr txBox="1"/>
          <p:nvPr/>
        </p:nvSpPr>
        <p:spPr>
          <a:xfrm>
            <a:off x="7501567" y="3855419"/>
            <a:ext cx="2481293" cy="954107"/>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sz="2800" dirty="0">
                <a:solidFill>
                  <a:srgbClr val="C00000"/>
                </a:solidFill>
              </a:rPr>
              <a:t>Wait until  </a:t>
            </a:r>
          </a:p>
          <a:p>
            <a:pPr algn="ctr"/>
            <a:r>
              <a:rPr lang="en-US" sz="2800" dirty="0">
                <a:solidFill>
                  <a:srgbClr val="C00000"/>
                </a:solidFill>
              </a:rPr>
              <a:t>refresh interval</a:t>
            </a:r>
          </a:p>
        </p:txBody>
      </p:sp>
      <p:sp>
        <p:nvSpPr>
          <p:cNvPr id="11" name="Oval 10"/>
          <p:cNvSpPr>
            <a:spLocks noChangeAspect="1"/>
          </p:cNvSpPr>
          <p:nvPr/>
        </p:nvSpPr>
        <p:spPr>
          <a:xfrm>
            <a:off x="9472763" y="3639206"/>
            <a:ext cx="731520" cy="731520"/>
          </a:xfrm>
          <a:prstGeom prst="ellipse">
            <a:avLst/>
          </a:prstGeom>
          <a:solidFill>
            <a:srgbClr val="80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t>2</a:t>
            </a:r>
          </a:p>
        </p:txBody>
      </p:sp>
      <p:sp>
        <p:nvSpPr>
          <p:cNvPr id="12" name="TextBox 11"/>
          <p:cNvSpPr txBox="1"/>
          <p:nvPr/>
        </p:nvSpPr>
        <p:spPr>
          <a:xfrm>
            <a:off x="4201782" y="3814103"/>
            <a:ext cx="1678640" cy="954107"/>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sz="2800" dirty="0">
                <a:solidFill>
                  <a:srgbClr val="C00000"/>
                </a:solidFill>
              </a:rPr>
              <a:t>Read </a:t>
            </a:r>
          </a:p>
          <a:p>
            <a:pPr algn="ctr"/>
            <a:r>
              <a:rPr lang="en-US" sz="2800" dirty="0">
                <a:solidFill>
                  <a:srgbClr val="C00000"/>
                </a:solidFill>
              </a:rPr>
              <a:t>and verify</a:t>
            </a:r>
          </a:p>
        </p:txBody>
      </p:sp>
      <p:sp>
        <p:nvSpPr>
          <p:cNvPr id="13" name="Oval 12"/>
          <p:cNvSpPr>
            <a:spLocks noChangeAspect="1"/>
          </p:cNvSpPr>
          <p:nvPr/>
        </p:nvSpPr>
        <p:spPr>
          <a:xfrm>
            <a:off x="5577899" y="3597890"/>
            <a:ext cx="731520" cy="731520"/>
          </a:xfrm>
          <a:prstGeom prst="ellipse">
            <a:avLst/>
          </a:prstGeom>
          <a:solidFill>
            <a:srgbClr val="80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t>3</a:t>
            </a:r>
          </a:p>
        </p:txBody>
      </p:sp>
      <p:sp>
        <p:nvSpPr>
          <p:cNvPr id="14" name="Right Arrow 13"/>
          <p:cNvSpPr/>
          <p:nvPr/>
        </p:nvSpPr>
        <p:spPr>
          <a:xfrm>
            <a:off x="5051759" y="3153518"/>
            <a:ext cx="1027153" cy="373478"/>
          </a:xfrm>
          <a:prstGeom prst="rightArrow">
            <a:avLst/>
          </a:prstGeom>
          <a:solidFill>
            <a:srgbClr val="800000"/>
          </a:solidFill>
          <a:ln>
            <a:solidFill>
              <a:srgbClr val="800000"/>
            </a:solidFill>
          </a:ln>
          <a:scene3d>
            <a:camera prst="orthographicFront">
              <a:rot lat="0" lon="0" rev="108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descr="24342616_s.jpg"/>
          <p:cNvPicPr>
            <a:picLocks noChangeAspect="1"/>
          </p:cNvPicPr>
          <p:nvPr/>
        </p:nvPicPr>
        <p:blipFill>
          <a:blip r:embed="rId3">
            <a:grayscl/>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7501566" y="1965643"/>
            <a:ext cx="2857500" cy="1905000"/>
          </a:xfrm>
          <a:prstGeom prst="rect">
            <a:avLst/>
          </a:prstGeom>
        </p:spPr>
      </p:pic>
      <p:sp>
        <p:nvSpPr>
          <p:cNvPr id="15" name="Curved Left Arrow 14"/>
          <p:cNvSpPr/>
          <p:nvPr/>
        </p:nvSpPr>
        <p:spPr>
          <a:xfrm>
            <a:off x="5097640" y="1700375"/>
            <a:ext cx="2927803" cy="3250084"/>
          </a:xfrm>
          <a:prstGeom prst="curvedLef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 name="TextBox 15"/>
          <p:cNvSpPr txBox="1"/>
          <p:nvPr/>
        </p:nvSpPr>
        <p:spPr>
          <a:xfrm>
            <a:off x="5162225" y="1700351"/>
            <a:ext cx="1847406" cy="769441"/>
          </a:xfrm>
          <a:prstGeom prst="rect">
            <a:avLst/>
          </a:prstGeom>
          <a:noFill/>
        </p:spPr>
        <p:txBody>
          <a:bodyPr wrap="none" rtlCol="0">
            <a:spAutoFit/>
          </a:bodyPr>
          <a:lstStyle/>
          <a:p>
            <a:r>
              <a:rPr lang="en-US" sz="4400" b="1" dirty="0">
                <a:solidFill>
                  <a:schemeClr val="bg1"/>
                </a:solidFill>
              </a:rPr>
              <a:t>Repeat</a:t>
            </a:r>
          </a:p>
        </p:txBody>
      </p:sp>
      <p:sp>
        <p:nvSpPr>
          <p:cNvPr id="21" name="Lightning Bolt 20"/>
          <p:cNvSpPr/>
          <p:nvPr/>
        </p:nvSpPr>
        <p:spPr>
          <a:xfrm>
            <a:off x="8684170" y="2715009"/>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2" name="Picture 21" descr="6106097_s_clipped_rev_1.png"/>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1790700" y="1873250"/>
            <a:ext cx="2857500" cy="1936750"/>
          </a:xfrm>
          <a:prstGeom prst="rect">
            <a:avLst/>
          </a:prstGeom>
        </p:spPr>
      </p:pic>
      <p:sp>
        <p:nvSpPr>
          <p:cNvPr id="7" name="TextBox 6"/>
          <p:cNvSpPr txBox="1"/>
          <p:nvPr/>
        </p:nvSpPr>
        <p:spPr>
          <a:xfrm>
            <a:off x="0" y="5181600"/>
            <a:ext cx="12192000" cy="830997"/>
          </a:xfrm>
          <a:prstGeom prst="rect">
            <a:avLst/>
          </a:prstGeom>
          <a:solidFill>
            <a:schemeClr val="bg2"/>
          </a:solidFill>
        </p:spPr>
        <p:txBody>
          <a:bodyPr wrap="square" rtlCol="0">
            <a:spAutoFit/>
          </a:bodyPr>
          <a:lstStyle/>
          <a:p>
            <a:pPr algn="ctr"/>
            <a:r>
              <a:rPr lang="en-US" sz="4800" dirty="0" smtClean="0">
                <a:solidFill>
                  <a:srgbClr val="C00000"/>
                </a:solidFill>
              </a:rPr>
              <a:t>Test with different data patterns </a:t>
            </a:r>
            <a:endParaRPr lang="en-US" sz="4800" dirty="0">
              <a:solidFill>
                <a:srgbClr val="C00000"/>
              </a:solidFill>
            </a:endParaRPr>
          </a:p>
        </p:txBody>
      </p:sp>
      <p:sp>
        <p:nvSpPr>
          <p:cNvPr id="4" name="Slide Number Placeholder 3"/>
          <p:cNvSpPr>
            <a:spLocks noGrp="1"/>
          </p:cNvSpPr>
          <p:nvPr>
            <p:ph type="sldNum" sz="quarter" idx="12"/>
          </p:nvPr>
        </p:nvSpPr>
        <p:spPr/>
        <p:txBody>
          <a:bodyPr/>
          <a:lstStyle/>
          <a:p>
            <a:fld id="{75AD3244-FE42-4648-8A13-942AAE84A223}" type="slidenum">
              <a:rPr lang="en-US" smtClean="0"/>
              <a:t>36</a:t>
            </a:fld>
            <a:endParaRPr lang="en-US" dirty="0"/>
          </a:p>
        </p:txBody>
      </p:sp>
    </p:spTree>
    <p:extLst>
      <p:ext uri="{BB962C8B-B14F-4D97-AF65-F5344CB8AC3E}">
        <p14:creationId xmlns:p14="http://schemas.microsoft.com/office/powerpoint/2010/main" val="61373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P spid="14" grpId="0" animBg="1"/>
      <p:bldP spid="15" grpId="0" animBg="1"/>
      <p:bldP spid="16" grpId="0"/>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9368"/>
            <a:ext cx="12191999" cy="1325563"/>
          </a:xfrm>
        </p:spPr>
        <p:txBody>
          <a:bodyPr/>
          <a:lstStyle/>
          <a:p>
            <a:pPr algn="ctr"/>
            <a:r>
              <a:rPr lang="en-US" dirty="0" smtClean="0"/>
              <a:t>DETECTING DATA-DEPENDENT FAILURES</a:t>
            </a:r>
            <a:endParaRPr lang="en-US" dirty="0"/>
          </a:p>
        </p:txBody>
      </p:sp>
      <p:graphicFrame>
        <p:nvGraphicFramePr>
          <p:cNvPr id="4" name="Chart 3"/>
          <p:cNvGraphicFramePr/>
          <p:nvPr>
            <p:extLst/>
          </p:nvPr>
        </p:nvGraphicFramePr>
        <p:xfrm>
          <a:off x="1024128" y="1883665"/>
          <a:ext cx="10149840" cy="3255263"/>
        </p:xfrm>
        <a:graphic>
          <a:graphicData uri="http://schemas.openxmlformats.org/drawingml/2006/chart">
            <c:chart xmlns:c="http://schemas.openxmlformats.org/drawingml/2006/chart" xmlns:r="http://schemas.openxmlformats.org/officeDocument/2006/relationships" r:id="rId2"/>
          </a:graphicData>
        </a:graphic>
      </p:graphicFrame>
      <p:sp>
        <p:nvSpPr>
          <p:cNvPr id="5" name="Rounded Rectangle 4"/>
          <p:cNvSpPr/>
          <p:nvPr/>
        </p:nvSpPr>
        <p:spPr>
          <a:xfrm>
            <a:off x="1" y="5442350"/>
            <a:ext cx="12191999" cy="1028555"/>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3600" dirty="0" smtClean="0">
                <a:solidFill>
                  <a:srgbClr val="C00000"/>
                </a:solidFill>
              </a:rPr>
              <a:t>Conclusion: Tests with </a:t>
            </a:r>
            <a:r>
              <a:rPr lang="en-US" sz="3600" dirty="0">
                <a:solidFill>
                  <a:srgbClr val="C00000"/>
                </a:solidFill>
              </a:rPr>
              <a:t>many rounds of random patterns </a:t>
            </a:r>
          </a:p>
          <a:p>
            <a:pPr algn="ctr">
              <a:lnSpc>
                <a:spcPct val="80000"/>
              </a:lnSpc>
            </a:pPr>
            <a:r>
              <a:rPr lang="en-US" sz="3600" dirty="0">
                <a:solidFill>
                  <a:srgbClr val="C00000"/>
                </a:solidFill>
              </a:rPr>
              <a:t>cannot </a:t>
            </a:r>
            <a:r>
              <a:rPr lang="en-US" sz="3600" i="1" dirty="0">
                <a:solidFill>
                  <a:srgbClr val="C00000"/>
                </a:solidFill>
              </a:rPr>
              <a:t>detect</a:t>
            </a:r>
            <a:r>
              <a:rPr lang="en-US" sz="3600" dirty="0">
                <a:solidFill>
                  <a:srgbClr val="C00000"/>
                </a:solidFill>
              </a:rPr>
              <a:t> all failures</a:t>
            </a:r>
          </a:p>
        </p:txBody>
      </p:sp>
      <p:sp>
        <p:nvSpPr>
          <p:cNvPr id="6" name="Rectangular Callout 5"/>
          <p:cNvSpPr/>
          <p:nvPr/>
        </p:nvSpPr>
        <p:spPr>
          <a:xfrm>
            <a:off x="1792224" y="950977"/>
            <a:ext cx="7863840" cy="786385"/>
          </a:xfrm>
          <a:prstGeom prst="wedgeRectCallout">
            <a:avLst>
              <a:gd name="adj1" fmla="val 60231"/>
              <a:gd name="adj2" fmla="val 136742"/>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ts val="3360"/>
              </a:lnSpc>
            </a:pPr>
            <a:r>
              <a:rPr lang="en-US" sz="2800" dirty="0" smtClean="0">
                <a:solidFill>
                  <a:srgbClr val="FF0000"/>
                </a:solidFill>
              </a:rPr>
              <a:t>Even after hundreds of rounds, </a:t>
            </a:r>
          </a:p>
          <a:p>
            <a:pPr algn="ctr">
              <a:lnSpc>
                <a:spcPts val="3360"/>
              </a:lnSpc>
            </a:pPr>
            <a:r>
              <a:rPr lang="en-US" sz="2800" dirty="0" smtClean="0">
                <a:solidFill>
                  <a:srgbClr val="FF0000"/>
                </a:solidFill>
              </a:rPr>
              <a:t>a small number of new cells keep failing</a:t>
            </a:r>
            <a:endParaRPr lang="en-US" sz="2800" dirty="0">
              <a:solidFill>
                <a:srgbClr val="FF0000"/>
              </a:solidFill>
            </a:endParaRPr>
          </a:p>
        </p:txBody>
      </p:sp>
      <p:sp>
        <p:nvSpPr>
          <p:cNvPr id="3" name="Slide Number Placeholder 2"/>
          <p:cNvSpPr>
            <a:spLocks noGrp="1"/>
          </p:cNvSpPr>
          <p:nvPr>
            <p:ph type="sldNum" sz="quarter" idx="12"/>
          </p:nvPr>
        </p:nvSpPr>
        <p:spPr/>
        <p:txBody>
          <a:bodyPr/>
          <a:lstStyle/>
          <a:p>
            <a:fld id="{03EC1EAA-CC6C-FA44-8DF0-4BB4CFD4EFBC}" type="slidenum">
              <a:rPr lang="en-US" smtClean="0"/>
              <a:t>37</a:t>
            </a:fld>
            <a:endParaRPr lang="en-US"/>
          </a:p>
        </p:txBody>
      </p:sp>
      <p:sp>
        <p:nvSpPr>
          <p:cNvPr id="7" name="Right Arrow 6"/>
          <p:cNvSpPr/>
          <p:nvPr/>
        </p:nvSpPr>
        <p:spPr>
          <a:xfrm>
            <a:off x="6019799" y="1981200"/>
            <a:ext cx="5428489" cy="1143000"/>
          </a:xfrm>
          <a:prstGeom prst="rightArrow">
            <a:avLst/>
          </a:prstGeom>
          <a:solidFill>
            <a:srgbClr val="800000">
              <a:alpha val="72000"/>
            </a:srgbClr>
          </a:solidFill>
          <a:ln>
            <a:noFill/>
          </a:ln>
          <a:scene3d>
            <a:camera prst="orthographicFront">
              <a:rot lat="0" lon="0" rev="18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0" b="1" dirty="0"/>
          </a:p>
        </p:txBody>
      </p:sp>
    </p:spTree>
    <p:extLst>
      <p:ext uri="{BB962C8B-B14F-4D97-AF65-F5344CB8AC3E}">
        <p14:creationId xmlns:p14="http://schemas.microsoft.com/office/powerpoint/2010/main" val="62604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chart seriesIdx="1"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chart seriesIdx="2"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chart seriesIdx="3"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chart seriesIdx="4" categoryIdx="-4" bldStep="series"/>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
        </p:bldSub>
      </p:bldGraphic>
      <p:bldP spid="5" grpId="0" animBg="1"/>
      <p:bldP spid="6"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9368"/>
            <a:ext cx="12191999" cy="1325563"/>
          </a:xfrm>
        </p:spPr>
        <p:txBody>
          <a:bodyPr/>
          <a:lstStyle/>
          <a:p>
            <a:pPr algn="ctr"/>
            <a:r>
              <a:rPr lang="en-US" dirty="0" smtClean="0"/>
              <a:t>DETECTING DATA-DEPENDENT FAILURES</a:t>
            </a:r>
            <a:endParaRPr lang="en-US" dirty="0"/>
          </a:p>
        </p:txBody>
      </p:sp>
      <p:graphicFrame>
        <p:nvGraphicFramePr>
          <p:cNvPr id="4" name="Chart 3"/>
          <p:cNvGraphicFramePr/>
          <p:nvPr>
            <p:extLst/>
          </p:nvPr>
        </p:nvGraphicFramePr>
        <p:xfrm>
          <a:off x="1024128" y="1883665"/>
          <a:ext cx="10149840" cy="3255263"/>
        </p:xfrm>
        <a:graphic>
          <a:graphicData uri="http://schemas.openxmlformats.org/drawingml/2006/chart">
            <c:chart xmlns:c="http://schemas.openxmlformats.org/drawingml/2006/chart" xmlns:r="http://schemas.openxmlformats.org/officeDocument/2006/relationships" r:id="rId2"/>
          </a:graphicData>
        </a:graphic>
      </p:graphicFrame>
      <p:sp>
        <p:nvSpPr>
          <p:cNvPr id="5" name="Rounded Rectangle 4"/>
          <p:cNvSpPr/>
          <p:nvPr/>
        </p:nvSpPr>
        <p:spPr>
          <a:xfrm>
            <a:off x="1" y="5442350"/>
            <a:ext cx="12191999" cy="1028555"/>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3600" dirty="0" smtClean="0">
                <a:solidFill>
                  <a:srgbClr val="C00000"/>
                </a:solidFill>
              </a:rPr>
              <a:t>Conclusion: Tests with </a:t>
            </a:r>
            <a:r>
              <a:rPr lang="en-US" sz="3600" dirty="0">
                <a:solidFill>
                  <a:srgbClr val="C00000"/>
                </a:solidFill>
              </a:rPr>
              <a:t>many rounds of random patterns </a:t>
            </a:r>
          </a:p>
          <a:p>
            <a:pPr algn="ctr">
              <a:lnSpc>
                <a:spcPct val="80000"/>
              </a:lnSpc>
            </a:pPr>
            <a:r>
              <a:rPr lang="en-US" sz="3600" dirty="0">
                <a:solidFill>
                  <a:srgbClr val="C00000"/>
                </a:solidFill>
              </a:rPr>
              <a:t>cannot </a:t>
            </a:r>
            <a:r>
              <a:rPr lang="en-US" sz="3600" i="1" dirty="0">
                <a:solidFill>
                  <a:srgbClr val="C00000"/>
                </a:solidFill>
              </a:rPr>
              <a:t>detect</a:t>
            </a:r>
            <a:r>
              <a:rPr lang="en-US" sz="3600" dirty="0">
                <a:solidFill>
                  <a:srgbClr val="C00000"/>
                </a:solidFill>
              </a:rPr>
              <a:t> all failures</a:t>
            </a:r>
          </a:p>
        </p:txBody>
      </p:sp>
      <p:sp>
        <p:nvSpPr>
          <p:cNvPr id="6" name="Rectangular Callout 5"/>
          <p:cNvSpPr/>
          <p:nvPr/>
        </p:nvSpPr>
        <p:spPr>
          <a:xfrm>
            <a:off x="1792224" y="950977"/>
            <a:ext cx="7863840" cy="786385"/>
          </a:xfrm>
          <a:prstGeom prst="wedgeRectCallout">
            <a:avLst>
              <a:gd name="adj1" fmla="val 60231"/>
              <a:gd name="adj2" fmla="val 136742"/>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ts val="3360"/>
              </a:lnSpc>
            </a:pPr>
            <a:r>
              <a:rPr lang="en-US" sz="2800" dirty="0" smtClean="0">
                <a:solidFill>
                  <a:srgbClr val="FF0000"/>
                </a:solidFill>
              </a:rPr>
              <a:t>Even after hundreds of rounds, </a:t>
            </a:r>
          </a:p>
          <a:p>
            <a:pPr algn="ctr">
              <a:lnSpc>
                <a:spcPts val="3360"/>
              </a:lnSpc>
            </a:pPr>
            <a:r>
              <a:rPr lang="en-US" sz="2800" dirty="0" smtClean="0">
                <a:solidFill>
                  <a:srgbClr val="FF0000"/>
                </a:solidFill>
              </a:rPr>
              <a:t>a small number of new cells keep failing</a:t>
            </a:r>
            <a:endParaRPr lang="en-US" sz="2800" dirty="0">
              <a:solidFill>
                <a:srgbClr val="FF0000"/>
              </a:solidFill>
            </a:endParaRPr>
          </a:p>
        </p:txBody>
      </p:sp>
      <p:sp>
        <p:nvSpPr>
          <p:cNvPr id="3" name="Slide Number Placeholder 2"/>
          <p:cNvSpPr>
            <a:spLocks noGrp="1"/>
          </p:cNvSpPr>
          <p:nvPr>
            <p:ph type="sldNum" sz="quarter" idx="12"/>
          </p:nvPr>
        </p:nvSpPr>
        <p:spPr/>
        <p:txBody>
          <a:bodyPr/>
          <a:lstStyle/>
          <a:p>
            <a:fld id="{03EC1EAA-CC6C-FA44-8DF0-4BB4CFD4EFBC}" type="slidenum">
              <a:rPr lang="en-US" smtClean="0"/>
              <a:t>38</a:t>
            </a:fld>
            <a:endParaRPr lang="en-US"/>
          </a:p>
        </p:txBody>
      </p:sp>
      <p:sp>
        <p:nvSpPr>
          <p:cNvPr id="7" name="Right Arrow 6"/>
          <p:cNvSpPr/>
          <p:nvPr/>
        </p:nvSpPr>
        <p:spPr>
          <a:xfrm>
            <a:off x="6019799" y="1981200"/>
            <a:ext cx="5428489" cy="1143000"/>
          </a:xfrm>
          <a:prstGeom prst="rightArrow">
            <a:avLst/>
          </a:prstGeom>
          <a:solidFill>
            <a:srgbClr val="800000">
              <a:alpha val="72000"/>
            </a:srgbClr>
          </a:solidFill>
          <a:ln>
            <a:noFill/>
          </a:ln>
          <a:scene3d>
            <a:camera prst="orthographicFront">
              <a:rot lat="0" lon="0" rev="18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0" b="1" dirty="0"/>
          </a:p>
        </p:txBody>
      </p:sp>
      <p:sp>
        <p:nvSpPr>
          <p:cNvPr id="8" name="Rectangle 7"/>
          <p:cNvSpPr/>
          <p:nvPr/>
        </p:nvSpPr>
        <p:spPr>
          <a:xfrm>
            <a:off x="555412" y="742562"/>
            <a:ext cx="10892876" cy="4699788"/>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7703403" y="1220765"/>
            <a:ext cx="4072613" cy="4072613"/>
          </a:xfrm>
          <a:prstGeom prst="rect">
            <a:avLst/>
          </a:prstGeom>
        </p:spPr>
      </p:pic>
      <p:pic>
        <p:nvPicPr>
          <p:cNvPr id="10" name="Picture 9"/>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981437" y="1401829"/>
            <a:ext cx="5583451" cy="3709148"/>
          </a:xfrm>
          <a:prstGeom prst="rect">
            <a:avLst/>
          </a:prstGeom>
        </p:spPr>
      </p:pic>
      <p:sp>
        <p:nvSpPr>
          <p:cNvPr id="11" name="TextBox 10"/>
          <p:cNvSpPr txBox="1"/>
          <p:nvPr/>
        </p:nvSpPr>
        <p:spPr>
          <a:xfrm>
            <a:off x="930784" y="1000411"/>
            <a:ext cx="5856603" cy="1015663"/>
          </a:xfrm>
          <a:prstGeom prst="rect">
            <a:avLst/>
          </a:prstGeom>
          <a:solidFill>
            <a:schemeClr val="bg1">
              <a:lumMod val="65000"/>
            </a:schemeClr>
          </a:solidFill>
        </p:spPr>
        <p:txBody>
          <a:bodyPr wrap="none" rtlCol="0">
            <a:spAutoFit/>
          </a:bodyPr>
          <a:lstStyle/>
          <a:p>
            <a:r>
              <a:rPr lang="en-US" sz="6000" b="1" i="1" dirty="0" smtClean="0">
                <a:solidFill>
                  <a:srgbClr val="C00000"/>
                </a:solidFill>
                <a:latin typeface="Tw Cen MT Condensed Extra Bold" charset="0"/>
                <a:ea typeface="Tw Cen MT Condensed Extra Bold" charset="0"/>
                <a:cs typeface="Tw Cen MT Condensed Extra Bold" charset="0"/>
              </a:rPr>
              <a:t>Negative Result???</a:t>
            </a:r>
            <a:endParaRPr lang="en-US" sz="6000" b="1" i="1" dirty="0">
              <a:solidFill>
                <a:srgbClr val="C00000"/>
              </a:solidFill>
              <a:latin typeface="Tw Cen MT Condensed Extra Bold" charset="0"/>
              <a:ea typeface="Tw Cen MT Condensed Extra Bold" charset="0"/>
              <a:cs typeface="Tw Cen MT Condensed Extra Bold" charset="0"/>
            </a:endParaRPr>
          </a:p>
        </p:txBody>
      </p:sp>
      <p:sp>
        <p:nvSpPr>
          <p:cNvPr id="12" name="TextBox 11"/>
          <p:cNvSpPr txBox="1"/>
          <p:nvPr/>
        </p:nvSpPr>
        <p:spPr>
          <a:xfrm>
            <a:off x="7717873" y="991785"/>
            <a:ext cx="3876382" cy="1015663"/>
          </a:xfrm>
          <a:prstGeom prst="rect">
            <a:avLst/>
          </a:prstGeom>
          <a:solidFill>
            <a:schemeClr val="bg1">
              <a:lumMod val="65000"/>
            </a:schemeClr>
          </a:solidFill>
        </p:spPr>
        <p:txBody>
          <a:bodyPr wrap="none" rtlCol="0">
            <a:spAutoFit/>
          </a:bodyPr>
          <a:lstStyle/>
          <a:p>
            <a:r>
              <a:rPr lang="en-US" sz="6000" b="1" i="1" dirty="0" smtClean="0">
                <a:solidFill>
                  <a:srgbClr val="C00000"/>
                </a:solidFill>
                <a:latin typeface="Tw Cen MT Condensed Extra Bold" charset="0"/>
                <a:ea typeface="Tw Cen MT Condensed Extra Bold" charset="0"/>
                <a:cs typeface="Tw Cen MT Condensed Extra Bold" charset="0"/>
              </a:rPr>
              <a:t>Wait for it!!!</a:t>
            </a:r>
            <a:endParaRPr lang="en-US" sz="6000" b="1" i="1" dirty="0">
              <a:solidFill>
                <a:srgbClr val="C00000"/>
              </a:solidFill>
              <a:latin typeface="Tw Cen MT Condensed Extra Bold" charset="0"/>
              <a:ea typeface="Tw Cen MT Condensed Extra Bold" charset="0"/>
              <a:cs typeface="Tw Cen MT Condensed Extra Bold" charset="0"/>
            </a:endParaRPr>
          </a:p>
        </p:txBody>
      </p:sp>
    </p:spTree>
    <p:extLst>
      <p:ext uri="{BB962C8B-B14F-4D97-AF65-F5344CB8AC3E}">
        <p14:creationId xmlns:p14="http://schemas.microsoft.com/office/powerpoint/2010/main" val="9195661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1143000"/>
          </a:xfrm>
        </p:spPr>
        <p:txBody>
          <a:bodyPr>
            <a:normAutofit/>
          </a:bodyPr>
          <a:lstStyle/>
          <a:p>
            <a:pPr algn="ctr"/>
            <a:r>
              <a:rPr lang="en-US" b="1" dirty="0" smtClean="0"/>
              <a:t>WHY NOT USE ECC?</a:t>
            </a:r>
            <a:endParaRPr lang="en-US" b="1" dirty="0"/>
          </a:p>
        </p:txBody>
      </p:sp>
      <p:grpSp>
        <p:nvGrpSpPr>
          <p:cNvPr id="4" name="Group 3"/>
          <p:cNvGrpSpPr/>
          <p:nvPr/>
        </p:nvGrpSpPr>
        <p:grpSpPr>
          <a:xfrm>
            <a:off x="6113943" y="2164717"/>
            <a:ext cx="3273181" cy="2582606"/>
            <a:chOff x="428328" y="2110982"/>
            <a:chExt cx="3273181" cy="2582606"/>
          </a:xfrm>
          <a:solidFill>
            <a:schemeClr val="tx1">
              <a:lumMod val="65000"/>
              <a:lumOff val="35000"/>
            </a:schemeClr>
          </a:solidFill>
        </p:grpSpPr>
        <p:cxnSp>
          <p:nvCxnSpPr>
            <p:cNvPr id="5" name="Straight Connector 4"/>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534160" y="2226069"/>
              <a:ext cx="3067764" cy="525790"/>
              <a:chOff x="534160" y="2226069"/>
              <a:chExt cx="3067764" cy="525790"/>
            </a:xfrm>
            <a:grpFill/>
          </p:grpSpPr>
          <p:sp>
            <p:nvSpPr>
              <p:cNvPr id="33" name="Oval 32"/>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5" name="Group 14"/>
            <p:cNvGrpSpPr/>
            <p:nvPr/>
          </p:nvGrpSpPr>
          <p:grpSpPr>
            <a:xfrm>
              <a:off x="541777" y="2821081"/>
              <a:ext cx="3058627" cy="525790"/>
              <a:chOff x="534160" y="2226069"/>
              <a:chExt cx="3058627" cy="525790"/>
            </a:xfrm>
            <a:grpFill/>
          </p:grpSpPr>
          <p:sp>
            <p:nvSpPr>
              <p:cNvPr id="28" name="Oval 27"/>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6" name="Group 15"/>
            <p:cNvGrpSpPr/>
            <p:nvPr/>
          </p:nvGrpSpPr>
          <p:grpSpPr>
            <a:xfrm>
              <a:off x="538848" y="3430281"/>
              <a:ext cx="3067764" cy="525790"/>
              <a:chOff x="543297" y="2226069"/>
              <a:chExt cx="3067764" cy="525790"/>
            </a:xfrm>
            <a:grpFill/>
          </p:grpSpPr>
          <p:sp>
            <p:nvSpPr>
              <p:cNvPr id="23" name="Oval 22"/>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7" name="Group 16"/>
            <p:cNvGrpSpPr/>
            <p:nvPr/>
          </p:nvGrpSpPr>
          <p:grpSpPr>
            <a:xfrm>
              <a:off x="535919" y="4030345"/>
              <a:ext cx="3067764" cy="525790"/>
              <a:chOff x="543297" y="2226069"/>
              <a:chExt cx="3067764" cy="525790"/>
            </a:xfrm>
            <a:grpFill/>
          </p:grpSpPr>
          <p:sp>
            <p:nvSpPr>
              <p:cNvPr id="18" name="Oval 17"/>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38" name="Group 37"/>
          <p:cNvGrpSpPr/>
          <p:nvPr/>
        </p:nvGrpSpPr>
        <p:grpSpPr>
          <a:xfrm>
            <a:off x="1637829" y="2166452"/>
            <a:ext cx="3273181" cy="2582606"/>
            <a:chOff x="428328" y="2110982"/>
            <a:chExt cx="3273181" cy="2582606"/>
          </a:xfrm>
          <a:solidFill>
            <a:schemeClr val="tx1">
              <a:lumMod val="65000"/>
              <a:lumOff val="35000"/>
            </a:schemeClr>
          </a:solidFill>
        </p:grpSpPr>
        <p:cxnSp>
          <p:nvCxnSpPr>
            <p:cNvPr id="39" name="Straight Connector 38"/>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534160" y="2226069"/>
              <a:ext cx="3067764" cy="525790"/>
              <a:chOff x="534160" y="2226069"/>
              <a:chExt cx="3067764" cy="525790"/>
            </a:xfrm>
            <a:grpFill/>
          </p:grpSpPr>
          <p:sp>
            <p:nvSpPr>
              <p:cNvPr id="67" name="Oval 66"/>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Oval 67"/>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Oval 68"/>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0" name="Oval 69"/>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9" name="Group 48"/>
            <p:cNvGrpSpPr/>
            <p:nvPr/>
          </p:nvGrpSpPr>
          <p:grpSpPr>
            <a:xfrm>
              <a:off x="541777" y="2821081"/>
              <a:ext cx="3058627" cy="525790"/>
              <a:chOff x="534160" y="2226069"/>
              <a:chExt cx="3058627" cy="525790"/>
            </a:xfrm>
            <a:grpFill/>
          </p:grpSpPr>
          <p:sp>
            <p:nvSpPr>
              <p:cNvPr id="62" name="Oval 61"/>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Oval 62"/>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Oval 63"/>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Oval 64"/>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Oval 65"/>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0" name="Group 49"/>
            <p:cNvGrpSpPr/>
            <p:nvPr/>
          </p:nvGrpSpPr>
          <p:grpSpPr>
            <a:xfrm>
              <a:off x="538848" y="3430281"/>
              <a:ext cx="3067764" cy="525790"/>
              <a:chOff x="543297" y="2226069"/>
              <a:chExt cx="3067764" cy="525790"/>
            </a:xfrm>
            <a:grpFill/>
          </p:grpSpPr>
          <p:sp>
            <p:nvSpPr>
              <p:cNvPr id="57" name="Oval 56"/>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Oval 58"/>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Oval 59"/>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Oval 60"/>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1" name="Group 50"/>
            <p:cNvGrpSpPr/>
            <p:nvPr/>
          </p:nvGrpSpPr>
          <p:grpSpPr>
            <a:xfrm>
              <a:off x="535919" y="4030345"/>
              <a:ext cx="3067764" cy="525790"/>
              <a:chOff x="543297" y="2226069"/>
              <a:chExt cx="3067764" cy="525790"/>
            </a:xfrm>
            <a:grpFill/>
          </p:grpSpPr>
          <p:sp>
            <p:nvSpPr>
              <p:cNvPr id="52" name="Oval 51"/>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Oval 52"/>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Oval 53"/>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Oval 54"/>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Oval 55"/>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135" name="Group 134"/>
          <p:cNvGrpSpPr/>
          <p:nvPr/>
        </p:nvGrpSpPr>
        <p:grpSpPr>
          <a:xfrm>
            <a:off x="4823968" y="2166450"/>
            <a:ext cx="1436182" cy="2563934"/>
            <a:chOff x="2912465" y="3911935"/>
            <a:chExt cx="1436182" cy="2563934"/>
          </a:xfrm>
          <a:solidFill>
            <a:schemeClr val="tx2"/>
          </a:solidFill>
        </p:grpSpPr>
        <p:cxnSp>
          <p:nvCxnSpPr>
            <p:cNvPr id="76" name="Straight Connector 75"/>
            <p:cNvCxnSpPr/>
            <p:nvPr/>
          </p:nvCxnSpPr>
          <p:spPr>
            <a:xfrm flipV="1">
              <a:off x="2934018" y="6069693"/>
              <a:ext cx="1414629" cy="12562"/>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2927810" y="5488552"/>
              <a:ext cx="1420837" cy="2774"/>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933455" y="3918159"/>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3296794" y="3911935"/>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2913985" y="4283223"/>
              <a:ext cx="1413134" cy="13027"/>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2912465" y="4885888"/>
              <a:ext cx="1436182" cy="5374"/>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Oval 100"/>
            <p:cNvSpPr/>
            <p:nvPr/>
          </p:nvSpPr>
          <p:spPr>
            <a:xfrm>
              <a:off x="3018297" y="4033230"/>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Oval 101"/>
            <p:cNvSpPr/>
            <p:nvPr/>
          </p:nvSpPr>
          <p:spPr>
            <a:xfrm>
              <a:off x="3660834" y="4031678"/>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Oval 95"/>
            <p:cNvSpPr/>
            <p:nvPr/>
          </p:nvSpPr>
          <p:spPr>
            <a:xfrm>
              <a:off x="3025914" y="4628242"/>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 name="Oval 96"/>
            <p:cNvSpPr/>
            <p:nvPr/>
          </p:nvSpPr>
          <p:spPr>
            <a:xfrm>
              <a:off x="3659314" y="4626690"/>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 name="Oval 90"/>
            <p:cNvSpPr/>
            <p:nvPr/>
          </p:nvSpPr>
          <p:spPr>
            <a:xfrm>
              <a:off x="3022985" y="5237442"/>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2" name="Oval 91"/>
            <p:cNvSpPr/>
            <p:nvPr/>
          </p:nvSpPr>
          <p:spPr>
            <a:xfrm>
              <a:off x="3656385" y="5235890"/>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Oval 85"/>
            <p:cNvSpPr/>
            <p:nvPr/>
          </p:nvSpPr>
          <p:spPr>
            <a:xfrm>
              <a:off x="3020056" y="5837506"/>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Oval 86"/>
            <p:cNvSpPr/>
            <p:nvPr/>
          </p:nvSpPr>
          <p:spPr>
            <a:xfrm>
              <a:off x="3662593" y="5835954"/>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11" name="Group 110"/>
          <p:cNvGrpSpPr/>
          <p:nvPr/>
        </p:nvGrpSpPr>
        <p:grpSpPr>
          <a:xfrm>
            <a:off x="8011812" y="2168185"/>
            <a:ext cx="2060493" cy="2570158"/>
            <a:chOff x="2912465" y="3911935"/>
            <a:chExt cx="2060493" cy="2570158"/>
          </a:xfrm>
          <a:solidFill>
            <a:schemeClr val="tx2"/>
          </a:solidFill>
        </p:grpSpPr>
        <p:cxnSp>
          <p:nvCxnSpPr>
            <p:cNvPr id="112" name="Straight Connector 111"/>
            <p:cNvCxnSpPr/>
            <p:nvPr/>
          </p:nvCxnSpPr>
          <p:spPr>
            <a:xfrm>
              <a:off x="4560979" y="3924383"/>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flipV="1">
              <a:off x="2934018" y="6069693"/>
              <a:ext cx="2038940" cy="12561"/>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flipV="1">
              <a:off x="2927810" y="5488552"/>
              <a:ext cx="2045148" cy="2774"/>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933455" y="3918159"/>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3296794" y="3911935"/>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2913985" y="4296250"/>
              <a:ext cx="2058973" cy="8497"/>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flipV="1">
              <a:off x="2912465" y="4885888"/>
              <a:ext cx="2060493" cy="5374"/>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sp>
          <p:nvSpPr>
            <p:cNvPr id="119" name="Oval 118"/>
            <p:cNvSpPr/>
            <p:nvPr/>
          </p:nvSpPr>
          <p:spPr>
            <a:xfrm>
              <a:off x="3018297" y="4033230"/>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0" name="Oval 119"/>
            <p:cNvSpPr/>
            <p:nvPr/>
          </p:nvSpPr>
          <p:spPr>
            <a:xfrm>
              <a:off x="3660834" y="4031678"/>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Oval 120"/>
            <p:cNvSpPr/>
            <p:nvPr/>
          </p:nvSpPr>
          <p:spPr>
            <a:xfrm>
              <a:off x="4285097" y="4030126"/>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2" name="Oval 121"/>
            <p:cNvSpPr/>
            <p:nvPr/>
          </p:nvSpPr>
          <p:spPr>
            <a:xfrm>
              <a:off x="3025914" y="4628242"/>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3" name="Oval 122"/>
            <p:cNvSpPr/>
            <p:nvPr/>
          </p:nvSpPr>
          <p:spPr>
            <a:xfrm>
              <a:off x="3659314" y="4626690"/>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Oval 123"/>
            <p:cNvSpPr/>
            <p:nvPr/>
          </p:nvSpPr>
          <p:spPr>
            <a:xfrm>
              <a:off x="4292714" y="4625138"/>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5" name="Oval 124"/>
            <p:cNvSpPr/>
            <p:nvPr/>
          </p:nvSpPr>
          <p:spPr>
            <a:xfrm>
              <a:off x="3022985" y="5237442"/>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6" name="Oval 125"/>
            <p:cNvSpPr/>
            <p:nvPr/>
          </p:nvSpPr>
          <p:spPr>
            <a:xfrm>
              <a:off x="3656385" y="5235890"/>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7" name="Oval 126"/>
            <p:cNvSpPr/>
            <p:nvPr/>
          </p:nvSpPr>
          <p:spPr>
            <a:xfrm>
              <a:off x="4289785" y="5234338"/>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8" name="Oval 127"/>
            <p:cNvSpPr/>
            <p:nvPr/>
          </p:nvSpPr>
          <p:spPr>
            <a:xfrm>
              <a:off x="3020056" y="5837506"/>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Oval 128"/>
            <p:cNvSpPr/>
            <p:nvPr/>
          </p:nvSpPr>
          <p:spPr>
            <a:xfrm>
              <a:off x="3662593" y="5835954"/>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0" name="Oval 129"/>
            <p:cNvSpPr/>
            <p:nvPr/>
          </p:nvSpPr>
          <p:spPr>
            <a:xfrm>
              <a:off x="4286856" y="5834402"/>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37" name="Group 136"/>
          <p:cNvGrpSpPr/>
          <p:nvPr/>
        </p:nvGrpSpPr>
        <p:grpSpPr>
          <a:xfrm>
            <a:off x="9281961" y="2168185"/>
            <a:ext cx="1436182" cy="2563934"/>
            <a:chOff x="2912465" y="3911935"/>
            <a:chExt cx="1436182" cy="2563934"/>
          </a:xfrm>
          <a:solidFill>
            <a:schemeClr val="tx2"/>
          </a:solidFill>
        </p:grpSpPr>
        <p:cxnSp>
          <p:nvCxnSpPr>
            <p:cNvPr id="138" name="Straight Connector 137"/>
            <p:cNvCxnSpPr/>
            <p:nvPr/>
          </p:nvCxnSpPr>
          <p:spPr>
            <a:xfrm flipV="1">
              <a:off x="2934018" y="6069693"/>
              <a:ext cx="1414629" cy="12562"/>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V="1">
              <a:off x="2927810" y="5488552"/>
              <a:ext cx="1420837" cy="2774"/>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3933455" y="3918159"/>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3296794" y="3911935"/>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flipV="1">
              <a:off x="2913985" y="4283223"/>
              <a:ext cx="1413134" cy="13027"/>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flipV="1">
              <a:off x="2912465" y="4885888"/>
              <a:ext cx="1436182" cy="5374"/>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sp>
          <p:nvSpPr>
            <p:cNvPr id="144" name="Oval 143"/>
            <p:cNvSpPr/>
            <p:nvPr/>
          </p:nvSpPr>
          <p:spPr>
            <a:xfrm>
              <a:off x="3018297" y="4033230"/>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5" name="Oval 144"/>
            <p:cNvSpPr/>
            <p:nvPr/>
          </p:nvSpPr>
          <p:spPr>
            <a:xfrm>
              <a:off x="3660834" y="4031678"/>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6" name="Oval 145"/>
            <p:cNvSpPr/>
            <p:nvPr/>
          </p:nvSpPr>
          <p:spPr>
            <a:xfrm>
              <a:off x="3025914" y="4628242"/>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7" name="Oval 146"/>
            <p:cNvSpPr/>
            <p:nvPr/>
          </p:nvSpPr>
          <p:spPr>
            <a:xfrm>
              <a:off x="3659314" y="4626690"/>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8" name="Oval 147"/>
            <p:cNvSpPr/>
            <p:nvPr/>
          </p:nvSpPr>
          <p:spPr>
            <a:xfrm>
              <a:off x="3022985" y="5237442"/>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9" name="Oval 148"/>
            <p:cNvSpPr/>
            <p:nvPr/>
          </p:nvSpPr>
          <p:spPr>
            <a:xfrm>
              <a:off x="3656385" y="5235890"/>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0" name="Oval 149"/>
            <p:cNvSpPr/>
            <p:nvPr/>
          </p:nvSpPr>
          <p:spPr>
            <a:xfrm>
              <a:off x="3020056" y="5837506"/>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1" name="Oval 150"/>
            <p:cNvSpPr/>
            <p:nvPr/>
          </p:nvSpPr>
          <p:spPr>
            <a:xfrm>
              <a:off x="3662593" y="5835954"/>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52" name="TextBox 151"/>
          <p:cNvSpPr txBox="1"/>
          <p:nvPr/>
        </p:nvSpPr>
        <p:spPr>
          <a:xfrm>
            <a:off x="0" y="975859"/>
            <a:ext cx="12192000" cy="1077218"/>
          </a:xfrm>
          <a:prstGeom prst="rect">
            <a:avLst/>
          </a:prstGeom>
          <a:noFill/>
          <a:ln w="76200" cmpd="sng">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200" dirty="0">
                <a:solidFill>
                  <a:schemeClr val="tx1"/>
                </a:solidFill>
              </a:rPr>
              <a:t>No testing, use strong ECC</a:t>
            </a:r>
          </a:p>
          <a:p>
            <a:pPr algn="ctr"/>
            <a:r>
              <a:rPr lang="en-US" sz="3200" dirty="0">
                <a:solidFill>
                  <a:schemeClr val="tx1"/>
                </a:solidFill>
              </a:rPr>
              <a:t>But amortize cost of ECC over larger data chunk </a:t>
            </a:r>
          </a:p>
        </p:txBody>
      </p:sp>
      <p:sp>
        <p:nvSpPr>
          <p:cNvPr id="131" name="TextBox 130"/>
          <p:cNvSpPr txBox="1"/>
          <p:nvPr/>
        </p:nvSpPr>
        <p:spPr>
          <a:xfrm>
            <a:off x="0" y="4971872"/>
            <a:ext cx="12192000" cy="1200329"/>
          </a:xfrm>
          <a:prstGeom prst="rect">
            <a:avLst/>
          </a:prstGeom>
          <a:solidFill>
            <a:schemeClr val="bg2"/>
          </a:solidFill>
        </p:spPr>
        <p:txBody>
          <a:bodyPr wrap="square" rtlCol="0">
            <a:spAutoFit/>
          </a:bodyPr>
          <a:lstStyle/>
          <a:p>
            <a:pPr algn="ctr"/>
            <a:r>
              <a:rPr lang="en-US" sz="3600" dirty="0">
                <a:solidFill>
                  <a:srgbClr val="C00000"/>
                </a:solidFill>
              </a:rPr>
              <a:t>Can potentially tolerate </a:t>
            </a:r>
            <a:r>
              <a:rPr lang="en-US" sz="3600">
                <a:solidFill>
                  <a:srgbClr val="C00000"/>
                </a:solidFill>
              </a:rPr>
              <a:t>errors </a:t>
            </a:r>
            <a:endParaRPr lang="en-US" sz="3600" smtClean="0">
              <a:solidFill>
                <a:srgbClr val="C00000"/>
              </a:solidFill>
            </a:endParaRPr>
          </a:p>
          <a:p>
            <a:pPr algn="ctr"/>
            <a:r>
              <a:rPr lang="en-US" sz="3600" dirty="0" smtClean="0">
                <a:solidFill>
                  <a:srgbClr val="C00000"/>
                </a:solidFill>
              </a:rPr>
              <a:t>at </a:t>
            </a:r>
            <a:r>
              <a:rPr lang="en-US" sz="3600" dirty="0">
                <a:solidFill>
                  <a:srgbClr val="C00000"/>
                </a:solidFill>
              </a:rPr>
              <a:t>the cost of higher strength ECC</a:t>
            </a:r>
          </a:p>
        </p:txBody>
      </p:sp>
      <p:sp>
        <p:nvSpPr>
          <p:cNvPr id="132" name="TextBox 131"/>
          <p:cNvSpPr txBox="1"/>
          <p:nvPr/>
        </p:nvSpPr>
        <p:spPr>
          <a:xfrm>
            <a:off x="7946900" y="2817945"/>
            <a:ext cx="2607580" cy="1015663"/>
          </a:xfrm>
          <a:prstGeom prst="rect">
            <a:avLst/>
          </a:prstGeom>
          <a:solidFill>
            <a:srgbClr val="941100"/>
          </a:solidFill>
          <a:scene3d>
            <a:camera prst="orthographicFront">
              <a:rot lat="0" lon="0" rev="19199999"/>
            </a:camera>
            <a:lightRig rig="threePt" dir="t"/>
          </a:scene3d>
        </p:spPr>
        <p:txBody>
          <a:bodyPr wrap="none" rtlCol="0">
            <a:spAutoFit/>
          </a:bodyPr>
          <a:lstStyle/>
          <a:p>
            <a:r>
              <a:rPr lang="en-US" sz="6000" b="1" dirty="0">
                <a:solidFill>
                  <a:schemeClr val="bg1"/>
                </a:solidFill>
              </a:rPr>
              <a:t>5EC6ED</a:t>
            </a:r>
          </a:p>
        </p:txBody>
      </p:sp>
      <p:sp>
        <p:nvSpPr>
          <p:cNvPr id="73" name="Slide Number Placeholder 72"/>
          <p:cNvSpPr>
            <a:spLocks noGrp="1"/>
          </p:cNvSpPr>
          <p:nvPr>
            <p:ph type="sldNum" sz="quarter" idx="12"/>
          </p:nvPr>
        </p:nvSpPr>
        <p:spPr/>
        <p:txBody>
          <a:bodyPr/>
          <a:lstStyle/>
          <a:p>
            <a:fld id="{75AD3244-FE42-4648-8A13-942AAE84A223}" type="slidenum">
              <a:rPr lang="en-US" smtClean="0"/>
              <a:t>39</a:t>
            </a:fld>
            <a:endParaRPr lang="en-US" dirty="0"/>
          </a:p>
        </p:txBody>
      </p:sp>
    </p:spTree>
    <p:extLst>
      <p:ext uri="{BB962C8B-B14F-4D97-AF65-F5344CB8AC3E}">
        <p14:creationId xmlns:p14="http://schemas.microsoft.com/office/powerpoint/2010/main" val="37226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135"/>
                                        </p:tgtEl>
                                      </p:cBhvr>
                                    </p:animEffect>
                                    <p:set>
                                      <p:cBhvr>
                                        <p:cTn id="13" dur="1" fill="hold">
                                          <p:stCondLst>
                                            <p:cond delay="499"/>
                                          </p:stCondLst>
                                        </p:cTn>
                                        <p:tgtEl>
                                          <p:spTgt spid="135"/>
                                        </p:tgtEl>
                                        <p:attrNameLst>
                                          <p:attrName>style.visibility</p:attrName>
                                        </p:attrNameLst>
                                      </p:cBhvr>
                                      <p:to>
                                        <p:strVal val="hidden"/>
                                      </p:to>
                                    </p:set>
                                  </p:childTnLst>
                                </p:cTn>
                              </p:par>
                              <p:par>
                                <p:cTn id="14" presetID="3" presetClass="exit" presetSubtype="10" fill="hold" nodeType="withEffect">
                                  <p:stCondLst>
                                    <p:cond delay="0"/>
                                  </p:stCondLst>
                                  <p:childTnLst>
                                    <p:animEffect transition="out" filter="blinds(horizontal)">
                                      <p:cBhvr>
                                        <p:cTn id="15" dur="500"/>
                                        <p:tgtEl>
                                          <p:spTgt spid="137"/>
                                        </p:tgtEl>
                                      </p:cBhvr>
                                    </p:animEffect>
                                    <p:set>
                                      <p:cBhvr>
                                        <p:cTn id="16" dur="1" fill="hold">
                                          <p:stCondLst>
                                            <p:cond delay="499"/>
                                          </p:stCondLst>
                                        </p:cTn>
                                        <p:tgtEl>
                                          <p:spTgt spid="137"/>
                                        </p:tgtEl>
                                        <p:attrNameLst>
                                          <p:attrName>style.visibility</p:attrName>
                                        </p:attrNameLst>
                                      </p:cBhvr>
                                      <p:to>
                                        <p:strVal val="hidden"/>
                                      </p:to>
                                    </p:set>
                                  </p:childTnLst>
                                </p:cTn>
                              </p:par>
                            </p:childTnLst>
                          </p:cTn>
                        </p:par>
                        <p:par>
                          <p:cTn id="17" fill="hold">
                            <p:stCondLst>
                              <p:cond delay="500"/>
                            </p:stCondLst>
                            <p:childTnLst>
                              <p:par>
                                <p:cTn id="18" presetID="35" presetClass="path" presetSubtype="0" accel="50000" decel="50000" fill="hold" nodeType="afterEffect">
                                  <p:stCondLst>
                                    <p:cond delay="0"/>
                                  </p:stCondLst>
                                  <p:childTnLst>
                                    <p:animMotion origin="layout" path="M 2.91667E-6 4.81481E-6 L -0.10586 -0.00093 " pathEditMode="relative" rAng="0" ptsTypes="AA">
                                      <p:cBhvr>
                                        <p:cTn id="19" dur="1000" fill="hold"/>
                                        <p:tgtEl>
                                          <p:spTgt spid="4"/>
                                        </p:tgtEl>
                                        <p:attrNameLst>
                                          <p:attrName>ppt_x</p:attrName>
                                          <p:attrName>ppt_y</p:attrName>
                                        </p:attrNameLst>
                                      </p:cBhvr>
                                      <p:rCtr x="-5299" y="-46"/>
                                    </p:animMotion>
                                  </p:childTnLst>
                                </p:cTn>
                              </p:par>
                            </p:childTnLst>
                          </p:cTn>
                        </p:par>
                        <p:par>
                          <p:cTn id="20" fill="hold">
                            <p:stCondLst>
                              <p:cond delay="1500"/>
                            </p:stCondLst>
                            <p:childTnLst>
                              <p:par>
                                <p:cTn id="21" presetID="1" presetClass="entr" presetSubtype="0" fill="hold" nodeType="after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childTnLst>
                          </p:cTn>
                        </p:par>
                        <p:par>
                          <p:cTn id="23" fill="hold">
                            <p:stCondLst>
                              <p:cond delay="1500"/>
                            </p:stCondLst>
                            <p:childTnLst>
                              <p:par>
                                <p:cTn id="24" presetID="1" presetClass="entr" presetSubtype="0" fill="hold" grpId="0" nodeType="afterEffect">
                                  <p:stCondLst>
                                    <p:cond delay="0"/>
                                  </p:stCondLst>
                                  <p:childTnLst>
                                    <p:set>
                                      <p:cBhvr>
                                        <p:cTn id="25" dur="1" fill="hold">
                                          <p:stCondLst>
                                            <p:cond delay="0"/>
                                          </p:stCondLst>
                                        </p:cTn>
                                        <p:tgtEl>
                                          <p:spTgt spid="13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0" y="0"/>
            <a:ext cx="12192000" cy="894388"/>
          </a:xfrm>
          <a:prstGeom prst="roundRect">
            <a:avLst/>
          </a:prstGeom>
          <a:solidFill>
            <a:schemeClr val="bg2">
              <a:lumMod val="9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5400" b="1" smtClean="0">
                <a:solidFill>
                  <a:srgbClr val="C00000"/>
                </a:solidFill>
                <a:latin typeface="Tw Cen MT Condensed Extra Bold" charset="0"/>
                <a:ea typeface="Tw Cen MT Condensed Extra Bold" charset="0"/>
                <a:cs typeface="Tw Cen MT Condensed Extra Bold" charset="0"/>
              </a:rPr>
              <a:t>THE SECRET LIFE OF NEGATIVE RESULTS</a:t>
            </a:r>
            <a:endParaRPr lang="en-US" sz="5400" dirty="0">
              <a:solidFill>
                <a:srgbClr val="C00000"/>
              </a:solidFill>
              <a:latin typeface="Tw Cen MT Condensed Extra Bold" charset="0"/>
              <a:ea typeface="Tw Cen MT Condensed Extra Bold" charset="0"/>
              <a:cs typeface="Tw Cen MT Condensed Extra Bold" charset="0"/>
            </a:endParaRPr>
          </a:p>
        </p:txBody>
      </p:sp>
      <p:sp>
        <p:nvSpPr>
          <p:cNvPr id="172" name="Rounded Rectangle 171"/>
          <p:cNvSpPr/>
          <p:nvPr/>
        </p:nvSpPr>
        <p:spPr>
          <a:xfrm>
            <a:off x="431200" y="4159883"/>
            <a:ext cx="3130514" cy="1791415"/>
          </a:xfrm>
          <a:prstGeom prst="roundRect">
            <a:avLst>
              <a:gd name="adj" fmla="val 9524"/>
            </a:avLst>
          </a:prstGeom>
          <a:solidFill>
            <a:schemeClr val="tx1">
              <a:lumMod val="65000"/>
              <a:lumOff val="3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500"/>
              </a:lnSpc>
            </a:pPr>
            <a:r>
              <a:rPr lang="en-US" sz="3600" dirty="0" smtClean="0">
                <a:solidFill>
                  <a:srgbClr val="EDEFF3"/>
                </a:solidFill>
                <a:latin typeface="Tw Cen MT Condensed Extra Bold" panose="020B0803020202020204" pitchFamily="34" charset="0"/>
                <a:cs typeface="Courier New" panose="02070309020205020404" pitchFamily="49" charset="0"/>
              </a:rPr>
              <a:t>Negative Results</a:t>
            </a:r>
          </a:p>
          <a:p>
            <a:pPr algn="ctr">
              <a:lnSpc>
                <a:spcPts val="3500"/>
              </a:lnSpc>
            </a:pPr>
            <a:r>
              <a:rPr lang="en-US" sz="3600" dirty="0" smtClean="0">
                <a:solidFill>
                  <a:srgbClr val="EDEFF3"/>
                </a:solidFill>
                <a:latin typeface="Tw Cen MT Condensed Extra Bold" panose="020B0803020202020204" pitchFamily="34" charset="0"/>
                <a:cs typeface="Courier New" panose="02070309020205020404" pitchFamily="49" charset="0"/>
              </a:rPr>
              <a:t>In Scientific Revolution</a:t>
            </a:r>
            <a:endParaRPr lang="en-US" sz="3600" dirty="0">
              <a:solidFill>
                <a:srgbClr val="EDEFF3"/>
              </a:solidFill>
              <a:latin typeface="Tw Cen MT Condensed Extra Bold" panose="020B0803020202020204" pitchFamily="34" charset="0"/>
              <a:cs typeface="Courier New" panose="02070309020205020404" pitchFamily="49" charset="0"/>
            </a:endParaRPr>
          </a:p>
        </p:txBody>
      </p:sp>
      <p:grpSp>
        <p:nvGrpSpPr>
          <p:cNvPr id="5" name="Group 4"/>
          <p:cNvGrpSpPr/>
          <p:nvPr/>
        </p:nvGrpSpPr>
        <p:grpSpPr>
          <a:xfrm>
            <a:off x="8019975" y="1156031"/>
            <a:ext cx="3992615" cy="4824423"/>
            <a:chOff x="8019975" y="1156031"/>
            <a:chExt cx="3992615" cy="4824423"/>
          </a:xfrm>
        </p:grpSpPr>
        <p:sp>
          <p:nvSpPr>
            <p:cNvPr id="160" name="Rectangle 159"/>
            <p:cNvSpPr/>
            <p:nvPr/>
          </p:nvSpPr>
          <p:spPr>
            <a:xfrm>
              <a:off x="8730571" y="3759236"/>
              <a:ext cx="2601161" cy="461665"/>
            </a:xfrm>
            <a:prstGeom prst="rect">
              <a:avLst/>
            </a:prstGeom>
          </p:spPr>
          <p:txBody>
            <a:bodyPr wrap="none">
              <a:spAutoFit/>
            </a:bodyPr>
            <a:lstStyle/>
            <a:p>
              <a:r>
                <a:rPr lang="en-US" sz="2400" b="1" dirty="0" smtClean="0">
                  <a:solidFill>
                    <a:srgbClr val="000000"/>
                  </a:solidFill>
                </a:rPr>
                <a:t>CORES &amp; MEMORY</a:t>
              </a:r>
              <a:endParaRPr lang="en-US" sz="2400" b="1" dirty="0">
                <a:solidFill>
                  <a:srgbClr val="000000"/>
                </a:solidFill>
              </a:endParaRPr>
            </a:p>
          </p:txBody>
        </p:sp>
        <p:grpSp>
          <p:nvGrpSpPr>
            <p:cNvPr id="3" name="Group 2"/>
            <p:cNvGrpSpPr/>
            <p:nvPr/>
          </p:nvGrpSpPr>
          <p:grpSpPr>
            <a:xfrm>
              <a:off x="8019975" y="1156031"/>
              <a:ext cx="3992615" cy="4824423"/>
              <a:chOff x="8019975" y="1156031"/>
              <a:chExt cx="3992615" cy="4824423"/>
            </a:xfrm>
          </p:grpSpPr>
          <p:grpSp>
            <p:nvGrpSpPr>
              <p:cNvPr id="178" name="Group 177"/>
              <p:cNvGrpSpPr>
                <a:grpSpLocks noChangeAspect="1"/>
              </p:cNvGrpSpPr>
              <p:nvPr/>
            </p:nvGrpSpPr>
            <p:grpSpPr>
              <a:xfrm>
                <a:off x="8910222" y="2774466"/>
                <a:ext cx="2434065" cy="1118087"/>
                <a:chOff x="9072967" y="3213707"/>
                <a:chExt cx="3124200" cy="1435100"/>
              </a:xfrm>
            </p:grpSpPr>
            <p:pic>
              <p:nvPicPr>
                <p:cNvPr id="169" name="Picture 168"/>
                <p:cNvPicPr>
                  <a:picLocks noChangeAspect="1" noChangeArrowheads="1"/>
                </p:cNvPicPr>
                <p:nvPr/>
              </p:nvPicPr>
              <p:blipFill rotWithShape="1">
                <a:blip r:embed="rId3">
                  <a:extLst>
                    <a:ext uri="{28A0092B-C50C-407E-A947-70E740481C1C}">
                      <a14:useLocalDpi xmlns:a14="http://schemas.microsoft.com/office/drawing/2010/main" val="0"/>
                    </a:ext>
                  </a:extLst>
                </a:blip>
                <a:srcRect l="4719" r="76303" b="73396"/>
                <a:stretch/>
              </p:blipFill>
              <p:spPr bwMode="auto">
                <a:xfrm>
                  <a:off x="9072967" y="3213707"/>
                  <a:ext cx="1219200" cy="143510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170"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5607" r="45465" b="73396"/>
                <a:stretch/>
              </p:blipFill>
              <p:spPr bwMode="auto">
                <a:xfrm>
                  <a:off x="10981142" y="3213707"/>
                  <a:ext cx="1216025" cy="143510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171" name="Left-Right Arrow 170"/>
                <p:cNvSpPr/>
                <p:nvPr/>
              </p:nvSpPr>
              <p:spPr>
                <a:xfrm>
                  <a:off x="10349317" y="3899507"/>
                  <a:ext cx="533400" cy="304800"/>
                </a:xfrm>
                <a:prstGeom prst="leftRightArrow">
                  <a:avLst/>
                </a:prstGeom>
                <a:solidFill>
                  <a:srgbClr val="8C84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4" name="Group 173"/>
              <p:cNvGrpSpPr/>
              <p:nvPr/>
            </p:nvGrpSpPr>
            <p:grpSpPr>
              <a:xfrm>
                <a:off x="8338008" y="1489371"/>
                <a:ext cx="3534519" cy="1254777"/>
                <a:chOff x="8736760" y="1774322"/>
                <a:chExt cx="3534519" cy="1254777"/>
              </a:xfrm>
            </p:grpSpPr>
            <p:grpSp>
              <p:nvGrpSpPr>
                <p:cNvPr id="153" name="Group 152"/>
                <p:cNvGrpSpPr/>
                <p:nvPr/>
              </p:nvGrpSpPr>
              <p:grpSpPr>
                <a:xfrm>
                  <a:off x="8736760" y="1886099"/>
                  <a:ext cx="2286000" cy="1143000"/>
                  <a:chOff x="2286000" y="2683933"/>
                  <a:chExt cx="2286000" cy="1143000"/>
                </a:xfrm>
              </p:grpSpPr>
              <p:pic>
                <p:nvPicPr>
                  <p:cNvPr id="154" name="Picture 5"/>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048000" y="2683933"/>
                    <a:ext cx="952500" cy="95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5" name="Picture 5"/>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00500" y="2683933"/>
                    <a:ext cx="57150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6" name="Picture 5"/>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000500" y="3217333"/>
                    <a:ext cx="57150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7" name="Picture 156"/>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286000" y="2683933"/>
                    <a:ext cx="7620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8" name="Picture 5"/>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286000" y="3445933"/>
                    <a:ext cx="3810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9" name="Picture 5"/>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667000" y="3445931"/>
                    <a:ext cx="3810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173" name="Picture 172"/>
                <p:cNvPicPr>
                  <a:picLocks noChangeAspect="1"/>
                </p:cNvPicPr>
                <p:nvPr/>
              </p:nvPicPr>
              <p:blipFill rotWithShape="1">
                <a:blip r:embed="rId5">
                  <a:extLst>
                    <a:ext uri="{28A0092B-C50C-407E-A947-70E740481C1C}">
                      <a14:useLocalDpi xmlns:a14="http://schemas.microsoft.com/office/drawing/2010/main" val="0"/>
                    </a:ext>
                  </a:extLst>
                </a:blip>
                <a:srcRect l="22585" t="15802" r="21373" b="27416"/>
                <a:stretch/>
              </p:blipFill>
              <p:spPr>
                <a:xfrm>
                  <a:off x="11039980" y="1774322"/>
                  <a:ext cx="1231299" cy="1247557"/>
                </a:xfrm>
                <a:prstGeom prst="rect">
                  <a:avLst/>
                </a:prstGeom>
              </p:spPr>
            </p:pic>
          </p:grpSp>
          <p:sp>
            <p:nvSpPr>
              <p:cNvPr id="181" name="Rounded Rectangle 180"/>
              <p:cNvSpPr/>
              <p:nvPr/>
            </p:nvSpPr>
            <p:spPr>
              <a:xfrm>
                <a:off x="8498611" y="4189039"/>
                <a:ext cx="3130514" cy="1791415"/>
              </a:xfrm>
              <a:prstGeom prst="roundRect">
                <a:avLst>
                  <a:gd name="adj" fmla="val 9524"/>
                </a:avLst>
              </a:prstGeom>
              <a:solidFill>
                <a:schemeClr val="tx1">
                  <a:lumMod val="65000"/>
                  <a:lumOff val="3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500"/>
                  </a:lnSpc>
                </a:pPr>
                <a:r>
                  <a:rPr lang="en-US" sz="3600" dirty="0" smtClean="0">
                    <a:solidFill>
                      <a:srgbClr val="EDEFF3"/>
                    </a:solidFill>
                    <a:latin typeface="Tw Cen MT Condensed Extra Bold" panose="020B0803020202020204" pitchFamily="34" charset="0"/>
                    <a:cs typeface="Courier New" panose="02070309020205020404" pitchFamily="49" charset="0"/>
                  </a:rPr>
                  <a:t>CURRENT TIME</a:t>
                </a:r>
              </a:p>
              <a:p>
                <a:pPr algn="ctr">
                  <a:lnSpc>
                    <a:spcPts val="3500"/>
                  </a:lnSpc>
                </a:pPr>
                <a:r>
                  <a:rPr lang="en-US" sz="3600" dirty="0" smtClean="0">
                    <a:solidFill>
                      <a:srgbClr val="EDEFF3"/>
                    </a:solidFill>
                    <a:latin typeface="Tw Cen MT Condensed Extra Bold" panose="020B0803020202020204" pitchFamily="34" charset="0"/>
                    <a:cs typeface="Courier New" panose="02070309020205020404" pitchFamily="49" charset="0"/>
                  </a:rPr>
                  <a:t>Close to a Scientific Revolution</a:t>
                </a:r>
                <a:endParaRPr lang="en-US" sz="3600" dirty="0">
                  <a:solidFill>
                    <a:srgbClr val="EDEFF3"/>
                  </a:solidFill>
                  <a:latin typeface="Tw Cen MT Condensed Extra Bold" panose="020B0803020202020204" pitchFamily="34" charset="0"/>
                  <a:cs typeface="Courier New" panose="02070309020205020404" pitchFamily="49" charset="0"/>
                </a:endParaRPr>
              </a:p>
            </p:txBody>
          </p:sp>
          <p:sp>
            <p:nvSpPr>
              <p:cNvPr id="168" name="TextBox 167"/>
              <p:cNvSpPr txBox="1"/>
              <p:nvPr/>
            </p:nvSpPr>
            <p:spPr>
              <a:xfrm>
                <a:off x="8019975" y="1156031"/>
                <a:ext cx="3992615" cy="445635"/>
              </a:xfrm>
              <a:prstGeom prst="rect">
                <a:avLst/>
              </a:prstGeom>
              <a:noFill/>
            </p:spPr>
            <p:txBody>
              <a:bodyPr wrap="square" rtlCol="0">
                <a:spAutoFit/>
              </a:bodyPr>
              <a:lstStyle/>
              <a:p>
                <a:pPr algn="ctr">
                  <a:lnSpc>
                    <a:spcPct val="80000"/>
                  </a:lnSpc>
                </a:pPr>
                <a:r>
                  <a:rPr lang="en-US" sz="2800" b="1" smtClean="0">
                    <a:solidFill>
                      <a:srgbClr val="C00000"/>
                    </a:solidFill>
                  </a:rPr>
                  <a:t>NEW TECHNOLOGIES</a:t>
                </a:r>
                <a:endParaRPr lang="en-US" sz="2800" b="1" dirty="0">
                  <a:solidFill>
                    <a:srgbClr val="C00000"/>
                  </a:solidFill>
                </a:endParaRPr>
              </a:p>
            </p:txBody>
          </p:sp>
        </p:grpSp>
      </p:grpSp>
      <p:grpSp>
        <p:nvGrpSpPr>
          <p:cNvPr id="2" name="Group 1"/>
          <p:cNvGrpSpPr/>
          <p:nvPr/>
        </p:nvGrpSpPr>
        <p:grpSpPr>
          <a:xfrm>
            <a:off x="4462789" y="1155266"/>
            <a:ext cx="3158030" cy="4825189"/>
            <a:chOff x="4462789" y="1155266"/>
            <a:chExt cx="3158030" cy="4825189"/>
          </a:xfrm>
        </p:grpSpPr>
        <p:grpSp>
          <p:nvGrpSpPr>
            <p:cNvPr id="9" name="Group 8"/>
            <p:cNvGrpSpPr/>
            <p:nvPr/>
          </p:nvGrpSpPr>
          <p:grpSpPr>
            <a:xfrm>
              <a:off x="4880805" y="1155266"/>
              <a:ext cx="2289228" cy="1831034"/>
              <a:chOff x="1216769" y="1290265"/>
              <a:chExt cx="2089198" cy="1555654"/>
            </a:xfrm>
          </p:grpSpPr>
          <p:grpSp>
            <p:nvGrpSpPr>
              <p:cNvPr id="10" name="Group 9"/>
              <p:cNvGrpSpPr>
                <a:grpSpLocks noChangeAspect="1"/>
              </p:cNvGrpSpPr>
              <p:nvPr/>
            </p:nvGrpSpPr>
            <p:grpSpPr>
              <a:xfrm>
                <a:off x="1216769" y="1290265"/>
                <a:ext cx="2089198" cy="1555654"/>
                <a:chOff x="3454955" y="2670363"/>
                <a:chExt cx="2434972" cy="1813117"/>
              </a:xfrm>
              <a:solidFill>
                <a:schemeClr val="tx1">
                  <a:lumMod val="65000"/>
                  <a:lumOff val="35000"/>
                </a:schemeClr>
              </a:solidFill>
            </p:grpSpPr>
            <p:grpSp>
              <p:nvGrpSpPr>
                <p:cNvPr id="14" name="Group 13"/>
                <p:cNvGrpSpPr>
                  <a:grpSpLocks noChangeAspect="1"/>
                </p:cNvGrpSpPr>
                <p:nvPr/>
              </p:nvGrpSpPr>
              <p:grpSpPr>
                <a:xfrm>
                  <a:off x="3454955" y="2670363"/>
                  <a:ext cx="1233724" cy="929423"/>
                  <a:chOff x="428328" y="2110982"/>
                  <a:chExt cx="3273181" cy="2582606"/>
                </a:xfrm>
                <a:grpFill/>
              </p:grpSpPr>
              <p:cxnSp>
                <p:nvCxnSpPr>
                  <p:cNvPr id="117" name="Straight Connector 116"/>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6" name="Group 125"/>
                  <p:cNvGrpSpPr/>
                  <p:nvPr/>
                </p:nvGrpSpPr>
                <p:grpSpPr>
                  <a:xfrm>
                    <a:off x="534160" y="2226069"/>
                    <a:ext cx="3067764" cy="525790"/>
                    <a:chOff x="534160" y="2226069"/>
                    <a:chExt cx="3067764" cy="525790"/>
                  </a:xfrm>
                  <a:grpFill/>
                </p:grpSpPr>
                <p:sp>
                  <p:nvSpPr>
                    <p:cNvPr id="145" name="Oval 144"/>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6" name="Oval 145"/>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7" name="Oval 146"/>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8" name="Oval 147"/>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9" name="Oval 148"/>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7" name="Group 126"/>
                  <p:cNvGrpSpPr/>
                  <p:nvPr/>
                </p:nvGrpSpPr>
                <p:grpSpPr>
                  <a:xfrm>
                    <a:off x="541777" y="2821081"/>
                    <a:ext cx="3058627" cy="525790"/>
                    <a:chOff x="534160" y="2226069"/>
                    <a:chExt cx="3058627" cy="525790"/>
                  </a:xfrm>
                  <a:grpFill/>
                </p:grpSpPr>
                <p:sp>
                  <p:nvSpPr>
                    <p:cNvPr id="140" name="Oval 139"/>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1" name="Oval 140"/>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Oval 141"/>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3" name="Oval 142"/>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4" name="Oval 143"/>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8" name="Group 127"/>
                  <p:cNvGrpSpPr/>
                  <p:nvPr/>
                </p:nvGrpSpPr>
                <p:grpSpPr>
                  <a:xfrm>
                    <a:off x="538848" y="3430281"/>
                    <a:ext cx="3067764" cy="525790"/>
                    <a:chOff x="543297" y="2226069"/>
                    <a:chExt cx="3067764" cy="525790"/>
                  </a:xfrm>
                  <a:grpFill/>
                </p:grpSpPr>
                <p:sp>
                  <p:nvSpPr>
                    <p:cNvPr id="135" name="Oval 134"/>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6" name="Oval 135"/>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7" name="Oval 136"/>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8" name="Oval 137"/>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9" name="Oval 138"/>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9" name="Group 128"/>
                  <p:cNvGrpSpPr/>
                  <p:nvPr/>
                </p:nvGrpSpPr>
                <p:grpSpPr>
                  <a:xfrm>
                    <a:off x="535919" y="4030345"/>
                    <a:ext cx="3067764" cy="525790"/>
                    <a:chOff x="543297" y="2226069"/>
                    <a:chExt cx="3067764" cy="525790"/>
                  </a:xfrm>
                  <a:grpFill/>
                </p:grpSpPr>
                <p:sp>
                  <p:nvSpPr>
                    <p:cNvPr id="130" name="Oval 129"/>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1" name="Oval 130"/>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2" name="Oval 131"/>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3" name="Oval 132"/>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4" name="Oval 133"/>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15" name="Group 14"/>
                <p:cNvGrpSpPr>
                  <a:grpSpLocks noChangeAspect="1"/>
                </p:cNvGrpSpPr>
                <p:nvPr/>
              </p:nvGrpSpPr>
              <p:grpSpPr>
                <a:xfrm>
                  <a:off x="3457947" y="3551049"/>
                  <a:ext cx="1233724" cy="929423"/>
                  <a:chOff x="428328" y="2110982"/>
                  <a:chExt cx="3273181" cy="2582606"/>
                </a:xfrm>
                <a:grpFill/>
              </p:grpSpPr>
              <p:cxnSp>
                <p:nvCxnSpPr>
                  <p:cNvPr id="84" name="Straight Connector 83"/>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93" name="Group 92"/>
                  <p:cNvGrpSpPr/>
                  <p:nvPr/>
                </p:nvGrpSpPr>
                <p:grpSpPr>
                  <a:xfrm>
                    <a:off x="534160" y="2226069"/>
                    <a:ext cx="3067764" cy="525790"/>
                    <a:chOff x="534160" y="2226069"/>
                    <a:chExt cx="3067764" cy="525790"/>
                  </a:xfrm>
                  <a:grpFill/>
                </p:grpSpPr>
                <p:sp>
                  <p:nvSpPr>
                    <p:cNvPr id="112" name="Oval 111"/>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3" name="Oval 112"/>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4" name="Oval 113"/>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5" name="Oval 114"/>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6" name="Oval 115"/>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541777" y="2821081"/>
                    <a:ext cx="3058627" cy="525790"/>
                    <a:chOff x="534160" y="2226069"/>
                    <a:chExt cx="3058627" cy="525790"/>
                  </a:xfrm>
                  <a:grpFill/>
                </p:grpSpPr>
                <p:sp>
                  <p:nvSpPr>
                    <p:cNvPr id="107" name="Oval 106"/>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8" name="Oval 107"/>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9" name="Oval 108"/>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0" name="Oval 109"/>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1" name="Oval 110"/>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538848" y="3430281"/>
                    <a:ext cx="3067764" cy="525790"/>
                    <a:chOff x="543297" y="2226069"/>
                    <a:chExt cx="3067764" cy="525790"/>
                  </a:xfrm>
                  <a:grpFill/>
                </p:grpSpPr>
                <p:sp>
                  <p:nvSpPr>
                    <p:cNvPr id="102" name="Oval 101"/>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Oval 102"/>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Oval 103"/>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5" name="Oval 104"/>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6" name="Oval 105"/>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96" name="Group 95"/>
                  <p:cNvGrpSpPr/>
                  <p:nvPr/>
                </p:nvGrpSpPr>
                <p:grpSpPr>
                  <a:xfrm>
                    <a:off x="535919" y="4030345"/>
                    <a:ext cx="3067764" cy="525790"/>
                    <a:chOff x="543297" y="2226069"/>
                    <a:chExt cx="3067764" cy="525790"/>
                  </a:xfrm>
                  <a:grpFill/>
                </p:grpSpPr>
                <p:sp>
                  <p:nvSpPr>
                    <p:cNvPr id="97" name="Oval 96"/>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8" name="Oval 97"/>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9" name="Oval 98"/>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0" name="Oval 99"/>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Oval 100"/>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16" name="Group 15"/>
                <p:cNvGrpSpPr>
                  <a:grpSpLocks noChangeAspect="1"/>
                </p:cNvGrpSpPr>
                <p:nvPr/>
              </p:nvGrpSpPr>
              <p:grpSpPr>
                <a:xfrm>
                  <a:off x="4653211" y="2673371"/>
                  <a:ext cx="1233724" cy="929423"/>
                  <a:chOff x="428328" y="2110982"/>
                  <a:chExt cx="3273181" cy="2582606"/>
                </a:xfrm>
                <a:grpFill/>
              </p:grpSpPr>
              <p:cxnSp>
                <p:nvCxnSpPr>
                  <p:cNvPr id="51" name="Straight Connector 50"/>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0" name="Group 59"/>
                  <p:cNvGrpSpPr/>
                  <p:nvPr/>
                </p:nvGrpSpPr>
                <p:grpSpPr>
                  <a:xfrm>
                    <a:off x="534160" y="2226069"/>
                    <a:ext cx="3067764" cy="525790"/>
                    <a:chOff x="534160" y="2226069"/>
                    <a:chExt cx="3067764" cy="525790"/>
                  </a:xfrm>
                  <a:grpFill/>
                </p:grpSpPr>
                <p:sp>
                  <p:nvSpPr>
                    <p:cNvPr id="79" name="Oval 78"/>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Oval 79"/>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1" name="Oval 80"/>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Oval 81"/>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Oval 82"/>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61" name="Group 60"/>
                  <p:cNvGrpSpPr/>
                  <p:nvPr/>
                </p:nvGrpSpPr>
                <p:grpSpPr>
                  <a:xfrm>
                    <a:off x="541777" y="2821081"/>
                    <a:ext cx="3058627" cy="525790"/>
                    <a:chOff x="534160" y="2226069"/>
                    <a:chExt cx="3058627" cy="525790"/>
                  </a:xfrm>
                  <a:grpFill/>
                </p:grpSpPr>
                <p:sp>
                  <p:nvSpPr>
                    <p:cNvPr id="74" name="Oval 73"/>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Oval 75"/>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Oval 76"/>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Oval 77"/>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62" name="Group 61"/>
                  <p:cNvGrpSpPr/>
                  <p:nvPr/>
                </p:nvGrpSpPr>
                <p:grpSpPr>
                  <a:xfrm>
                    <a:off x="538848" y="3430281"/>
                    <a:ext cx="3067764" cy="525790"/>
                    <a:chOff x="543297" y="2226069"/>
                    <a:chExt cx="3067764" cy="525790"/>
                  </a:xfrm>
                  <a:grpFill/>
                </p:grpSpPr>
                <p:sp>
                  <p:nvSpPr>
                    <p:cNvPr id="69" name="Oval 68"/>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0" name="Oval 69"/>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Oval 71"/>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Oval 72"/>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63" name="Group 62"/>
                  <p:cNvGrpSpPr/>
                  <p:nvPr/>
                </p:nvGrpSpPr>
                <p:grpSpPr>
                  <a:xfrm>
                    <a:off x="535919" y="4030345"/>
                    <a:ext cx="3067764" cy="525790"/>
                    <a:chOff x="543297" y="2226069"/>
                    <a:chExt cx="3067764" cy="525790"/>
                  </a:xfrm>
                  <a:grpFill/>
                </p:grpSpPr>
                <p:sp>
                  <p:nvSpPr>
                    <p:cNvPr id="64" name="Oval 63"/>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Oval 64"/>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Oval 65"/>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Oval 66"/>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Oval 67"/>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17" name="Group 16"/>
                <p:cNvGrpSpPr>
                  <a:grpSpLocks noChangeAspect="1"/>
                </p:cNvGrpSpPr>
                <p:nvPr/>
              </p:nvGrpSpPr>
              <p:grpSpPr>
                <a:xfrm>
                  <a:off x="4656203" y="3554057"/>
                  <a:ext cx="1233724" cy="929423"/>
                  <a:chOff x="428328" y="2110982"/>
                  <a:chExt cx="3273181" cy="2582606"/>
                </a:xfrm>
                <a:grpFill/>
              </p:grpSpPr>
              <p:cxnSp>
                <p:nvCxnSpPr>
                  <p:cNvPr id="18" name="Straight Connector 17"/>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7" name="Group 26"/>
                  <p:cNvGrpSpPr/>
                  <p:nvPr/>
                </p:nvGrpSpPr>
                <p:grpSpPr>
                  <a:xfrm>
                    <a:off x="534160" y="2226069"/>
                    <a:ext cx="3067764" cy="525790"/>
                    <a:chOff x="534160" y="2226069"/>
                    <a:chExt cx="3067764" cy="525790"/>
                  </a:xfrm>
                  <a:grpFill/>
                </p:grpSpPr>
                <p:sp>
                  <p:nvSpPr>
                    <p:cNvPr id="46" name="Oval 45"/>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Oval 47"/>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8" name="Group 27"/>
                  <p:cNvGrpSpPr/>
                  <p:nvPr/>
                </p:nvGrpSpPr>
                <p:grpSpPr>
                  <a:xfrm>
                    <a:off x="541777" y="2821081"/>
                    <a:ext cx="3058627" cy="525790"/>
                    <a:chOff x="534160" y="2226069"/>
                    <a:chExt cx="3058627" cy="525790"/>
                  </a:xfrm>
                  <a:grpFill/>
                </p:grpSpPr>
                <p:sp>
                  <p:nvSpPr>
                    <p:cNvPr id="41" name="Oval 40"/>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9" name="Group 28"/>
                  <p:cNvGrpSpPr/>
                  <p:nvPr/>
                </p:nvGrpSpPr>
                <p:grpSpPr>
                  <a:xfrm>
                    <a:off x="538848" y="3430281"/>
                    <a:ext cx="3067764" cy="525790"/>
                    <a:chOff x="543297" y="2226069"/>
                    <a:chExt cx="3067764" cy="525790"/>
                  </a:xfrm>
                  <a:grpFill/>
                </p:grpSpPr>
                <p:sp>
                  <p:nvSpPr>
                    <p:cNvPr id="36" name="Oval 35"/>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0" name="Group 29"/>
                  <p:cNvGrpSpPr/>
                  <p:nvPr/>
                </p:nvGrpSpPr>
                <p:grpSpPr>
                  <a:xfrm>
                    <a:off x="535919" y="4030345"/>
                    <a:ext cx="3067764" cy="525790"/>
                    <a:chOff x="543297" y="2226069"/>
                    <a:chExt cx="3067764" cy="525790"/>
                  </a:xfrm>
                  <a:grpFill/>
                </p:grpSpPr>
                <p:sp>
                  <p:nvSpPr>
                    <p:cNvPr id="31" name="Oval 30"/>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sp>
            <p:nvSpPr>
              <p:cNvPr id="11" name="Multiply 10"/>
              <p:cNvSpPr/>
              <p:nvPr/>
            </p:nvSpPr>
            <p:spPr>
              <a:xfrm>
                <a:off x="1292969" y="1321919"/>
                <a:ext cx="914400" cy="914400"/>
              </a:xfrm>
              <a:prstGeom prst="mathMultiply">
                <a:avLst/>
              </a:prstGeom>
              <a:solidFill>
                <a:srgbClr val="FF0000"/>
              </a:solidFill>
              <a:ln w="31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12" name="Multiply 11"/>
              <p:cNvSpPr/>
              <p:nvPr/>
            </p:nvSpPr>
            <p:spPr>
              <a:xfrm>
                <a:off x="2359769" y="1931519"/>
                <a:ext cx="914400" cy="914400"/>
              </a:xfrm>
              <a:prstGeom prst="mathMultiply">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13" name="Lightning Bolt 12"/>
              <p:cNvSpPr>
                <a:spLocks noChangeAspect="1"/>
              </p:cNvSpPr>
              <p:nvPr/>
            </p:nvSpPr>
            <p:spPr>
              <a:xfrm>
                <a:off x="1440453" y="2239675"/>
                <a:ext cx="462116" cy="514448"/>
              </a:xfrm>
              <a:prstGeom prst="lightningBol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50" name="TextBox 149"/>
            <p:cNvSpPr txBox="1"/>
            <p:nvPr/>
          </p:nvSpPr>
          <p:spPr>
            <a:xfrm>
              <a:off x="5286001" y="3029454"/>
              <a:ext cx="2101685" cy="437043"/>
            </a:xfrm>
            <a:prstGeom prst="rect">
              <a:avLst/>
            </a:prstGeom>
            <a:noFill/>
          </p:spPr>
          <p:txBody>
            <a:bodyPr wrap="square" rtlCol="0">
              <a:spAutoFit/>
            </a:bodyPr>
            <a:lstStyle/>
            <a:p>
              <a:pPr>
                <a:lnSpc>
                  <a:spcPct val="80000"/>
                </a:lnSpc>
              </a:pPr>
              <a:r>
                <a:rPr lang="en-US" sz="2800" b="1" dirty="0" smtClean="0">
                  <a:solidFill>
                    <a:srgbClr val="C00000"/>
                  </a:solidFill>
                </a:rPr>
                <a:t>MEMORY</a:t>
              </a:r>
              <a:endParaRPr lang="en-US" sz="2800" b="1" dirty="0">
                <a:solidFill>
                  <a:srgbClr val="C00000"/>
                </a:solidFill>
              </a:endParaRPr>
            </a:p>
          </p:txBody>
        </p:sp>
        <p:sp>
          <p:nvSpPr>
            <p:cNvPr id="151" name="Rounded Rectangle 150"/>
            <p:cNvSpPr/>
            <p:nvPr/>
          </p:nvSpPr>
          <p:spPr>
            <a:xfrm>
              <a:off x="4490305" y="4189040"/>
              <a:ext cx="3130514" cy="1791415"/>
            </a:xfrm>
            <a:prstGeom prst="roundRect">
              <a:avLst>
                <a:gd name="adj" fmla="val 9524"/>
              </a:avLst>
            </a:prstGeom>
            <a:solidFill>
              <a:schemeClr val="tx1">
                <a:lumMod val="65000"/>
                <a:lumOff val="3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500"/>
                </a:lnSpc>
              </a:pPr>
              <a:r>
                <a:rPr lang="en-US" sz="3600" dirty="0" smtClean="0">
                  <a:solidFill>
                    <a:srgbClr val="EDEFF3"/>
                  </a:solidFill>
                  <a:latin typeface="Tw Cen MT Condensed Extra Bold" panose="020B0803020202020204" pitchFamily="34" charset="0"/>
                  <a:cs typeface="Courier New" panose="02070309020205020404" pitchFamily="49" charset="0"/>
                </a:rPr>
                <a:t>My Experience with </a:t>
              </a:r>
            </a:p>
            <a:p>
              <a:pPr algn="ctr">
                <a:lnSpc>
                  <a:spcPts val="3500"/>
                </a:lnSpc>
              </a:pPr>
              <a:r>
                <a:rPr lang="en-US" sz="3600" dirty="0" smtClean="0">
                  <a:solidFill>
                    <a:srgbClr val="EDEFF3"/>
                  </a:solidFill>
                  <a:latin typeface="Tw Cen MT Condensed Extra Bold" panose="020B0803020202020204" pitchFamily="34" charset="0"/>
                  <a:cs typeface="Courier New" panose="02070309020205020404" pitchFamily="49" charset="0"/>
                </a:rPr>
                <a:t>Negative Results</a:t>
              </a:r>
              <a:endParaRPr lang="en-US" sz="3600" dirty="0">
                <a:solidFill>
                  <a:srgbClr val="EDEFF3"/>
                </a:solidFill>
                <a:latin typeface="Tw Cen MT Condensed Extra Bold" panose="020B0803020202020204" pitchFamily="34" charset="0"/>
                <a:cs typeface="Courier New" panose="02070309020205020404" pitchFamily="49" charset="0"/>
              </a:endParaRPr>
            </a:p>
          </p:txBody>
        </p:sp>
        <p:sp>
          <p:nvSpPr>
            <p:cNvPr id="182" name="Rounded Rectangle 181"/>
            <p:cNvSpPr/>
            <p:nvPr/>
          </p:nvSpPr>
          <p:spPr>
            <a:xfrm>
              <a:off x="4462789" y="3382643"/>
              <a:ext cx="3158030" cy="777240"/>
            </a:xfrm>
            <a:prstGeom prst="roundRect">
              <a:avLst/>
            </a:prstGeom>
            <a:solidFill>
              <a:schemeClr val="bg2"/>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3200" dirty="0" smtClean="0">
                  <a:solidFill>
                    <a:srgbClr val="C00000"/>
                  </a:solidFill>
                </a:rPr>
                <a:t>DRAM SCALING IS ENDING</a:t>
              </a:r>
              <a:endParaRPr lang="en-US" sz="3200" dirty="0">
                <a:solidFill>
                  <a:srgbClr val="C00000"/>
                </a:solidFill>
              </a:endParaRPr>
            </a:p>
          </p:txBody>
        </p:sp>
      </p:grpSp>
      <p:grpSp>
        <p:nvGrpSpPr>
          <p:cNvPr id="184" name="Group 183"/>
          <p:cNvGrpSpPr/>
          <p:nvPr/>
        </p:nvGrpSpPr>
        <p:grpSpPr>
          <a:xfrm>
            <a:off x="-272795" y="736046"/>
            <a:ext cx="3862444" cy="3085405"/>
            <a:chOff x="-120396" y="1108577"/>
            <a:chExt cx="3862444" cy="3085405"/>
          </a:xfrm>
        </p:grpSpPr>
        <p:grpSp>
          <p:nvGrpSpPr>
            <p:cNvPr id="175" name="Group 174"/>
            <p:cNvGrpSpPr>
              <a:grpSpLocks noChangeAspect="1"/>
            </p:cNvGrpSpPr>
            <p:nvPr/>
          </p:nvGrpSpPr>
          <p:grpSpPr>
            <a:xfrm>
              <a:off x="690149" y="2035774"/>
              <a:ext cx="3051899" cy="2158208"/>
              <a:chOff x="401949" y="1597945"/>
              <a:chExt cx="3051899" cy="2158208"/>
            </a:xfrm>
          </p:grpSpPr>
          <p:pic>
            <p:nvPicPr>
              <p:cNvPr id="6" name="Picture 5"/>
              <p:cNvPicPr>
                <a:picLocks noChangeAspect="1"/>
              </p:cNvPicPr>
              <p:nvPr/>
            </p:nvPicPr>
            <p:blipFill>
              <a:blip r:embed="rId6">
                <a:duotone>
                  <a:prstClr val="black"/>
                  <a:schemeClr val="tx2">
                    <a:tint val="45000"/>
                    <a:satMod val="400000"/>
                  </a:schemeClr>
                </a:duotone>
                <a:alphaModFix amt="93000"/>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tretch>
                <a:fillRect/>
              </a:stretch>
            </p:blipFill>
            <p:spPr>
              <a:xfrm>
                <a:off x="401949" y="1597945"/>
                <a:ext cx="3051899" cy="2158208"/>
              </a:xfrm>
              <a:prstGeom prst="rect">
                <a:avLst/>
              </a:prstGeom>
            </p:spPr>
          </p:pic>
          <p:pic>
            <p:nvPicPr>
              <p:cNvPr id="7" name="Picture 6"/>
              <p:cNvPicPr>
                <a:picLocks noChangeAspect="1"/>
              </p:cNvPicPr>
              <p:nvPr/>
            </p:nvPicPr>
            <p:blipFill rotWithShape="1">
              <a:blip r:embed="rId8">
                <a:alphaModFix/>
                <a:extLst>
                  <a:ext uri="{BEBA8EAE-BF5A-486C-A8C5-ECC9F3942E4B}">
                    <a14:imgProps xmlns:a14="http://schemas.microsoft.com/office/drawing/2010/main">
                      <a14:imgLayer r:embed="rId9">
                        <a14:imgEffect>
                          <a14:backgroundRemoval t="6039" b="95531" l="9845" r="89983">
                            <a14:foregroundMark x1="62694" y1="7126" x2="58549" y2="12319"/>
                            <a14:foregroundMark x1="58549" y1="12077" x2="58549" y2="12077"/>
                            <a14:foregroundMark x1="57168" y1="15580" x2="57168" y2="15580"/>
                            <a14:foregroundMark x1="60967" y1="21014" x2="60967" y2="21014"/>
                            <a14:foregroundMark x1="68394" y1="27657" x2="68394" y2="27657"/>
                            <a14:foregroundMark x1="75130" y1="33816" x2="75130" y2="33816"/>
                            <a14:foregroundMark x1="80484" y1="40459" x2="80484" y2="40459"/>
                            <a14:foregroundMark x1="84283" y1="47947" x2="84283" y2="47947"/>
                            <a14:foregroundMark x1="81174" y1="63647" x2="81174" y2="63647"/>
                            <a14:foregroundMark x1="62349" y1="71860" x2="62349" y2="71860"/>
                            <a14:foregroundMark x1="60967" y1="75845" x2="60967" y2="75845"/>
                            <a14:foregroundMark x1="69085" y1="80193" x2="69085" y2="80193"/>
                            <a14:foregroundMark x1="82902" y1="81522" x2="82902" y2="81522"/>
                            <a14:foregroundMark x1="88601" y1="81763" x2="88601" y2="81763"/>
                            <a14:foregroundMark x1="54577" y1="6643" x2="54577" y2="6643"/>
                            <a14:foregroundMark x1="45423" y1="10386" x2="45423" y2="10386"/>
                            <a14:foregroundMark x1="38687" y1="15338" x2="38687" y2="15338"/>
                            <a14:foregroundMark x1="34197" y1="20531" x2="34197" y2="20531"/>
                            <a14:foregroundMark x1="30915" y1="27657" x2="30915" y2="27657"/>
                            <a14:foregroundMark x1="24698" y1="31159" x2="24698" y2="31159"/>
                            <a14:foregroundMark x1="19344" y1="39493" x2="19344" y2="39493"/>
                            <a14:foregroundMark x1="15026" y1="50362" x2="15026" y2="50362"/>
                            <a14:foregroundMark x1="18653" y1="60266" x2="18653" y2="60266"/>
                            <a14:foregroundMark x1="23489" y1="66667" x2="23489" y2="66667"/>
                            <a14:foregroundMark x1="32815" y1="70411" x2="32815" y2="70411"/>
                            <a14:foregroundMark x1="40242" y1="72585" x2="40242" y2="72585"/>
                            <a14:foregroundMark x1="37997" y1="78502" x2="37997" y2="78502"/>
                            <a14:foregroundMark x1="33851" y1="80435" x2="33851" y2="80435"/>
                            <a14:foregroundMark x1="21762" y1="79952" x2="21762" y2="79952"/>
                            <a14:foregroundMark x1="14680" y1="83213" x2="14680" y2="83213"/>
                            <a14:foregroundMark x1="10881" y1="83937" x2="10881" y2="83937"/>
                            <a14:foregroundMark x1="18307" y1="16787" x2="18307" y2="16787"/>
                            <a14:foregroundMark x1="18307" y1="16787" x2="18307" y2="16787"/>
                            <a14:backgroundMark x1="84974" y1="55797" x2="84974" y2="55797"/>
                            <a14:backgroundMark x1="72021" y1="68357" x2="72021" y2="68357"/>
                          </a14:backgroundRemoval>
                        </a14:imgEffect>
                      </a14:imgLayer>
                    </a14:imgProps>
                  </a:ext>
                  <a:ext uri="{28A0092B-C50C-407E-A947-70E740481C1C}">
                    <a14:useLocalDpi xmlns:a14="http://schemas.microsoft.com/office/drawing/2010/main" val="0"/>
                  </a:ext>
                </a:extLst>
              </a:blip>
              <a:srcRect b="12552"/>
              <a:stretch/>
            </p:blipFill>
            <p:spPr>
              <a:xfrm>
                <a:off x="1107025" y="1646226"/>
                <a:ext cx="1684693" cy="2106793"/>
              </a:xfrm>
              <a:prstGeom prst="rect">
                <a:avLst/>
              </a:prstGeom>
            </p:spPr>
          </p:pic>
        </p:grpSp>
        <p:pic>
          <p:nvPicPr>
            <p:cNvPr id="183" name="Picture 182"/>
            <p:cNvPicPr>
              <a:picLocks noChangeAspect="1"/>
            </p:cNvPicPr>
            <p:nvPr/>
          </p:nvPicPr>
          <p:blipFill rotWithShape="1">
            <a:blip r:embed="rId10">
              <a:extLst>
                <a:ext uri="{BEBA8EAE-BF5A-486C-A8C5-ECC9F3942E4B}">
                  <a14:imgProps xmlns:a14="http://schemas.microsoft.com/office/drawing/2010/main">
                    <a14:imgLayer r:embed="rId11">
                      <a14:imgEffect>
                        <a14:backgroundRemoval t="9827" b="89740" l="6069" r="98844"/>
                      </a14:imgEffect>
                    </a14:imgLayer>
                  </a14:imgProps>
                </a:ext>
                <a:ext uri="{28A0092B-C50C-407E-A947-70E740481C1C}">
                  <a14:useLocalDpi xmlns:a14="http://schemas.microsoft.com/office/drawing/2010/main" val="0"/>
                </a:ext>
              </a:extLst>
            </a:blip>
            <a:srcRect t="9392" b="27324"/>
            <a:stretch/>
          </p:blipFill>
          <p:spPr>
            <a:xfrm>
              <a:off x="-120396" y="1108577"/>
              <a:ext cx="3153375" cy="1995557"/>
            </a:xfrm>
            <a:prstGeom prst="rect">
              <a:avLst/>
            </a:prstGeom>
          </p:spPr>
        </p:pic>
      </p:grpSp>
      <p:sp>
        <p:nvSpPr>
          <p:cNvPr id="185" name="Rounded Rectangle 184"/>
          <p:cNvSpPr/>
          <p:nvPr/>
        </p:nvSpPr>
        <p:spPr>
          <a:xfrm>
            <a:off x="288" y="6051386"/>
            <a:ext cx="12192000" cy="782886"/>
          </a:xfrm>
          <a:prstGeom prst="roundRect">
            <a:avLst/>
          </a:prstGeom>
          <a:solidFill>
            <a:schemeClr val="bg2">
              <a:lumMod val="9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5400" b="1" dirty="0" smtClean="0">
                <a:solidFill>
                  <a:srgbClr val="C00000"/>
                </a:solidFill>
                <a:latin typeface="Abadi MT Condensed Extra Bold" charset="0"/>
                <a:ea typeface="Abadi MT Condensed Extra Bold" charset="0"/>
                <a:cs typeface="Abadi MT Condensed Extra Bold" charset="0"/>
              </a:rPr>
              <a:t>CONCLUSION</a:t>
            </a:r>
            <a:endParaRPr lang="en-US" sz="5400" dirty="0">
              <a:solidFill>
                <a:srgbClr val="C00000"/>
              </a:solidFill>
              <a:latin typeface="Abadi MT Condensed Extra Bold" charset="0"/>
              <a:ea typeface="Abadi MT Condensed Extra Bold" charset="0"/>
              <a:cs typeface="Abadi MT Condensed Extra Bold" charset="0"/>
            </a:endParaRPr>
          </a:p>
        </p:txBody>
      </p:sp>
      <p:sp>
        <p:nvSpPr>
          <p:cNvPr id="186" name="TextBox 185"/>
          <p:cNvSpPr txBox="1"/>
          <p:nvPr/>
        </p:nvSpPr>
        <p:spPr>
          <a:xfrm>
            <a:off x="456870" y="3706746"/>
            <a:ext cx="3294107" cy="461665"/>
          </a:xfrm>
          <a:prstGeom prst="rect">
            <a:avLst/>
          </a:prstGeom>
          <a:noFill/>
        </p:spPr>
        <p:txBody>
          <a:bodyPr wrap="none" rtlCol="0">
            <a:spAutoFit/>
          </a:bodyPr>
          <a:lstStyle/>
          <a:p>
            <a:r>
              <a:rPr lang="en-US" sz="2400" b="1" dirty="0" smtClean="0">
                <a:solidFill>
                  <a:srgbClr val="C00000"/>
                </a:solidFill>
                <a:ea typeface="Tw Cen MT Condensed Extra Bold" charset="0"/>
                <a:cs typeface="Tw Cen MT Condensed Extra Bold" charset="0"/>
              </a:rPr>
              <a:t>SCIENTIFIC REVOLUTION</a:t>
            </a:r>
            <a:endParaRPr lang="en-US" sz="2400" b="1" dirty="0">
              <a:solidFill>
                <a:srgbClr val="C00000"/>
              </a:solidFill>
              <a:ea typeface="Tw Cen MT Condensed Extra Bold" charset="0"/>
              <a:cs typeface="Tw Cen MT Condensed Extra Bold" charset="0"/>
            </a:endParaRPr>
          </a:p>
        </p:txBody>
      </p:sp>
    </p:spTree>
    <p:extLst>
      <p:ext uri="{BB962C8B-B14F-4D97-AF65-F5344CB8AC3E}">
        <p14:creationId xmlns:p14="http://schemas.microsoft.com/office/powerpoint/2010/main" val="185527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9368"/>
            <a:ext cx="12191999" cy="1325563"/>
          </a:xfrm>
        </p:spPr>
        <p:txBody>
          <a:bodyPr/>
          <a:lstStyle/>
          <a:p>
            <a:pPr algn="ctr"/>
            <a:r>
              <a:rPr lang="en-US" dirty="0" smtClean="0"/>
              <a:t>DETECTING DATA-DEPENDENT FAILURES</a:t>
            </a:r>
            <a:endParaRPr lang="en-US" dirty="0"/>
          </a:p>
        </p:txBody>
      </p:sp>
      <p:graphicFrame>
        <p:nvGraphicFramePr>
          <p:cNvPr id="4" name="Chart 3"/>
          <p:cNvGraphicFramePr/>
          <p:nvPr>
            <p:extLst/>
          </p:nvPr>
        </p:nvGraphicFramePr>
        <p:xfrm>
          <a:off x="1024128" y="1883665"/>
          <a:ext cx="10149840" cy="3255263"/>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ular Callout 5"/>
          <p:cNvSpPr/>
          <p:nvPr/>
        </p:nvSpPr>
        <p:spPr>
          <a:xfrm>
            <a:off x="1792224" y="950977"/>
            <a:ext cx="7863840" cy="786385"/>
          </a:xfrm>
          <a:prstGeom prst="wedgeRectCallout">
            <a:avLst>
              <a:gd name="adj1" fmla="val -15108"/>
              <a:gd name="adj2" fmla="val 192459"/>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C00000"/>
                </a:solidFill>
              </a:rPr>
              <a:t>After starting with 4EC5ED, </a:t>
            </a:r>
            <a:r>
              <a:rPr lang="en-US" sz="2800" dirty="0" smtClean="0">
                <a:solidFill>
                  <a:srgbClr val="C00000"/>
                </a:solidFill>
              </a:rPr>
              <a:t>can </a:t>
            </a:r>
            <a:r>
              <a:rPr lang="en-US" sz="2800" dirty="0">
                <a:solidFill>
                  <a:srgbClr val="C00000"/>
                </a:solidFill>
              </a:rPr>
              <a:t>reduce to 3EC4ED code </a:t>
            </a:r>
            <a:r>
              <a:rPr lang="en-US" sz="2800" dirty="0" smtClean="0">
                <a:solidFill>
                  <a:srgbClr val="C00000"/>
                </a:solidFill>
              </a:rPr>
              <a:t>after </a:t>
            </a:r>
            <a:r>
              <a:rPr lang="en-US" sz="2800" dirty="0">
                <a:solidFill>
                  <a:srgbClr val="C00000"/>
                </a:solidFill>
              </a:rPr>
              <a:t>2 rounds of tests</a:t>
            </a:r>
          </a:p>
        </p:txBody>
      </p:sp>
      <p:sp>
        <p:nvSpPr>
          <p:cNvPr id="3" name="Slide Number Placeholder 2"/>
          <p:cNvSpPr>
            <a:spLocks noGrp="1"/>
          </p:cNvSpPr>
          <p:nvPr>
            <p:ph type="sldNum" sz="quarter" idx="12"/>
          </p:nvPr>
        </p:nvSpPr>
        <p:spPr/>
        <p:txBody>
          <a:bodyPr/>
          <a:lstStyle/>
          <a:p>
            <a:fld id="{03EC1EAA-CC6C-FA44-8DF0-4BB4CFD4EFBC}" type="slidenum">
              <a:rPr lang="en-US" smtClean="0"/>
              <a:t>40</a:t>
            </a:fld>
            <a:endParaRPr lang="en-US"/>
          </a:p>
        </p:txBody>
      </p:sp>
      <p:cxnSp>
        <p:nvCxnSpPr>
          <p:cNvPr id="8" name="Straight Connector 7"/>
          <p:cNvCxnSpPr/>
          <p:nvPr/>
        </p:nvCxnSpPr>
        <p:spPr>
          <a:xfrm flipH="1">
            <a:off x="3886200" y="3714750"/>
            <a:ext cx="7467600" cy="381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580661" y="3176090"/>
            <a:ext cx="1611339" cy="584775"/>
          </a:xfrm>
          <a:prstGeom prst="rect">
            <a:avLst/>
          </a:prstGeom>
          <a:noFill/>
        </p:spPr>
        <p:txBody>
          <a:bodyPr wrap="none" rtlCol="0">
            <a:spAutoFit/>
          </a:bodyPr>
          <a:lstStyle/>
          <a:p>
            <a:r>
              <a:rPr lang="en-US" sz="3200" b="1" i="1" dirty="0">
                <a:solidFill>
                  <a:srgbClr val="C00000"/>
                </a:solidFill>
              </a:rPr>
              <a:t>1</a:t>
            </a:r>
            <a:r>
              <a:rPr lang="en-US" sz="3200" b="1" i="1" smtClean="0">
                <a:solidFill>
                  <a:srgbClr val="C00000"/>
                </a:solidFill>
              </a:rPr>
              <a:t>0 </a:t>
            </a:r>
            <a:r>
              <a:rPr lang="en-US" sz="3200" b="1" i="1" dirty="0" smtClean="0">
                <a:solidFill>
                  <a:srgbClr val="C00000"/>
                </a:solidFill>
              </a:rPr>
              <a:t>years</a:t>
            </a:r>
            <a:endParaRPr lang="en-US" sz="3200" b="1" i="1" dirty="0">
              <a:solidFill>
                <a:srgbClr val="C00000"/>
              </a:solidFill>
            </a:endParaRPr>
          </a:p>
        </p:txBody>
      </p:sp>
      <p:cxnSp>
        <p:nvCxnSpPr>
          <p:cNvPr id="10" name="Straight Connector 9"/>
          <p:cNvCxnSpPr/>
          <p:nvPr/>
        </p:nvCxnSpPr>
        <p:spPr>
          <a:xfrm flipH="1" flipV="1">
            <a:off x="4469570" y="1783495"/>
            <a:ext cx="23521" cy="296308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862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chart seriesIdx="0" categoryIdx="-4" bldStep="series"/>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chart seriesIdx="1" categoryIdx="-4" bldStep="series"/>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graphicEl>
                                              <a:chart seriesIdx="2" categoryIdx="-4" bldStep="series"/>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graphicEl>
                                              <a:chart seriesIdx="3" categoryIdx="-4" bldStep="series"/>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
        </p:bldSub>
      </p:bldGraphic>
      <p:bldP spid="6" grpId="0" animBg="1"/>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9368"/>
            <a:ext cx="12191999" cy="1325563"/>
          </a:xfrm>
        </p:spPr>
        <p:txBody>
          <a:bodyPr/>
          <a:lstStyle/>
          <a:p>
            <a:pPr algn="ctr"/>
            <a:r>
              <a:rPr lang="en-US" dirty="0" smtClean="0"/>
              <a:t>DETECTING DATA-DEPENDENT FAILURES</a:t>
            </a:r>
            <a:endParaRPr lang="en-US" dirty="0"/>
          </a:p>
        </p:txBody>
      </p:sp>
      <p:graphicFrame>
        <p:nvGraphicFramePr>
          <p:cNvPr id="4" name="Chart 3"/>
          <p:cNvGraphicFramePr/>
          <p:nvPr>
            <p:extLst/>
          </p:nvPr>
        </p:nvGraphicFramePr>
        <p:xfrm>
          <a:off x="1024128" y="1883665"/>
          <a:ext cx="10149840" cy="3255263"/>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ular Callout 5"/>
          <p:cNvSpPr/>
          <p:nvPr/>
        </p:nvSpPr>
        <p:spPr>
          <a:xfrm>
            <a:off x="1792224" y="950977"/>
            <a:ext cx="7863840" cy="786385"/>
          </a:xfrm>
          <a:prstGeom prst="wedgeRectCallout">
            <a:avLst>
              <a:gd name="adj1" fmla="val -2027"/>
              <a:gd name="adj2" fmla="val 190036"/>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C00000"/>
                </a:solidFill>
              </a:rPr>
              <a:t>C</a:t>
            </a:r>
            <a:r>
              <a:rPr lang="en-US" sz="2800" dirty="0" smtClean="0">
                <a:solidFill>
                  <a:srgbClr val="C00000"/>
                </a:solidFill>
              </a:rPr>
              <a:t>an </a:t>
            </a:r>
            <a:r>
              <a:rPr lang="en-US" sz="2800" dirty="0">
                <a:solidFill>
                  <a:srgbClr val="C00000"/>
                </a:solidFill>
              </a:rPr>
              <a:t>reduce to </a:t>
            </a:r>
            <a:r>
              <a:rPr lang="en-US" sz="2800" dirty="0" smtClean="0">
                <a:solidFill>
                  <a:srgbClr val="C00000"/>
                </a:solidFill>
              </a:rPr>
              <a:t>DECTED </a:t>
            </a:r>
            <a:r>
              <a:rPr lang="en-US" sz="2800" dirty="0">
                <a:solidFill>
                  <a:srgbClr val="C00000"/>
                </a:solidFill>
              </a:rPr>
              <a:t>code </a:t>
            </a:r>
            <a:r>
              <a:rPr lang="en-US" sz="2800" dirty="0" smtClean="0">
                <a:solidFill>
                  <a:srgbClr val="C00000"/>
                </a:solidFill>
              </a:rPr>
              <a:t>after </a:t>
            </a:r>
          </a:p>
          <a:p>
            <a:pPr algn="ctr"/>
            <a:r>
              <a:rPr lang="en-US" sz="2800" dirty="0" smtClean="0">
                <a:solidFill>
                  <a:srgbClr val="C00000"/>
                </a:solidFill>
              </a:rPr>
              <a:t>around 10 </a:t>
            </a:r>
            <a:r>
              <a:rPr lang="en-US" sz="2800" dirty="0">
                <a:solidFill>
                  <a:srgbClr val="C00000"/>
                </a:solidFill>
              </a:rPr>
              <a:t>rounds of </a:t>
            </a:r>
            <a:r>
              <a:rPr lang="en-US" sz="2800" dirty="0" smtClean="0">
                <a:solidFill>
                  <a:srgbClr val="C00000"/>
                </a:solidFill>
              </a:rPr>
              <a:t>tests</a:t>
            </a:r>
            <a:endParaRPr lang="en-US" sz="2800" dirty="0">
              <a:solidFill>
                <a:srgbClr val="C00000"/>
              </a:solidFill>
            </a:endParaRPr>
          </a:p>
        </p:txBody>
      </p:sp>
      <p:sp>
        <p:nvSpPr>
          <p:cNvPr id="3" name="Slide Number Placeholder 2"/>
          <p:cNvSpPr>
            <a:spLocks noGrp="1"/>
          </p:cNvSpPr>
          <p:nvPr>
            <p:ph type="sldNum" sz="quarter" idx="12"/>
          </p:nvPr>
        </p:nvSpPr>
        <p:spPr/>
        <p:txBody>
          <a:bodyPr/>
          <a:lstStyle/>
          <a:p>
            <a:fld id="{03EC1EAA-CC6C-FA44-8DF0-4BB4CFD4EFBC}" type="slidenum">
              <a:rPr lang="en-US" smtClean="0"/>
              <a:t>41</a:t>
            </a:fld>
            <a:endParaRPr lang="en-US"/>
          </a:p>
        </p:txBody>
      </p:sp>
      <p:cxnSp>
        <p:nvCxnSpPr>
          <p:cNvPr id="8" name="Straight Connector 7"/>
          <p:cNvCxnSpPr/>
          <p:nvPr/>
        </p:nvCxnSpPr>
        <p:spPr>
          <a:xfrm flipH="1">
            <a:off x="3886200" y="3714750"/>
            <a:ext cx="7467600" cy="381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580661" y="3176090"/>
            <a:ext cx="1611339" cy="584775"/>
          </a:xfrm>
          <a:prstGeom prst="rect">
            <a:avLst/>
          </a:prstGeom>
          <a:noFill/>
        </p:spPr>
        <p:txBody>
          <a:bodyPr wrap="none" rtlCol="0">
            <a:spAutoFit/>
          </a:bodyPr>
          <a:lstStyle/>
          <a:p>
            <a:r>
              <a:rPr lang="en-US" sz="3200" b="1" i="1" dirty="0">
                <a:solidFill>
                  <a:srgbClr val="C00000"/>
                </a:solidFill>
              </a:rPr>
              <a:t>1</a:t>
            </a:r>
            <a:r>
              <a:rPr lang="en-US" sz="3200" b="1" i="1" smtClean="0">
                <a:solidFill>
                  <a:srgbClr val="C00000"/>
                </a:solidFill>
              </a:rPr>
              <a:t>0 </a:t>
            </a:r>
            <a:r>
              <a:rPr lang="en-US" sz="3200" b="1" i="1" dirty="0" smtClean="0">
                <a:solidFill>
                  <a:srgbClr val="C00000"/>
                </a:solidFill>
              </a:rPr>
              <a:t>years</a:t>
            </a:r>
            <a:endParaRPr lang="en-US" sz="3200" b="1" i="1" dirty="0">
              <a:solidFill>
                <a:srgbClr val="C00000"/>
              </a:solidFill>
            </a:endParaRPr>
          </a:p>
        </p:txBody>
      </p:sp>
      <p:cxnSp>
        <p:nvCxnSpPr>
          <p:cNvPr id="10" name="Straight Connector 9"/>
          <p:cNvCxnSpPr/>
          <p:nvPr/>
        </p:nvCxnSpPr>
        <p:spPr>
          <a:xfrm flipH="1" flipV="1">
            <a:off x="5555420" y="1737362"/>
            <a:ext cx="23521" cy="296308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9845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9368"/>
            <a:ext cx="12191999" cy="1325563"/>
          </a:xfrm>
        </p:spPr>
        <p:txBody>
          <a:bodyPr/>
          <a:lstStyle/>
          <a:p>
            <a:pPr algn="ctr"/>
            <a:r>
              <a:rPr lang="en-US" dirty="0" smtClean="0"/>
              <a:t>DETECTING DATA-DEPENDENT FAILURES</a:t>
            </a:r>
            <a:endParaRPr lang="en-US" dirty="0"/>
          </a:p>
        </p:txBody>
      </p:sp>
      <p:graphicFrame>
        <p:nvGraphicFramePr>
          <p:cNvPr id="4" name="Chart 3"/>
          <p:cNvGraphicFramePr/>
          <p:nvPr>
            <p:extLst/>
          </p:nvPr>
        </p:nvGraphicFramePr>
        <p:xfrm>
          <a:off x="1024128" y="1883665"/>
          <a:ext cx="10149840" cy="3255263"/>
        </p:xfrm>
        <a:graphic>
          <a:graphicData uri="http://schemas.openxmlformats.org/drawingml/2006/chart">
            <c:chart xmlns:c="http://schemas.openxmlformats.org/drawingml/2006/chart" xmlns:r="http://schemas.openxmlformats.org/officeDocument/2006/relationships" r:id="rId2"/>
          </a:graphicData>
        </a:graphic>
      </p:graphicFrame>
      <p:sp>
        <p:nvSpPr>
          <p:cNvPr id="5" name="Rounded Rectangle 4"/>
          <p:cNvSpPr/>
          <p:nvPr/>
        </p:nvSpPr>
        <p:spPr>
          <a:xfrm>
            <a:off x="1" y="5442350"/>
            <a:ext cx="12191999" cy="1028555"/>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3600" dirty="0">
                <a:solidFill>
                  <a:srgbClr val="C00000"/>
                </a:solidFill>
              </a:rPr>
              <a:t>Conclusion: Testing can help to reduce the ECC strength, but </a:t>
            </a:r>
            <a:r>
              <a:rPr lang="en-US" sz="3600" i="1" dirty="0">
                <a:solidFill>
                  <a:srgbClr val="C00000"/>
                </a:solidFill>
              </a:rPr>
              <a:t>blocks memory for hours</a:t>
            </a:r>
          </a:p>
        </p:txBody>
      </p:sp>
      <p:sp>
        <p:nvSpPr>
          <p:cNvPr id="6" name="Rectangular Callout 5"/>
          <p:cNvSpPr/>
          <p:nvPr/>
        </p:nvSpPr>
        <p:spPr>
          <a:xfrm>
            <a:off x="1792224" y="950977"/>
            <a:ext cx="7863840" cy="786385"/>
          </a:xfrm>
          <a:prstGeom prst="wedgeRectCallout">
            <a:avLst>
              <a:gd name="adj1" fmla="val 53933"/>
              <a:gd name="adj2" fmla="val 180347"/>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C00000"/>
                </a:solidFill>
              </a:rPr>
              <a:t>Can reduce </a:t>
            </a:r>
            <a:r>
              <a:rPr lang="en-US" sz="2800" dirty="0">
                <a:solidFill>
                  <a:srgbClr val="C00000"/>
                </a:solidFill>
              </a:rPr>
              <a:t>to </a:t>
            </a:r>
            <a:r>
              <a:rPr lang="en-US" sz="2800" dirty="0" smtClean="0">
                <a:solidFill>
                  <a:srgbClr val="C00000"/>
                </a:solidFill>
              </a:rPr>
              <a:t>SECDED </a:t>
            </a:r>
            <a:r>
              <a:rPr lang="en-US" sz="2800" dirty="0">
                <a:solidFill>
                  <a:srgbClr val="C00000"/>
                </a:solidFill>
              </a:rPr>
              <a:t>code </a:t>
            </a:r>
            <a:r>
              <a:rPr lang="en-US" sz="2800" dirty="0" smtClean="0">
                <a:solidFill>
                  <a:srgbClr val="C00000"/>
                </a:solidFill>
              </a:rPr>
              <a:t>after </a:t>
            </a:r>
          </a:p>
          <a:p>
            <a:pPr algn="ctr"/>
            <a:r>
              <a:rPr lang="en-US" sz="2800" dirty="0" smtClean="0">
                <a:solidFill>
                  <a:srgbClr val="C00000"/>
                </a:solidFill>
              </a:rPr>
              <a:t>7000 </a:t>
            </a:r>
            <a:r>
              <a:rPr lang="en-US" sz="2800" dirty="0">
                <a:solidFill>
                  <a:srgbClr val="C00000"/>
                </a:solidFill>
              </a:rPr>
              <a:t>rounds of </a:t>
            </a:r>
            <a:r>
              <a:rPr lang="en-US" sz="2800" dirty="0" smtClean="0">
                <a:solidFill>
                  <a:srgbClr val="C00000"/>
                </a:solidFill>
              </a:rPr>
              <a:t>tests (4 hours)</a:t>
            </a:r>
            <a:endParaRPr lang="en-US" sz="2800" dirty="0">
              <a:solidFill>
                <a:srgbClr val="C00000"/>
              </a:solidFill>
            </a:endParaRPr>
          </a:p>
        </p:txBody>
      </p:sp>
      <p:sp>
        <p:nvSpPr>
          <p:cNvPr id="3" name="Slide Number Placeholder 2"/>
          <p:cNvSpPr>
            <a:spLocks noGrp="1"/>
          </p:cNvSpPr>
          <p:nvPr>
            <p:ph type="sldNum" sz="quarter" idx="12"/>
          </p:nvPr>
        </p:nvSpPr>
        <p:spPr/>
        <p:txBody>
          <a:bodyPr/>
          <a:lstStyle/>
          <a:p>
            <a:fld id="{03EC1EAA-CC6C-FA44-8DF0-4BB4CFD4EFBC}" type="slidenum">
              <a:rPr lang="en-US" smtClean="0"/>
              <a:t>42</a:t>
            </a:fld>
            <a:endParaRPr lang="en-US"/>
          </a:p>
        </p:txBody>
      </p:sp>
      <p:cxnSp>
        <p:nvCxnSpPr>
          <p:cNvPr id="8" name="Straight Connector 7"/>
          <p:cNvCxnSpPr/>
          <p:nvPr/>
        </p:nvCxnSpPr>
        <p:spPr>
          <a:xfrm flipH="1">
            <a:off x="3886200" y="3714750"/>
            <a:ext cx="7467600" cy="381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580661" y="3176090"/>
            <a:ext cx="1611339" cy="584775"/>
          </a:xfrm>
          <a:prstGeom prst="rect">
            <a:avLst/>
          </a:prstGeom>
          <a:noFill/>
        </p:spPr>
        <p:txBody>
          <a:bodyPr wrap="none" rtlCol="0">
            <a:spAutoFit/>
          </a:bodyPr>
          <a:lstStyle/>
          <a:p>
            <a:r>
              <a:rPr lang="en-US" sz="3200" b="1" i="1" dirty="0">
                <a:solidFill>
                  <a:srgbClr val="C00000"/>
                </a:solidFill>
              </a:rPr>
              <a:t>1</a:t>
            </a:r>
            <a:r>
              <a:rPr lang="en-US" sz="3200" b="1" i="1" smtClean="0">
                <a:solidFill>
                  <a:srgbClr val="C00000"/>
                </a:solidFill>
              </a:rPr>
              <a:t>0 </a:t>
            </a:r>
            <a:r>
              <a:rPr lang="en-US" sz="3200" b="1" i="1" dirty="0" smtClean="0">
                <a:solidFill>
                  <a:srgbClr val="C00000"/>
                </a:solidFill>
              </a:rPr>
              <a:t>years</a:t>
            </a:r>
            <a:endParaRPr lang="en-US" sz="3200" b="1" i="1" dirty="0">
              <a:solidFill>
                <a:srgbClr val="C00000"/>
              </a:solidFill>
            </a:endParaRPr>
          </a:p>
        </p:txBody>
      </p:sp>
      <p:cxnSp>
        <p:nvCxnSpPr>
          <p:cNvPr id="10" name="Straight Connector 9"/>
          <p:cNvCxnSpPr/>
          <p:nvPr/>
        </p:nvCxnSpPr>
        <p:spPr>
          <a:xfrm flipH="1" flipV="1">
            <a:off x="9982200" y="1837732"/>
            <a:ext cx="23521" cy="296308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345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9368"/>
            <a:ext cx="12191999" cy="1325563"/>
          </a:xfrm>
        </p:spPr>
        <p:txBody>
          <a:bodyPr/>
          <a:lstStyle/>
          <a:p>
            <a:pPr algn="ctr"/>
            <a:r>
              <a:rPr lang="en-US" dirty="0" smtClean="0"/>
              <a:t>DETECTING DATA-DEPENDENT FAILURES</a:t>
            </a:r>
            <a:endParaRPr lang="en-US" dirty="0"/>
          </a:p>
        </p:txBody>
      </p:sp>
      <p:graphicFrame>
        <p:nvGraphicFramePr>
          <p:cNvPr id="4" name="Chart 3"/>
          <p:cNvGraphicFramePr/>
          <p:nvPr>
            <p:extLst/>
          </p:nvPr>
        </p:nvGraphicFramePr>
        <p:xfrm>
          <a:off x="1024128" y="1883665"/>
          <a:ext cx="10149840" cy="3255263"/>
        </p:xfrm>
        <a:graphic>
          <a:graphicData uri="http://schemas.openxmlformats.org/drawingml/2006/chart">
            <c:chart xmlns:c="http://schemas.openxmlformats.org/drawingml/2006/chart" xmlns:r="http://schemas.openxmlformats.org/officeDocument/2006/relationships" r:id="rId2"/>
          </a:graphicData>
        </a:graphic>
      </p:graphicFrame>
      <p:sp>
        <p:nvSpPr>
          <p:cNvPr id="5" name="Rounded Rectangle 4"/>
          <p:cNvSpPr/>
          <p:nvPr/>
        </p:nvSpPr>
        <p:spPr>
          <a:xfrm>
            <a:off x="1" y="5442350"/>
            <a:ext cx="12191999" cy="1028555"/>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3600" dirty="0">
                <a:solidFill>
                  <a:srgbClr val="C00000"/>
                </a:solidFill>
              </a:rPr>
              <a:t>Conclusion: Testing can help to reduce the ECC strength, but </a:t>
            </a:r>
            <a:r>
              <a:rPr lang="en-US" sz="3600" i="1" dirty="0">
                <a:solidFill>
                  <a:srgbClr val="C00000"/>
                </a:solidFill>
              </a:rPr>
              <a:t>blocks memory for hours</a:t>
            </a:r>
          </a:p>
        </p:txBody>
      </p:sp>
      <p:sp>
        <p:nvSpPr>
          <p:cNvPr id="6" name="Rectangular Callout 5"/>
          <p:cNvSpPr/>
          <p:nvPr/>
        </p:nvSpPr>
        <p:spPr>
          <a:xfrm>
            <a:off x="1792224" y="950977"/>
            <a:ext cx="7863840" cy="786385"/>
          </a:xfrm>
          <a:prstGeom prst="wedgeRectCallout">
            <a:avLst>
              <a:gd name="adj1" fmla="val 53933"/>
              <a:gd name="adj2" fmla="val 180347"/>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C00000"/>
                </a:solidFill>
              </a:rPr>
              <a:t>Can reduce </a:t>
            </a:r>
            <a:r>
              <a:rPr lang="en-US" sz="2800" dirty="0">
                <a:solidFill>
                  <a:srgbClr val="C00000"/>
                </a:solidFill>
              </a:rPr>
              <a:t>to </a:t>
            </a:r>
            <a:r>
              <a:rPr lang="en-US" sz="2800" dirty="0" smtClean="0">
                <a:solidFill>
                  <a:srgbClr val="C00000"/>
                </a:solidFill>
              </a:rPr>
              <a:t>SECDED </a:t>
            </a:r>
            <a:r>
              <a:rPr lang="en-US" sz="2800" dirty="0">
                <a:solidFill>
                  <a:srgbClr val="C00000"/>
                </a:solidFill>
              </a:rPr>
              <a:t>code </a:t>
            </a:r>
            <a:r>
              <a:rPr lang="en-US" sz="2800" dirty="0" smtClean="0">
                <a:solidFill>
                  <a:srgbClr val="C00000"/>
                </a:solidFill>
              </a:rPr>
              <a:t>after </a:t>
            </a:r>
          </a:p>
          <a:p>
            <a:pPr algn="ctr"/>
            <a:r>
              <a:rPr lang="en-US" sz="2800" dirty="0" smtClean="0">
                <a:solidFill>
                  <a:srgbClr val="C00000"/>
                </a:solidFill>
              </a:rPr>
              <a:t>7000 </a:t>
            </a:r>
            <a:r>
              <a:rPr lang="en-US" sz="2800" dirty="0">
                <a:solidFill>
                  <a:srgbClr val="C00000"/>
                </a:solidFill>
              </a:rPr>
              <a:t>rounds of </a:t>
            </a:r>
            <a:r>
              <a:rPr lang="en-US" sz="2800" dirty="0" smtClean="0">
                <a:solidFill>
                  <a:srgbClr val="C00000"/>
                </a:solidFill>
              </a:rPr>
              <a:t>tests (4 hours)</a:t>
            </a:r>
            <a:endParaRPr lang="en-US" sz="2800" dirty="0">
              <a:solidFill>
                <a:srgbClr val="C00000"/>
              </a:solidFill>
            </a:endParaRPr>
          </a:p>
        </p:txBody>
      </p:sp>
      <p:sp>
        <p:nvSpPr>
          <p:cNvPr id="3" name="Slide Number Placeholder 2"/>
          <p:cNvSpPr>
            <a:spLocks noGrp="1"/>
          </p:cNvSpPr>
          <p:nvPr>
            <p:ph type="sldNum" sz="quarter" idx="12"/>
          </p:nvPr>
        </p:nvSpPr>
        <p:spPr/>
        <p:txBody>
          <a:bodyPr/>
          <a:lstStyle/>
          <a:p>
            <a:fld id="{03EC1EAA-CC6C-FA44-8DF0-4BB4CFD4EFBC}" type="slidenum">
              <a:rPr lang="en-US" smtClean="0"/>
              <a:t>43</a:t>
            </a:fld>
            <a:endParaRPr lang="en-US"/>
          </a:p>
        </p:txBody>
      </p:sp>
      <p:cxnSp>
        <p:nvCxnSpPr>
          <p:cNvPr id="8" name="Straight Connector 7"/>
          <p:cNvCxnSpPr/>
          <p:nvPr/>
        </p:nvCxnSpPr>
        <p:spPr>
          <a:xfrm flipH="1">
            <a:off x="3886200" y="3714750"/>
            <a:ext cx="7467600" cy="381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580661" y="3176090"/>
            <a:ext cx="1611339" cy="584775"/>
          </a:xfrm>
          <a:prstGeom prst="rect">
            <a:avLst/>
          </a:prstGeom>
          <a:noFill/>
        </p:spPr>
        <p:txBody>
          <a:bodyPr wrap="none" rtlCol="0">
            <a:spAutoFit/>
          </a:bodyPr>
          <a:lstStyle/>
          <a:p>
            <a:r>
              <a:rPr lang="en-US" sz="3200" b="1" i="1" dirty="0">
                <a:solidFill>
                  <a:srgbClr val="C00000"/>
                </a:solidFill>
              </a:rPr>
              <a:t>1</a:t>
            </a:r>
            <a:r>
              <a:rPr lang="en-US" sz="3200" b="1" i="1" smtClean="0">
                <a:solidFill>
                  <a:srgbClr val="C00000"/>
                </a:solidFill>
              </a:rPr>
              <a:t>0 </a:t>
            </a:r>
            <a:r>
              <a:rPr lang="en-US" sz="3200" b="1" i="1" dirty="0" smtClean="0">
                <a:solidFill>
                  <a:srgbClr val="C00000"/>
                </a:solidFill>
              </a:rPr>
              <a:t>years</a:t>
            </a:r>
            <a:endParaRPr lang="en-US" sz="3200" b="1" i="1" dirty="0">
              <a:solidFill>
                <a:srgbClr val="C00000"/>
              </a:solidFill>
            </a:endParaRPr>
          </a:p>
        </p:txBody>
      </p:sp>
      <p:cxnSp>
        <p:nvCxnSpPr>
          <p:cNvPr id="10" name="Straight Connector 9"/>
          <p:cNvCxnSpPr/>
          <p:nvPr/>
        </p:nvCxnSpPr>
        <p:spPr>
          <a:xfrm flipH="1" flipV="1">
            <a:off x="9982200" y="1837732"/>
            <a:ext cx="23521" cy="296308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555412" y="742562"/>
            <a:ext cx="10892876" cy="4699788"/>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7703403" y="1220765"/>
            <a:ext cx="4072613" cy="4072613"/>
          </a:xfrm>
          <a:prstGeom prst="rect">
            <a:avLst/>
          </a:prstGeom>
        </p:spPr>
      </p:pic>
      <p:sp>
        <p:nvSpPr>
          <p:cNvPr id="14" name="TextBox 13"/>
          <p:cNvSpPr txBox="1"/>
          <p:nvPr/>
        </p:nvSpPr>
        <p:spPr>
          <a:xfrm>
            <a:off x="7717873" y="991785"/>
            <a:ext cx="3876382" cy="1015663"/>
          </a:xfrm>
          <a:prstGeom prst="rect">
            <a:avLst/>
          </a:prstGeom>
          <a:solidFill>
            <a:schemeClr val="bg1">
              <a:lumMod val="65000"/>
            </a:schemeClr>
          </a:solidFill>
        </p:spPr>
        <p:txBody>
          <a:bodyPr wrap="none" rtlCol="0">
            <a:spAutoFit/>
          </a:bodyPr>
          <a:lstStyle/>
          <a:p>
            <a:r>
              <a:rPr lang="en-US" sz="6000" b="1" i="1" dirty="0" smtClean="0">
                <a:solidFill>
                  <a:srgbClr val="C00000"/>
                </a:solidFill>
                <a:latin typeface="Tw Cen MT Condensed Extra Bold" charset="0"/>
                <a:ea typeface="Tw Cen MT Condensed Extra Bold" charset="0"/>
                <a:cs typeface="Tw Cen MT Condensed Extra Bold" charset="0"/>
              </a:rPr>
              <a:t>Wait for it!!!</a:t>
            </a:r>
            <a:endParaRPr lang="en-US" sz="6000" b="1" i="1" dirty="0">
              <a:solidFill>
                <a:srgbClr val="C00000"/>
              </a:solidFill>
              <a:latin typeface="Tw Cen MT Condensed Extra Bold" charset="0"/>
              <a:ea typeface="Tw Cen MT Condensed Extra Bold" charset="0"/>
              <a:cs typeface="Tw Cen MT Condensed Extra Bold" charset="0"/>
            </a:endParaRPr>
          </a:p>
        </p:txBody>
      </p:sp>
      <p:pic>
        <p:nvPicPr>
          <p:cNvPr id="15" name="Picture 14"/>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981437" y="1401829"/>
            <a:ext cx="5583451" cy="3709148"/>
          </a:xfrm>
          <a:prstGeom prst="rect">
            <a:avLst/>
          </a:prstGeom>
        </p:spPr>
      </p:pic>
      <p:sp>
        <p:nvSpPr>
          <p:cNvPr id="13" name="TextBox 12"/>
          <p:cNvSpPr txBox="1"/>
          <p:nvPr/>
        </p:nvSpPr>
        <p:spPr>
          <a:xfrm>
            <a:off x="930784" y="1000411"/>
            <a:ext cx="5856603" cy="1015663"/>
          </a:xfrm>
          <a:prstGeom prst="rect">
            <a:avLst/>
          </a:prstGeom>
          <a:solidFill>
            <a:schemeClr val="bg1">
              <a:lumMod val="65000"/>
            </a:schemeClr>
          </a:solidFill>
        </p:spPr>
        <p:txBody>
          <a:bodyPr wrap="none" rtlCol="0">
            <a:spAutoFit/>
          </a:bodyPr>
          <a:lstStyle/>
          <a:p>
            <a:r>
              <a:rPr lang="en-US" sz="6000" b="1" i="1" dirty="0" smtClean="0">
                <a:solidFill>
                  <a:srgbClr val="C00000"/>
                </a:solidFill>
                <a:latin typeface="Tw Cen MT Condensed Extra Bold" charset="0"/>
                <a:ea typeface="Tw Cen MT Condensed Extra Bold" charset="0"/>
                <a:cs typeface="Tw Cen MT Condensed Extra Bold" charset="0"/>
              </a:rPr>
              <a:t>Negative Result???</a:t>
            </a:r>
            <a:endParaRPr lang="en-US" sz="6000" b="1" i="1" dirty="0">
              <a:solidFill>
                <a:srgbClr val="C00000"/>
              </a:solidFill>
              <a:latin typeface="Tw Cen MT Condensed Extra Bold" charset="0"/>
              <a:ea typeface="Tw Cen MT Condensed Extra Bold" charset="0"/>
              <a:cs typeface="Tw Cen MT Condensed Extra Bold" charset="0"/>
            </a:endParaRPr>
          </a:p>
        </p:txBody>
      </p:sp>
    </p:spTree>
    <p:extLst>
      <p:ext uri="{BB962C8B-B14F-4D97-AF65-F5344CB8AC3E}">
        <p14:creationId xmlns:p14="http://schemas.microsoft.com/office/powerpoint/2010/main" val="11545922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67" y="998008"/>
            <a:ext cx="11802533" cy="5723467"/>
          </a:xfrm>
        </p:spPr>
        <p:txBody>
          <a:bodyPr/>
          <a:lstStyle/>
          <a:p>
            <a:pPr marL="0" indent="0">
              <a:lnSpc>
                <a:spcPct val="80000"/>
              </a:lnSpc>
              <a:buNone/>
            </a:pPr>
            <a:r>
              <a:rPr lang="en-US" sz="4000" b="1" i="1" dirty="0" smtClean="0">
                <a:solidFill>
                  <a:schemeClr val="tx2"/>
                </a:solidFill>
              </a:rPr>
              <a:t>Key </a:t>
            </a:r>
            <a:r>
              <a:rPr lang="en-US" sz="4000" b="1" i="1" dirty="0">
                <a:solidFill>
                  <a:schemeClr val="tx2"/>
                </a:solidFill>
              </a:rPr>
              <a:t>Observations</a:t>
            </a:r>
            <a:r>
              <a:rPr lang="en-US" sz="4000" b="1" i="1" dirty="0" smtClean="0">
                <a:solidFill>
                  <a:schemeClr val="tx2"/>
                </a:solidFill>
              </a:rPr>
              <a:t>:</a:t>
            </a:r>
          </a:p>
          <a:p>
            <a:pPr marL="0" indent="0">
              <a:lnSpc>
                <a:spcPct val="80000"/>
              </a:lnSpc>
              <a:buNone/>
            </a:pPr>
            <a:endParaRPr lang="en-US" sz="4000" b="1" i="1" dirty="0">
              <a:solidFill>
                <a:schemeClr val="tx2"/>
              </a:solidFill>
            </a:endParaRPr>
          </a:p>
          <a:p>
            <a:pPr>
              <a:lnSpc>
                <a:spcPct val="80000"/>
              </a:lnSpc>
            </a:pPr>
            <a:r>
              <a:rPr lang="en-US" dirty="0">
                <a:solidFill>
                  <a:srgbClr val="C00000"/>
                </a:solidFill>
              </a:rPr>
              <a:t>Testing</a:t>
            </a:r>
            <a:r>
              <a:rPr lang="en-US" dirty="0">
                <a:solidFill>
                  <a:srgbClr val="FF0000"/>
                </a:solidFill>
              </a:rPr>
              <a:t> </a:t>
            </a:r>
            <a:r>
              <a:rPr lang="en-US" dirty="0"/>
              <a:t>alone</a:t>
            </a:r>
            <a:r>
              <a:rPr lang="en-US" dirty="0">
                <a:solidFill>
                  <a:srgbClr val="FF0000"/>
                </a:solidFill>
              </a:rPr>
              <a:t> </a:t>
            </a:r>
            <a:r>
              <a:rPr lang="en-US" dirty="0">
                <a:solidFill>
                  <a:srgbClr val="C00000"/>
                </a:solidFill>
              </a:rPr>
              <a:t>cannot detect </a:t>
            </a:r>
            <a:r>
              <a:rPr lang="en-US" dirty="0">
                <a:solidFill>
                  <a:srgbClr val="000000"/>
                </a:solidFill>
              </a:rPr>
              <a:t>all possible </a:t>
            </a:r>
            <a:r>
              <a:rPr lang="en-US" dirty="0" smtClean="0">
                <a:solidFill>
                  <a:srgbClr val="000000"/>
                </a:solidFill>
              </a:rPr>
              <a:t>failures</a:t>
            </a:r>
          </a:p>
          <a:p>
            <a:pPr>
              <a:lnSpc>
                <a:spcPct val="80000"/>
              </a:lnSpc>
            </a:pPr>
            <a:endParaRPr lang="en-US" dirty="0" smtClean="0">
              <a:solidFill>
                <a:srgbClr val="000000"/>
              </a:solidFill>
            </a:endParaRPr>
          </a:p>
          <a:p>
            <a:pPr>
              <a:lnSpc>
                <a:spcPct val="80000"/>
              </a:lnSpc>
            </a:pPr>
            <a:r>
              <a:rPr lang="en-US" dirty="0">
                <a:solidFill>
                  <a:srgbClr val="C00000"/>
                </a:solidFill>
              </a:rPr>
              <a:t>C</a:t>
            </a:r>
            <a:r>
              <a:rPr lang="en-US" dirty="0" smtClean="0">
                <a:solidFill>
                  <a:srgbClr val="C00000"/>
                </a:solidFill>
              </a:rPr>
              <a:t>ombination</a:t>
            </a:r>
            <a:r>
              <a:rPr lang="en-US" dirty="0" smtClean="0">
                <a:solidFill>
                  <a:srgbClr val="FF0000"/>
                </a:solidFill>
              </a:rPr>
              <a:t> </a:t>
            </a:r>
            <a:r>
              <a:rPr lang="en-US" dirty="0">
                <a:solidFill>
                  <a:srgbClr val="000000"/>
                </a:solidFill>
              </a:rPr>
              <a:t>of </a:t>
            </a:r>
            <a:r>
              <a:rPr lang="en-US" dirty="0" smtClean="0">
                <a:solidFill>
                  <a:srgbClr val="000000"/>
                </a:solidFill>
              </a:rPr>
              <a:t>ECC and other mitigation </a:t>
            </a:r>
            <a:r>
              <a:rPr lang="en-US" dirty="0">
                <a:solidFill>
                  <a:srgbClr val="000000"/>
                </a:solidFill>
              </a:rPr>
              <a:t>techniques is much more</a:t>
            </a:r>
            <a:r>
              <a:rPr lang="en-US" dirty="0">
                <a:solidFill>
                  <a:srgbClr val="FF0000"/>
                </a:solidFill>
              </a:rPr>
              <a:t> </a:t>
            </a:r>
            <a:r>
              <a:rPr lang="en-US" dirty="0" smtClean="0">
                <a:solidFill>
                  <a:srgbClr val="C00000"/>
                </a:solidFill>
              </a:rPr>
              <a:t>effective</a:t>
            </a:r>
          </a:p>
          <a:p>
            <a:pPr>
              <a:lnSpc>
                <a:spcPct val="80000"/>
              </a:lnSpc>
            </a:pPr>
            <a:endParaRPr lang="en-US" dirty="0" smtClean="0">
              <a:solidFill>
                <a:srgbClr val="FF0000"/>
              </a:solidFill>
            </a:endParaRPr>
          </a:p>
          <a:p>
            <a:pPr>
              <a:lnSpc>
                <a:spcPct val="80000"/>
              </a:lnSpc>
            </a:pPr>
            <a:r>
              <a:rPr lang="en-US" dirty="0" smtClean="0">
                <a:solidFill>
                  <a:srgbClr val="C00000"/>
                </a:solidFill>
              </a:rPr>
              <a:t>Testing</a:t>
            </a:r>
            <a:r>
              <a:rPr lang="en-US" dirty="0" smtClean="0">
                <a:solidFill>
                  <a:srgbClr val="FF0000"/>
                </a:solidFill>
              </a:rPr>
              <a:t> </a:t>
            </a:r>
            <a:r>
              <a:rPr lang="en-US" dirty="0" smtClean="0">
                <a:solidFill>
                  <a:srgbClr val="000000"/>
                </a:solidFill>
              </a:rPr>
              <a:t>can help to reduce the </a:t>
            </a:r>
            <a:r>
              <a:rPr lang="en-US" dirty="0" smtClean="0">
                <a:solidFill>
                  <a:srgbClr val="C00000"/>
                </a:solidFill>
              </a:rPr>
              <a:t>ECC strength</a:t>
            </a:r>
          </a:p>
          <a:p>
            <a:pPr lvl="1">
              <a:lnSpc>
                <a:spcPct val="80000"/>
              </a:lnSpc>
            </a:pPr>
            <a:r>
              <a:rPr lang="en-US" dirty="0">
                <a:solidFill>
                  <a:srgbClr val="000000"/>
                </a:solidFill>
              </a:rPr>
              <a:t>Even when </a:t>
            </a:r>
            <a:r>
              <a:rPr lang="en-US" dirty="0" smtClean="0">
                <a:solidFill>
                  <a:srgbClr val="000000"/>
                </a:solidFill>
              </a:rPr>
              <a:t>starting with a</a:t>
            </a:r>
            <a:r>
              <a:rPr lang="en-US" dirty="0" smtClean="0">
                <a:solidFill>
                  <a:srgbClr val="FF0000"/>
                </a:solidFill>
              </a:rPr>
              <a:t> </a:t>
            </a:r>
            <a:r>
              <a:rPr lang="en-US" dirty="0">
                <a:solidFill>
                  <a:srgbClr val="C00000"/>
                </a:solidFill>
              </a:rPr>
              <a:t>higher strength </a:t>
            </a:r>
            <a:r>
              <a:rPr lang="en-US" dirty="0" smtClean="0">
                <a:solidFill>
                  <a:srgbClr val="C00000"/>
                </a:solidFill>
              </a:rPr>
              <a:t>ECC</a:t>
            </a:r>
          </a:p>
          <a:p>
            <a:pPr lvl="1">
              <a:lnSpc>
                <a:spcPct val="80000"/>
              </a:lnSpc>
            </a:pPr>
            <a:r>
              <a:rPr lang="en-US" dirty="0">
                <a:solidFill>
                  <a:srgbClr val="C00000"/>
                </a:solidFill>
              </a:rPr>
              <a:t>But degrades performance</a:t>
            </a:r>
          </a:p>
          <a:p>
            <a:pPr lvl="1">
              <a:lnSpc>
                <a:spcPct val="80000"/>
              </a:lnSpc>
            </a:pPr>
            <a:endParaRPr lang="en-US" b="1" dirty="0">
              <a:solidFill>
                <a:srgbClr val="FF0000"/>
              </a:solidFill>
            </a:endParaRPr>
          </a:p>
          <a:p>
            <a:pPr marL="0" indent="0">
              <a:lnSpc>
                <a:spcPct val="80000"/>
              </a:lnSpc>
              <a:buNone/>
            </a:pPr>
            <a:endParaRPr lang="en-US" dirty="0" smtClean="0"/>
          </a:p>
          <a:p>
            <a:pPr>
              <a:lnSpc>
                <a:spcPct val="80000"/>
              </a:lnSpc>
            </a:pPr>
            <a:endParaRPr lang="en-US" dirty="0" smtClean="0"/>
          </a:p>
          <a:p>
            <a:pPr>
              <a:lnSpc>
                <a:spcPct val="80000"/>
              </a:lnSpc>
            </a:pPr>
            <a:endParaRPr lang="en-US" dirty="0"/>
          </a:p>
        </p:txBody>
      </p:sp>
      <p:sp>
        <p:nvSpPr>
          <p:cNvPr id="5" name="Title 1"/>
          <p:cNvSpPr>
            <a:spLocks noGrp="1"/>
          </p:cNvSpPr>
          <p:nvPr>
            <p:ph type="title"/>
          </p:nvPr>
        </p:nvSpPr>
        <p:spPr>
          <a:xfrm>
            <a:off x="0" y="-76200"/>
            <a:ext cx="12192000" cy="1143000"/>
          </a:xfrm>
        </p:spPr>
        <p:txBody>
          <a:bodyPr>
            <a:normAutofit/>
          </a:bodyPr>
          <a:lstStyle/>
          <a:p>
            <a:pPr algn="ctr">
              <a:lnSpc>
                <a:spcPct val="80000"/>
              </a:lnSpc>
            </a:pPr>
            <a:r>
              <a:rPr lang="en-US" b="1" dirty="0" smtClean="0"/>
              <a:t>CONCLUSIONS SO FAR</a:t>
            </a:r>
            <a:endParaRPr lang="en-US" b="1" dirty="0"/>
          </a:p>
        </p:txBody>
      </p:sp>
      <p:sp>
        <p:nvSpPr>
          <p:cNvPr id="2" name="Slide Number Placeholder 1"/>
          <p:cNvSpPr>
            <a:spLocks noGrp="1"/>
          </p:cNvSpPr>
          <p:nvPr>
            <p:ph type="sldNum" sz="quarter" idx="12"/>
          </p:nvPr>
        </p:nvSpPr>
        <p:spPr/>
        <p:txBody>
          <a:bodyPr/>
          <a:lstStyle/>
          <a:p>
            <a:fld id="{75AD3244-FE42-4648-8A13-942AAE84A223}" type="slidenum">
              <a:rPr lang="en-US" smtClean="0"/>
              <a:t>44</a:t>
            </a:fld>
            <a:endParaRPr lang="en-US" dirty="0"/>
          </a:p>
        </p:txBody>
      </p:sp>
    </p:spTree>
    <p:extLst>
      <p:ext uri="{BB962C8B-B14F-4D97-AF65-F5344CB8AC3E}">
        <p14:creationId xmlns:p14="http://schemas.microsoft.com/office/powerpoint/2010/main" val="14308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1143000"/>
          </a:xfrm>
        </p:spPr>
        <p:txBody>
          <a:bodyPr>
            <a:normAutofit/>
          </a:bodyPr>
          <a:lstStyle/>
          <a:p>
            <a:pPr algn="ctr">
              <a:lnSpc>
                <a:spcPct val="80000"/>
              </a:lnSpc>
            </a:pPr>
            <a:r>
              <a:rPr lang="en-US" b="1" smtClean="0"/>
              <a:t>AN </a:t>
            </a:r>
            <a:r>
              <a:rPr lang="en-US" b="1" dirty="0" smtClean="0"/>
              <a:t>ONLINE PROFILING SYSTEM</a:t>
            </a:r>
            <a:endParaRPr lang="en-US" b="1" dirty="0"/>
          </a:p>
        </p:txBody>
      </p:sp>
      <p:sp>
        <p:nvSpPr>
          <p:cNvPr id="6" name="TextBox 5"/>
          <p:cNvSpPr txBox="1"/>
          <p:nvPr/>
        </p:nvSpPr>
        <p:spPr>
          <a:xfrm>
            <a:off x="1784944" y="1027094"/>
            <a:ext cx="3588868" cy="954107"/>
          </a:xfrm>
          <a:prstGeom prst="rect">
            <a:avLst/>
          </a:prstGeom>
          <a:noFill/>
          <a:ln w="12700" cmpd="sng">
            <a:solidFill>
              <a:schemeClr val="tx1"/>
            </a:solidFill>
          </a:ln>
          <a:effectLst/>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sz="2800" dirty="0">
                <a:solidFill>
                  <a:srgbClr val="C00000"/>
                </a:solidFill>
              </a:rPr>
              <a:t>Initially Protect DRAM </a:t>
            </a:r>
          </a:p>
          <a:p>
            <a:pPr algn="ctr"/>
            <a:r>
              <a:rPr lang="en-US" sz="2800" dirty="0">
                <a:solidFill>
                  <a:srgbClr val="C00000"/>
                </a:solidFill>
              </a:rPr>
              <a:t>with Strong ECC</a:t>
            </a:r>
          </a:p>
        </p:txBody>
      </p:sp>
      <p:sp>
        <p:nvSpPr>
          <p:cNvPr id="7" name="Oval 6"/>
          <p:cNvSpPr>
            <a:spLocks noChangeAspect="1"/>
          </p:cNvSpPr>
          <p:nvPr/>
        </p:nvSpPr>
        <p:spPr>
          <a:xfrm>
            <a:off x="1483672" y="1442734"/>
            <a:ext cx="731520" cy="731520"/>
          </a:xfrm>
          <a:prstGeom prst="ellipse">
            <a:avLst/>
          </a:prstGeom>
          <a:solidFill>
            <a:srgbClr val="80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t>1</a:t>
            </a:r>
          </a:p>
        </p:txBody>
      </p:sp>
      <p:grpSp>
        <p:nvGrpSpPr>
          <p:cNvPr id="8" name="Group 7"/>
          <p:cNvGrpSpPr/>
          <p:nvPr/>
        </p:nvGrpSpPr>
        <p:grpSpPr>
          <a:xfrm>
            <a:off x="5145179" y="2059167"/>
            <a:ext cx="3273181" cy="2582606"/>
            <a:chOff x="428328" y="2110982"/>
            <a:chExt cx="3273181" cy="2582606"/>
          </a:xfrm>
        </p:grpSpPr>
        <p:cxnSp>
          <p:nvCxnSpPr>
            <p:cNvPr id="9" name="Straight Connector 8"/>
            <p:cNvCxnSpPr/>
            <p:nvPr/>
          </p:nvCxnSpPr>
          <p:spPr>
            <a:xfrm>
              <a:off x="3331890" y="2135878"/>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704366" y="2129654"/>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076842" y="2123430"/>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49881" y="4281301"/>
              <a:ext cx="32516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43673" y="3690373"/>
              <a:ext cx="32516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449318" y="2117206"/>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812657" y="2110982"/>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29848" y="2495297"/>
              <a:ext cx="32516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28328" y="3090309"/>
              <a:ext cx="3251628"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34160" y="2226069"/>
              <a:ext cx="3067764" cy="525790"/>
              <a:chOff x="534160" y="2226069"/>
              <a:chExt cx="3067764" cy="525790"/>
            </a:xfrm>
          </p:grpSpPr>
          <p:sp>
            <p:nvSpPr>
              <p:cNvPr id="37" name="Oval 36"/>
              <p:cNvSpPr/>
              <p:nvPr/>
            </p:nvSpPr>
            <p:spPr>
              <a:xfrm>
                <a:off x="534160"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1176697"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1800960"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2434360"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3058623"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9" name="Group 18"/>
            <p:cNvGrpSpPr/>
            <p:nvPr/>
          </p:nvGrpSpPr>
          <p:grpSpPr>
            <a:xfrm>
              <a:off x="541777" y="2821081"/>
              <a:ext cx="3058627" cy="525790"/>
              <a:chOff x="534160" y="2226069"/>
              <a:chExt cx="3058627" cy="525790"/>
            </a:xfrm>
          </p:grpSpPr>
          <p:sp>
            <p:nvSpPr>
              <p:cNvPr id="32" name="Oval 31"/>
              <p:cNvSpPr/>
              <p:nvPr/>
            </p:nvSpPr>
            <p:spPr>
              <a:xfrm>
                <a:off x="534160"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1167560"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1800960"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2425223"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3049486"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0" name="Group 19"/>
            <p:cNvGrpSpPr/>
            <p:nvPr/>
          </p:nvGrpSpPr>
          <p:grpSpPr>
            <a:xfrm>
              <a:off x="538848" y="3430281"/>
              <a:ext cx="3067764" cy="525790"/>
              <a:chOff x="543297" y="2226069"/>
              <a:chExt cx="3067764" cy="525790"/>
            </a:xfrm>
          </p:grpSpPr>
          <p:sp>
            <p:nvSpPr>
              <p:cNvPr id="27" name="Oval 26"/>
              <p:cNvSpPr/>
              <p:nvPr/>
            </p:nvSpPr>
            <p:spPr>
              <a:xfrm>
                <a:off x="543297"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1176697"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1810097"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2434360"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3067760"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1" name="Group 20"/>
            <p:cNvGrpSpPr/>
            <p:nvPr/>
          </p:nvGrpSpPr>
          <p:grpSpPr>
            <a:xfrm>
              <a:off x="535919" y="4030345"/>
              <a:ext cx="3067764" cy="525790"/>
              <a:chOff x="543297" y="2226069"/>
              <a:chExt cx="3067764" cy="525790"/>
            </a:xfrm>
          </p:grpSpPr>
          <p:sp>
            <p:nvSpPr>
              <p:cNvPr id="22" name="Oval 21"/>
              <p:cNvSpPr/>
              <p:nvPr/>
            </p:nvSpPr>
            <p:spPr>
              <a:xfrm>
                <a:off x="543297"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1185834"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1810097"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2443497"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3067760"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42" name="Lightning Bolt 41"/>
          <p:cNvSpPr/>
          <p:nvPr/>
        </p:nvSpPr>
        <p:spPr>
          <a:xfrm>
            <a:off x="6608308" y="2254621"/>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Lightning Bolt 42"/>
          <p:cNvSpPr/>
          <p:nvPr/>
        </p:nvSpPr>
        <p:spPr>
          <a:xfrm>
            <a:off x="7254147" y="2254621"/>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Lightning Bolt 43"/>
          <p:cNvSpPr/>
          <p:nvPr/>
        </p:nvSpPr>
        <p:spPr>
          <a:xfrm>
            <a:off x="7234323" y="2837501"/>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TextBox 44"/>
          <p:cNvSpPr txBox="1"/>
          <p:nvPr/>
        </p:nvSpPr>
        <p:spPr>
          <a:xfrm>
            <a:off x="5913352" y="990601"/>
            <a:ext cx="2514663" cy="954107"/>
          </a:xfrm>
          <a:prstGeom prst="rect">
            <a:avLst/>
          </a:prstGeom>
          <a:noFill/>
          <a:ln w="12700" cmpd="sng">
            <a:solidFill>
              <a:schemeClr val="tx1"/>
            </a:solidFill>
          </a:ln>
          <a:effectLst/>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sz="2800" dirty="0">
                <a:solidFill>
                  <a:srgbClr val="C00000"/>
                </a:solidFill>
              </a:rPr>
              <a:t>Periodically Test</a:t>
            </a:r>
          </a:p>
          <a:p>
            <a:pPr algn="ctr"/>
            <a:r>
              <a:rPr lang="en-US" sz="2800" dirty="0">
                <a:solidFill>
                  <a:srgbClr val="C00000"/>
                </a:solidFill>
              </a:rPr>
              <a:t> Parts of DRAM</a:t>
            </a:r>
          </a:p>
        </p:txBody>
      </p:sp>
      <p:sp>
        <p:nvSpPr>
          <p:cNvPr id="46" name="Oval 45"/>
          <p:cNvSpPr>
            <a:spLocks noChangeAspect="1"/>
          </p:cNvSpPr>
          <p:nvPr/>
        </p:nvSpPr>
        <p:spPr>
          <a:xfrm>
            <a:off x="8396362" y="1293082"/>
            <a:ext cx="731520" cy="731520"/>
          </a:xfrm>
          <a:prstGeom prst="ellipse">
            <a:avLst/>
          </a:prstGeom>
          <a:solidFill>
            <a:srgbClr val="80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t>2</a:t>
            </a:r>
          </a:p>
        </p:txBody>
      </p:sp>
      <p:grpSp>
        <p:nvGrpSpPr>
          <p:cNvPr id="70" name="Group 69"/>
          <p:cNvGrpSpPr/>
          <p:nvPr/>
        </p:nvGrpSpPr>
        <p:grpSpPr>
          <a:xfrm>
            <a:off x="8356260" y="2062634"/>
            <a:ext cx="2060493" cy="2570158"/>
            <a:chOff x="2912465" y="3911935"/>
            <a:chExt cx="2060493" cy="2570158"/>
          </a:xfrm>
          <a:solidFill>
            <a:srgbClr val="7F7F7F"/>
          </a:solidFill>
        </p:grpSpPr>
        <p:cxnSp>
          <p:nvCxnSpPr>
            <p:cNvPr id="71" name="Straight Connector 70"/>
            <p:cNvCxnSpPr/>
            <p:nvPr/>
          </p:nvCxnSpPr>
          <p:spPr>
            <a:xfrm>
              <a:off x="4560979" y="3924383"/>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2934018" y="6069693"/>
              <a:ext cx="2038940" cy="12561"/>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2927810" y="5488552"/>
              <a:ext cx="2045148" cy="2774"/>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3933455" y="3918159"/>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296794" y="3911935"/>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2913985" y="4296250"/>
              <a:ext cx="2058973" cy="8497"/>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2912465" y="4885888"/>
              <a:ext cx="2060493" cy="5374"/>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78" name="Oval 77"/>
            <p:cNvSpPr/>
            <p:nvPr/>
          </p:nvSpPr>
          <p:spPr>
            <a:xfrm>
              <a:off x="3018297" y="403323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Oval 78"/>
            <p:cNvSpPr/>
            <p:nvPr/>
          </p:nvSpPr>
          <p:spPr>
            <a:xfrm>
              <a:off x="3660834" y="4031678"/>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Oval 79"/>
            <p:cNvSpPr/>
            <p:nvPr/>
          </p:nvSpPr>
          <p:spPr>
            <a:xfrm>
              <a:off x="4285097" y="4030126"/>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1" name="Oval 80"/>
            <p:cNvSpPr/>
            <p:nvPr/>
          </p:nvSpPr>
          <p:spPr>
            <a:xfrm>
              <a:off x="3025914" y="462824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Oval 81"/>
            <p:cNvSpPr/>
            <p:nvPr/>
          </p:nvSpPr>
          <p:spPr>
            <a:xfrm>
              <a:off x="3659314" y="462669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Oval 82"/>
            <p:cNvSpPr/>
            <p:nvPr/>
          </p:nvSpPr>
          <p:spPr>
            <a:xfrm>
              <a:off x="4292714" y="4625138"/>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Oval 83"/>
            <p:cNvSpPr/>
            <p:nvPr/>
          </p:nvSpPr>
          <p:spPr>
            <a:xfrm>
              <a:off x="3022985" y="523744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Oval 84"/>
            <p:cNvSpPr/>
            <p:nvPr/>
          </p:nvSpPr>
          <p:spPr>
            <a:xfrm>
              <a:off x="3656385" y="523589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Oval 85"/>
            <p:cNvSpPr/>
            <p:nvPr/>
          </p:nvSpPr>
          <p:spPr>
            <a:xfrm>
              <a:off x="4289785" y="5234338"/>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Oval 86"/>
            <p:cNvSpPr/>
            <p:nvPr/>
          </p:nvSpPr>
          <p:spPr>
            <a:xfrm>
              <a:off x="3020056" y="5837506"/>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 name="Oval 87"/>
            <p:cNvSpPr/>
            <p:nvPr/>
          </p:nvSpPr>
          <p:spPr>
            <a:xfrm>
              <a:off x="3662593" y="5835954"/>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 name="Oval 88"/>
            <p:cNvSpPr/>
            <p:nvPr/>
          </p:nvSpPr>
          <p:spPr>
            <a:xfrm>
              <a:off x="4286856" y="583440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8" name="TextBox 97"/>
          <p:cNvSpPr txBox="1"/>
          <p:nvPr/>
        </p:nvSpPr>
        <p:spPr>
          <a:xfrm>
            <a:off x="8800450" y="2690471"/>
            <a:ext cx="1374520" cy="1015663"/>
          </a:xfrm>
          <a:prstGeom prst="rect">
            <a:avLst/>
          </a:prstGeom>
          <a:noFill/>
          <a:scene3d>
            <a:camera prst="orthographicFront">
              <a:rot lat="0" lon="0" rev="18900000"/>
            </a:camera>
            <a:lightRig rig="threePt" dir="t"/>
          </a:scene3d>
        </p:spPr>
        <p:txBody>
          <a:bodyPr wrap="none" rtlCol="0">
            <a:spAutoFit/>
          </a:bodyPr>
          <a:lstStyle/>
          <a:p>
            <a:r>
              <a:rPr lang="en-US" sz="6000" b="1" dirty="0"/>
              <a:t>ECC</a:t>
            </a:r>
          </a:p>
        </p:txBody>
      </p:sp>
      <p:grpSp>
        <p:nvGrpSpPr>
          <p:cNvPr id="100" name="Group 99"/>
          <p:cNvGrpSpPr/>
          <p:nvPr/>
        </p:nvGrpSpPr>
        <p:grpSpPr>
          <a:xfrm>
            <a:off x="4107356" y="2066276"/>
            <a:ext cx="4348647" cy="1399650"/>
            <a:chOff x="2561827" y="2066276"/>
            <a:chExt cx="4348647" cy="1399650"/>
          </a:xfrm>
        </p:grpSpPr>
        <p:sp>
          <p:nvSpPr>
            <p:cNvPr id="90" name="Rectangle 89"/>
            <p:cNvSpPr/>
            <p:nvPr/>
          </p:nvSpPr>
          <p:spPr>
            <a:xfrm>
              <a:off x="3552113" y="2066278"/>
              <a:ext cx="3358361" cy="667236"/>
            </a:xfrm>
            <a:prstGeom prst="rect">
              <a:avLst/>
            </a:prstGeom>
            <a:solidFill>
              <a:srgbClr val="FFFFFF">
                <a:alpha val="50000"/>
              </a:srgbClr>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 name="TextBox 90"/>
            <p:cNvSpPr txBox="1"/>
            <p:nvPr/>
          </p:nvSpPr>
          <p:spPr>
            <a:xfrm>
              <a:off x="2561827" y="2819595"/>
              <a:ext cx="946221" cy="646331"/>
            </a:xfrm>
            <a:prstGeom prst="rect">
              <a:avLst/>
            </a:prstGeom>
            <a:noFill/>
          </p:spPr>
          <p:txBody>
            <a:bodyPr wrap="none" rtlCol="0">
              <a:spAutoFit/>
            </a:bodyPr>
            <a:lstStyle/>
            <a:p>
              <a:r>
                <a:rPr lang="en-US" sz="3600" dirty="0">
                  <a:solidFill>
                    <a:srgbClr val="C00000"/>
                  </a:solidFill>
                </a:rPr>
                <a:t>Test</a:t>
              </a:r>
            </a:p>
          </p:txBody>
        </p:sp>
        <p:cxnSp>
          <p:nvCxnSpPr>
            <p:cNvPr id="93" name="Straight Arrow Connector 92"/>
            <p:cNvCxnSpPr>
              <a:endCxn id="90" idx="1"/>
            </p:cNvCxnSpPr>
            <p:nvPr/>
          </p:nvCxnSpPr>
          <p:spPr>
            <a:xfrm flipV="1">
              <a:off x="3056970" y="2399896"/>
              <a:ext cx="495143" cy="613428"/>
            </a:xfrm>
            <a:prstGeom prst="straightConnector1">
              <a:avLst/>
            </a:prstGeom>
            <a:ln w="762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99" name="&quot;No&quot; Symbol 98"/>
            <p:cNvSpPr>
              <a:spLocks noChangeAspect="1"/>
            </p:cNvSpPr>
            <p:nvPr/>
          </p:nvSpPr>
          <p:spPr>
            <a:xfrm>
              <a:off x="4951430" y="2066276"/>
              <a:ext cx="640080" cy="640080"/>
            </a:xfrm>
            <a:prstGeom prst="noSmoking">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01" name="Group 100"/>
          <p:cNvGrpSpPr/>
          <p:nvPr/>
        </p:nvGrpSpPr>
        <p:grpSpPr>
          <a:xfrm>
            <a:off x="4109060" y="2670680"/>
            <a:ext cx="4348647" cy="1399650"/>
            <a:chOff x="2561827" y="2066276"/>
            <a:chExt cx="4348647" cy="1399650"/>
          </a:xfrm>
        </p:grpSpPr>
        <p:sp>
          <p:nvSpPr>
            <p:cNvPr id="102" name="Rectangle 101"/>
            <p:cNvSpPr/>
            <p:nvPr/>
          </p:nvSpPr>
          <p:spPr>
            <a:xfrm>
              <a:off x="3552113" y="2066278"/>
              <a:ext cx="3358361" cy="667236"/>
            </a:xfrm>
            <a:prstGeom prst="rect">
              <a:avLst/>
            </a:prstGeom>
            <a:solidFill>
              <a:srgbClr val="FFFFFF">
                <a:alpha val="50000"/>
              </a:srgbClr>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TextBox 102"/>
            <p:cNvSpPr txBox="1"/>
            <p:nvPr/>
          </p:nvSpPr>
          <p:spPr>
            <a:xfrm>
              <a:off x="2561827" y="2819595"/>
              <a:ext cx="946221" cy="646331"/>
            </a:xfrm>
            <a:prstGeom prst="rect">
              <a:avLst/>
            </a:prstGeom>
            <a:noFill/>
          </p:spPr>
          <p:txBody>
            <a:bodyPr wrap="none" rtlCol="0">
              <a:spAutoFit/>
            </a:bodyPr>
            <a:lstStyle/>
            <a:p>
              <a:r>
                <a:rPr lang="en-US" sz="3600" dirty="0">
                  <a:solidFill>
                    <a:srgbClr val="C00000"/>
                  </a:solidFill>
                </a:rPr>
                <a:t>Test</a:t>
              </a:r>
            </a:p>
          </p:txBody>
        </p:sp>
        <p:cxnSp>
          <p:nvCxnSpPr>
            <p:cNvPr id="104" name="Straight Arrow Connector 103"/>
            <p:cNvCxnSpPr>
              <a:endCxn id="102" idx="1"/>
            </p:cNvCxnSpPr>
            <p:nvPr/>
          </p:nvCxnSpPr>
          <p:spPr>
            <a:xfrm flipV="1">
              <a:off x="3056970" y="2399896"/>
              <a:ext cx="495143" cy="613428"/>
            </a:xfrm>
            <a:prstGeom prst="straightConnector1">
              <a:avLst/>
            </a:prstGeom>
            <a:ln w="762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105" name="&quot;No&quot; Symbol 104"/>
            <p:cNvSpPr>
              <a:spLocks noChangeAspect="1"/>
            </p:cNvSpPr>
            <p:nvPr/>
          </p:nvSpPr>
          <p:spPr>
            <a:xfrm>
              <a:off x="4951430" y="2066276"/>
              <a:ext cx="640080" cy="640080"/>
            </a:xfrm>
            <a:prstGeom prst="noSmoking">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06" name="Group 105"/>
          <p:cNvGrpSpPr/>
          <p:nvPr/>
        </p:nvGrpSpPr>
        <p:grpSpPr>
          <a:xfrm>
            <a:off x="4110764" y="3275084"/>
            <a:ext cx="4348647" cy="1399650"/>
            <a:chOff x="2561827" y="2066276"/>
            <a:chExt cx="4348647" cy="1399650"/>
          </a:xfrm>
        </p:grpSpPr>
        <p:sp>
          <p:nvSpPr>
            <p:cNvPr id="107" name="Rectangle 106"/>
            <p:cNvSpPr/>
            <p:nvPr/>
          </p:nvSpPr>
          <p:spPr>
            <a:xfrm>
              <a:off x="3552113" y="2066278"/>
              <a:ext cx="3358361" cy="667236"/>
            </a:xfrm>
            <a:prstGeom prst="rect">
              <a:avLst/>
            </a:prstGeom>
            <a:solidFill>
              <a:srgbClr val="FFFFFF">
                <a:alpha val="50000"/>
              </a:srgbClr>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8" name="TextBox 107"/>
            <p:cNvSpPr txBox="1"/>
            <p:nvPr/>
          </p:nvSpPr>
          <p:spPr>
            <a:xfrm>
              <a:off x="2561827" y="2819595"/>
              <a:ext cx="946221" cy="646331"/>
            </a:xfrm>
            <a:prstGeom prst="rect">
              <a:avLst/>
            </a:prstGeom>
            <a:noFill/>
          </p:spPr>
          <p:txBody>
            <a:bodyPr wrap="none" rtlCol="0">
              <a:spAutoFit/>
            </a:bodyPr>
            <a:lstStyle/>
            <a:p>
              <a:r>
                <a:rPr lang="en-US" sz="3600" b="1" dirty="0">
                  <a:solidFill>
                    <a:srgbClr val="C00000"/>
                  </a:solidFill>
                </a:rPr>
                <a:t>Test</a:t>
              </a:r>
            </a:p>
          </p:txBody>
        </p:sp>
        <p:cxnSp>
          <p:nvCxnSpPr>
            <p:cNvPr id="109" name="Straight Arrow Connector 108"/>
            <p:cNvCxnSpPr>
              <a:endCxn id="107" idx="1"/>
            </p:cNvCxnSpPr>
            <p:nvPr/>
          </p:nvCxnSpPr>
          <p:spPr>
            <a:xfrm flipV="1">
              <a:off x="3056970" y="2399896"/>
              <a:ext cx="495143" cy="613428"/>
            </a:xfrm>
            <a:prstGeom prst="straightConnector1">
              <a:avLst/>
            </a:prstGeom>
            <a:ln w="762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110" name="&quot;No&quot; Symbol 109"/>
            <p:cNvSpPr>
              <a:spLocks noChangeAspect="1"/>
            </p:cNvSpPr>
            <p:nvPr/>
          </p:nvSpPr>
          <p:spPr>
            <a:xfrm>
              <a:off x="4951430" y="2066276"/>
              <a:ext cx="640080" cy="640080"/>
            </a:xfrm>
            <a:prstGeom prst="noSmoking">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sp>
        <p:nvSpPr>
          <p:cNvPr id="111" name="TextBox 110"/>
          <p:cNvSpPr txBox="1"/>
          <p:nvPr/>
        </p:nvSpPr>
        <p:spPr>
          <a:xfrm>
            <a:off x="6582326" y="4702166"/>
            <a:ext cx="3074605" cy="954107"/>
          </a:xfrm>
          <a:prstGeom prst="rect">
            <a:avLst/>
          </a:prstGeom>
          <a:noFill/>
          <a:ln w="12700" cmpd="sng">
            <a:solidFill>
              <a:schemeClr val="tx1"/>
            </a:solidFill>
          </a:ln>
          <a:effectLst/>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sz="2800" dirty="0">
                <a:solidFill>
                  <a:srgbClr val="C00000"/>
                </a:solidFill>
              </a:rPr>
              <a:t>Mitigate errors and</a:t>
            </a:r>
          </a:p>
          <a:p>
            <a:pPr algn="ctr"/>
            <a:r>
              <a:rPr lang="en-US" sz="2800" dirty="0">
                <a:solidFill>
                  <a:srgbClr val="C00000"/>
                </a:solidFill>
              </a:rPr>
              <a:t>reduce ECC</a:t>
            </a:r>
          </a:p>
        </p:txBody>
      </p:sp>
      <p:sp>
        <p:nvSpPr>
          <p:cNvPr id="112" name="Oval 111"/>
          <p:cNvSpPr>
            <a:spLocks noChangeAspect="1"/>
          </p:cNvSpPr>
          <p:nvPr/>
        </p:nvSpPr>
        <p:spPr>
          <a:xfrm>
            <a:off x="9479280" y="4953000"/>
            <a:ext cx="731520" cy="731520"/>
          </a:xfrm>
          <a:prstGeom prst="ellipse">
            <a:avLst/>
          </a:prstGeom>
          <a:solidFill>
            <a:srgbClr val="80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t>3</a:t>
            </a:r>
          </a:p>
        </p:txBody>
      </p:sp>
      <p:grpSp>
        <p:nvGrpSpPr>
          <p:cNvPr id="114" name="Group 113"/>
          <p:cNvGrpSpPr/>
          <p:nvPr/>
        </p:nvGrpSpPr>
        <p:grpSpPr>
          <a:xfrm>
            <a:off x="8354554" y="2060898"/>
            <a:ext cx="1436182" cy="2563934"/>
            <a:chOff x="2912465" y="3911935"/>
            <a:chExt cx="1436182" cy="2563934"/>
          </a:xfrm>
          <a:solidFill>
            <a:schemeClr val="bg1">
              <a:lumMod val="50000"/>
            </a:schemeClr>
          </a:solidFill>
        </p:grpSpPr>
        <p:cxnSp>
          <p:nvCxnSpPr>
            <p:cNvPr id="115" name="Straight Connector 114"/>
            <p:cNvCxnSpPr/>
            <p:nvPr/>
          </p:nvCxnSpPr>
          <p:spPr>
            <a:xfrm flipV="1">
              <a:off x="2934018" y="6069693"/>
              <a:ext cx="1414629" cy="12562"/>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flipV="1">
              <a:off x="2927810" y="5488552"/>
              <a:ext cx="1420837" cy="2774"/>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933455" y="3918159"/>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3296794" y="3911935"/>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2913985" y="4283223"/>
              <a:ext cx="1413134" cy="13027"/>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V="1">
              <a:off x="2912465" y="4885888"/>
              <a:ext cx="1436182" cy="5374"/>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21" name="Oval 120"/>
            <p:cNvSpPr/>
            <p:nvPr/>
          </p:nvSpPr>
          <p:spPr>
            <a:xfrm>
              <a:off x="3018297" y="403323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2" name="Oval 121"/>
            <p:cNvSpPr/>
            <p:nvPr/>
          </p:nvSpPr>
          <p:spPr>
            <a:xfrm>
              <a:off x="3660834" y="4031678"/>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3" name="Oval 122"/>
            <p:cNvSpPr/>
            <p:nvPr/>
          </p:nvSpPr>
          <p:spPr>
            <a:xfrm>
              <a:off x="3025914" y="462824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Oval 123"/>
            <p:cNvSpPr/>
            <p:nvPr/>
          </p:nvSpPr>
          <p:spPr>
            <a:xfrm>
              <a:off x="3659314" y="462669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5" name="Oval 124"/>
            <p:cNvSpPr/>
            <p:nvPr/>
          </p:nvSpPr>
          <p:spPr>
            <a:xfrm>
              <a:off x="3022985" y="523744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6" name="Oval 125"/>
            <p:cNvSpPr/>
            <p:nvPr/>
          </p:nvSpPr>
          <p:spPr>
            <a:xfrm>
              <a:off x="3656385" y="523589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7" name="Oval 126"/>
            <p:cNvSpPr/>
            <p:nvPr/>
          </p:nvSpPr>
          <p:spPr>
            <a:xfrm>
              <a:off x="3020056" y="5837506"/>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8" name="Oval 127"/>
            <p:cNvSpPr/>
            <p:nvPr/>
          </p:nvSpPr>
          <p:spPr>
            <a:xfrm>
              <a:off x="3662593" y="5835954"/>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30" name="Lightning Bolt 129"/>
          <p:cNvSpPr/>
          <p:nvPr/>
        </p:nvSpPr>
        <p:spPr>
          <a:xfrm>
            <a:off x="2689262" y="4614187"/>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2" name="Picture 131" descr="6106097_s_clipped_rev_1.png"/>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483672" y="2209800"/>
            <a:ext cx="2857500" cy="1936750"/>
          </a:xfrm>
          <a:prstGeom prst="rect">
            <a:avLst/>
          </a:prstGeom>
        </p:spPr>
      </p:pic>
      <p:pic>
        <p:nvPicPr>
          <p:cNvPr id="133" name="Picture 132" descr="24342616_s.jpg"/>
          <p:cNvPicPr>
            <a:picLocks noChangeAspect="1"/>
          </p:cNvPicPr>
          <p:nvPr/>
        </p:nvPicPr>
        <p:blipFill>
          <a:blip r:embed="rId5">
            <a:grayscl/>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tretch>
            <a:fillRect/>
          </a:stretch>
        </p:blipFill>
        <p:spPr>
          <a:xfrm>
            <a:off x="1943100" y="4174067"/>
            <a:ext cx="1714500" cy="1143000"/>
          </a:xfrm>
          <a:prstGeom prst="rect">
            <a:avLst/>
          </a:prstGeom>
        </p:spPr>
      </p:pic>
      <p:sp>
        <p:nvSpPr>
          <p:cNvPr id="134" name="Lightning Bolt 133"/>
          <p:cNvSpPr>
            <a:spLocks noChangeAspect="1"/>
          </p:cNvSpPr>
          <p:nvPr/>
        </p:nvSpPr>
        <p:spPr>
          <a:xfrm>
            <a:off x="2518496" y="4514752"/>
            <a:ext cx="462116" cy="514448"/>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2"/>
          </p:nvPr>
        </p:nvSpPr>
        <p:spPr/>
        <p:txBody>
          <a:bodyPr/>
          <a:lstStyle/>
          <a:p>
            <a:fld id="{75AD3244-FE42-4648-8A13-942AAE84A223}" type="slidenum">
              <a:rPr lang="en-US" smtClean="0"/>
              <a:t>45</a:t>
            </a:fld>
            <a:endParaRPr lang="en-US" dirty="0"/>
          </a:p>
        </p:txBody>
      </p:sp>
      <p:sp>
        <p:nvSpPr>
          <p:cNvPr id="131" name="Rounded Rectangle 130"/>
          <p:cNvSpPr/>
          <p:nvPr/>
        </p:nvSpPr>
        <p:spPr>
          <a:xfrm>
            <a:off x="0" y="5715000"/>
            <a:ext cx="12191999" cy="106680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3600" dirty="0">
                <a:solidFill>
                  <a:srgbClr val="C00000"/>
                </a:solidFill>
              </a:rPr>
              <a:t>Run tests periodically after a short interval </a:t>
            </a:r>
          </a:p>
          <a:p>
            <a:pPr algn="ctr">
              <a:lnSpc>
                <a:spcPct val="80000"/>
              </a:lnSpc>
            </a:pPr>
            <a:r>
              <a:rPr lang="en-US" sz="3600" dirty="0">
                <a:solidFill>
                  <a:srgbClr val="C00000"/>
                </a:solidFill>
              </a:rPr>
              <a:t>at smaller regions of memory </a:t>
            </a:r>
          </a:p>
        </p:txBody>
      </p:sp>
    </p:spTree>
    <p:extLst>
      <p:ext uri="{BB962C8B-B14F-4D97-AF65-F5344CB8AC3E}">
        <p14:creationId xmlns:p14="http://schemas.microsoft.com/office/powerpoint/2010/main" val="66185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par>
                          <p:cTn id="19" fill="hold">
                            <p:stCondLst>
                              <p:cond delay="0"/>
                            </p:stCondLst>
                            <p:childTnLst>
                              <p:par>
                                <p:cTn id="20" presetID="42" presetClass="path" presetSubtype="0" accel="50000" decel="50000" fill="hold" nodeType="afterEffect">
                                  <p:stCondLst>
                                    <p:cond delay="0"/>
                                  </p:stCondLst>
                                  <p:childTnLst>
                                    <p:animMotion origin="layout" path="M -1.64498E-6 -1.56069E-6 L -1.64498E-6 0.08856 " pathEditMode="relative" rAng="0" ptsTypes="AA">
                                      <p:cBhvr>
                                        <p:cTn id="21" dur="1000" fill="hold"/>
                                        <p:tgtEl>
                                          <p:spTgt spid="100"/>
                                        </p:tgtEl>
                                        <p:attrNameLst>
                                          <p:attrName>ppt_x</p:attrName>
                                          <p:attrName>ppt_y</p:attrName>
                                        </p:attrNameLst>
                                      </p:cBhvr>
                                      <p:rCtr x="0" y="4416"/>
                                    </p:animMotion>
                                  </p:childTnLst>
                                </p:cTn>
                              </p:par>
                            </p:childTnLst>
                          </p:cTn>
                        </p:par>
                        <p:par>
                          <p:cTn id="22" fill="hold">
                            <p:stCondLst>
                              <p:cond delay="1000"/>
                            </p:stCondLst>
                            <p:childTnLst>
                              <p:par>
                                <p:cTn id="23" presetID="3" presetClass="exit" presetSubtype="10" fill="hold" nodeType="afterEffect">
                                  <p:stCondLst>
                                    <p:cond delay="0"/>
                                  </p:stCondLst>
                                  <p:childTnLst>
                                    <p:animEffect transition="out" filter="blinds(horizontal)">
                                      <p:cBhvr>
                                        <p:cTn id="24" dur="500"/>
                                        <p:tgtEl>
                                          <p:spTgt spid="100"/>
                                        </p:tgtEl>
                                      </p:cBhvr>
                                    </p:animEffect>
                                    <p:set>
                                      <p:cBhvr>
                                        <p:cTn id="25" dur="1" fill="hold">
                                          <p:stCondLst>
                                            <p:cond delay="499"/>
                                          </p:stCondLst>
                                        </p:cTn>
                                        <p:tgtEl>
                                          <p:spTgt spid="100"/>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101"/>
                                        </p:tgtEl>
                                        <p:attrNameLst>
                                          <p:attrName>style.visibility</p:attrName>
                                        </p:attrNameLst>
                                      </p:cBhvr>
                                      <p:to>
                                        <p:strVal val="visible"/>
                                      </p:to>
                                    </p:set>
                                  </p:childTnLst>
                                </p:cTn>
                              </p:par>
                            </p:childTnLst>
                          </p:cTn>
                        </p:par>
                        <p:par>
                          <p:cTn id="28" fill="hold">
                            <p:stCondLst>
                              <p:cond delay="1500"/>
                            </p:stCondLst>
                            <p:childTnLst>
                              <p:par>
                                <p:cTn id="29" presetID="42" presetClass="path" presetSubtype="0" accel="50000" decel="50000" fill="hold" nodeType="afterEffect">
                                  <p:stCondLst>
                                    <p:cond delay="0"/>
                                  </p:stCondLst>
                                  <p:childTnLst>
                                    <p:animMotion origin="layout" path="M -1.64498E-6 -1.56069E-6 L -1.64498E-6 0.08856 " pathEditMode="relative" rAng="0" ptsTypes="AA">
                                      <p:cBhvr>
                                        <p:cTn id="30" dur="1000" fill="hold"/>
                                        <p:tgtEl>
                                          <p:spTgt spid="101"/>
                                        </p:tgtEl>
                                        <p:attrNameLst>
                                          <p:attrName>ppt_x</p:attrName>
                                          <p:attrName>ppt_y</p:attrName>
                                        </p:attrNameLst>
                                      </p:cBhvr>
                                      <p:rCtr x="0" y="4416"/>
                                    </p:animMotion>
                                  </p:childTnLst>
                                </p:cTn>
                              </p:par>
                            </p:childTnLst>
                          </p:cTn>
                        </p:par>
                        <p:par>
                          <p:cTn id="31" fill="hold">
                            <p:stCondLst>
                              <p:cond delay="2500"/>
                            </p:stCondLst>
                            <p:childTnLst>
                              <p:par>
                                <p:cTn id="32" presetID="3" presetClass="exit" presetSubtype="10" fill="hold" nodeType="afterEffect">
                                  <p:stCondLst>
                                    <p:cond delay="0"/>
                                  </p:stCondLst>
                                  <p:childTnLst>
                                    <p:animEffect transition="out" filter="blinds(horizontal)">
                                      <p:cBhvr>
                                        <p:cTn id="33" dur="500"/>
                                        <p:tgtEl>
                                          <p:spTgt spid="101"/>
                                        </p:tgtEl>
                                      </p:cBhvr>
                                    </p:animEffect>
                                    <p:set>
                                      <p:cBhvr>
                                        <p:cTn id="34" dur="1" fill="hold">
                                          <p:stCondLst>
                                            <p:cond delay="499"/>
                                          </p:stCondLst>
                                        </p:cTn>
                                        <p:tgtEl>
                                          <p:spTgt spid="101"/>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06"/>
                                        </p:tgtEl>
                                        <p:attrNameLst>
                                          <p:attrName>style.visibility</p:attrName>
                                        </p:attrNameLst>
                                      </p:cBhvr>
                                      <p:to>
                                        <p:strVal val="visible"/>
                                      </p:to>
                                    </p:set>
                                  </p:childTnLst>
                                </p:cTn>
                              </p:par>
                            </p:childTnLst>
                          </p:cTn>
                        </p:par>
                        <p:par>
                          <p:cTn id="37" fill="hold">
                            <p:stCondLst>
                              <p:cond delay="3000"/>
                            </p:stCondLst>
                            <p:childTnLst>
                              <p:par>
                                <p:cTn id="38" presetID="42" presetClass="path" presetSubtype="0" accel="50000" decel="50000" fill="hold" nodeType="afterEffect">
                                  <p:stCondLst>
                                    <p:cond delay="0"/>
                                  </p:stCondLst>
                                  <p:childTnLst>
                                    <p:animMotion origin="layout" path="M -1.64498E-6 -1.56069E-6 L -1.64498E-6 0.08856 " pathEditMode="relative" rAng="0" ptsTypes="AA">
                                      <p:cBhvr>
                                        <p:cTn id="39" dur="1000" fill="hold"/>
                                        <p:tgtEl>
                                          <p:spTgt spid="106"/>
                                        </p:tgtEl>
                                        <p:attrNameLst>
                                          <p:attrName>ppt_x</p:attrName>
                                          <p:attrName>ppt_y</p:attrName>
                                        </p:attrNameLst>
                                      </p:cBhvr>
                                      <p:rCtr x="0" y="4416"/>
                                    </p:animMotion>
                                  </p:childTnLst>
                                </p:cTn>
                              </p:par>
                            </p:childTnLst>
                          </p:cTn>
                        </p:par>
                        <p:par>
                          <p:cTn id="40" fill="hold">
                            <p:stCondLst>
                              <p:cond delay="4000"/>
                            </p:stCondLst>
                            <p:childTnLst>
                              <p:par>
                                <p:cTn id="41" presetID="3" presetClass="exit" presetSubtype="10" fill="hold" nodeType="afterEffect">
                                  <p:stCondLst>
                                    <p:cond delay="0"/>
                                  </p:stCondLst>
                                  <p:childTnLst>
                                    <p:animEffect transition="out" filter="blinds(horizontal)">
                                      <p:cBhvr>
                                        <p:cTn id="42" dur="500"/>
                                        <p:tgtEl>
                                          <p:spTgt spid="106"/>
                                        </p:tgtEl>
                                      </p:cBhvr>
                                    </p:animEffect>
                                    <p:set>
                                      <p:cBhvr>
                                        <p:cTn id="43" dur="1" fill="hold">
                                          <p:stCondLst>
                                            <p:cond delay="499"/>
                                          </p:stCondLst>
                                        </p:cTn>
                                        <p:tgtEl>
                                          <p:spTgt spid="10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11"/>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1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3" presetClass="exit" presetSubtype="10" fill="hold" grpId="0" nodeType="clickEffect">
                                  <p:stCondLst>
                                    <p:cond delay="0"/>
                                  </p:stCondLst>
                                  <p:childTnLst>
                                    <p:animEffect transition="out" filter="blinds(horizontal)">
                                      <p:cBhvr>
                                        <p:cTn id="53" dur="500"/>
                                        <p:tgtEl>
                                          <p:spTgt spid="42"/>
                                        </p:tgtEl>
                                      </p:cBhvr>
                                    </p:animEffect>
                                    <p:set>
                                      <p:cBhvr>
                                        <p:cTn id="54" dur="1" fill="hold">
                                          <p:stCondLst>
                                            <p:cond delay="499"/>
                                          </p:stCondLst>
                                        </p:cTn>
                                        <p:tgtEl>
                                          <p:spTgt spid="42"/>
                                        </p:tgtEl>
                                        <p:attrNameLst>
                                          <p:attrName>style.visibility</p:attrName>
                                        </p:attrNameLst>
                                      </p:cBhvr>
                                      <p:to>
                                        <p:strVal val="hidden"/>
                                      </p:to>
                                    </p:set>
                                  </p:childTnLst>
                                </p:cTn>
                              </p:par>
                              <p:par>
                                <p:cTn id="55" presetID="3" presetClass="exit" presetSubtype="10" fill="hold" grpId="0" nodeType="withEffect">
                                  <p:stCondLst>
                                    <p:cond delay="0"/>
                                  </p:stCondLst>
                                  <p:childTnLst>
                                    <p:animEffect transition="out" filter="blinds(horizontal)">
                                      <p:cBhvr>
                                        <p:cTn id="56" dur="500"/>
                                        <p:tgtEl>
                                          <p:spTgt spid="43"/>
                                        </p:tgtEl>
                                      </p:cBhvr>
                                    </p:animEffect>
                                    <p:set>
                                      <p:cBhvr>
                                        <p:cTn id="57" dur="1" fill="hold">
                                          <p:stCondLst>
                                            <p:cond delay="499"/>
                                          </p:stCondLst>
                                        </p:cTn>
                                        <p:tgtEl>
                                          <p:spTgt spid="43"/>
                                        </p:tgtEl>
                                        <p:attrNameLst>
                                          <p:attrName>style.visibility</p:attrName>
                                        </p:attrNameLst>
                                      </p:cBhvr>
                                      <p:to>
                                        <p:strVal val="hidden"/>
                                      </p:to>
                                    </p:set>
                                  </p:childTnLst>
                                </p:cTn>
                              </p:par>
                              <p:par>
                                <p:cTn id="58" presetID="3" presetClass="exit" presetSubtype="10" fill="hold" grpId="0" nodeType="withEffect">
                                  <p:stCondLst>
                                    <p:cond delay="0"/>
                                  </p:stCondLst>
                                  <p:childTnLst>
                                    <p:animEffect transition="out" filter="blinds(horizontal)">
                                      <p:cBhvr>
                                        <p:cTn id="59" dur="500"/>
                                        <p:tgtEl>
                                          <p:spTgt spid="44"/>
                                        </p:tgtEl>
                                      </p:cBhvr>
                                    </p:animEffect>
                                    <p:set>
                                      <p:cBhvr>
                                        <p:cTn id="60" dur="1" fill="hold">
                                          <p:stCondLst>
                                            <p:cond delay="499"/>
                                          </p:stCondLst>
                                        </p:cTn>
                                        <p:tgtEl>
                                          <p:spTgt spid="44"/>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3" presetClass="exit" presetSubtype="10" fill="hold" nodeType="clickEffect">
                                  <p:stCondLst>
                                    <p:cond delay="0"/>
                                  </p:stCondLst>
                                  <p:childTnLst>
                                    <p:animEffect transition="out" filter="blinds(horizontal)">
                                      <p:cBhvr>
                                        <p:cTn id="64" dur="500"/>
                                        <p:tgtEl>
                                          <p:spTgt spid="70"/>
                                        </p:tgtEl>
                                      </p:cBhvr>
                                    </p:animEffect>
                                    <p:set>
                                      <p:cBhvr>
                                        <p:cTn id="65" dur="1" fill="hold">
                                          <p:stCondLst>
                                            <p:cond delay="499"/>
                                          </p:stCondLst>
                                        </p:cTn>
                                        <p:tgtEl>
                                          <p:spTgt spid="70"/>
                                        </p:tgtEl>
                                        <p:attrNameLst>
                                          <p:attrName>style.visibility</p:attrName>
                                        </p:attrNameLst>
                                      </p:cBhvr>
                                      <p:to>
                                        <p:strVal val="hidden"/>
                                      </p:to>
                                    </p:set>
                                  </p:childTnLst>
                                </p:cTn>
                              </p:par>
                              <p:par>
                                <p:cTn id="66" presetID="3" presetClass="exit" presetSubtype="10" fill="hold" grpId="0" nodeType="withEffect">
                                  <p:stCondLst>
                                    <p:cond delay="0"/>
                                  </p:stCondLst>
                                  <p:childTnLst>
                                    <p:animEffect transition="out" filter="blinds(horizontal)">
                                      <p:cBhvr>
                                        <p:cTn id="67" dur="500"/>
                                        <p:tgtEl>
                                          <p:spTgt spid="98"/>
                                        </p:tgtEl>
                                      </p:cBhvr>
                                    </p:animEffect>
                                    <p:set>
                                      <p:cBhvr>
                                        <p:cTn id="68" dur="1" fill="hold">
                                          <p:stCondLst>
                                            <p:cond delay="499"/>
                                          </p:stCondLst>
                                        </p:cTn>
                                        <p:tgtEl>
                                          <p:spTgt spid="98"/>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11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42" grpId="0" animBg="1"/>
      <p:bldP spid="43" grpId="0" animBg="1"/>
      <p:bldP spid="44" grpId="0" animBg="1"/>
      <p:bldP spid="45" grpId="0" animBg="1"/>
      <p:bldP spid="46" grpId="0" animBg="1"/>
      <p:bldP spid="98" grpId="0"/>
      <p:bldP spid="111" grpId="0" animBg="1"/>
      <p:bldP spid="112" grpId="0" animBg="1"/>
      <p:bldP spid="13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Rounded Rectangle 444"/>
          <p:cNvSpPr/>
          <p:nvPr/>
        </p:nvSpPr>
        <p:spPr>
          <a:xfrm>
            <a:off x="302369" y="1263650"/>
            <a:ext cx="3886200" cy="5092700"/>
          </a:xfrm>
          <a:prstGeom prst="round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 name="Group 3"/>
          <p:cNvGrpSpPr/>
          <p:nvPr/>
        </p:nvGrpSpPr>
        <p:grpSpPr>
          <a:xfrm>
            <a:off x="1216769" y="1290265"/>
            <a:ext cx="2089198" cy="1555654"/>
            <a:chOff x="1216769" y="1290265"/>
            <a:chExt cx="2089198" cy="1555654"/>
          </a:xfrm>
        </p:grpSpPr>
        <p:grpSp>
          <p:nvGrpSpPr>
            <p:cNvPr id="153" name="Group 152"/>
            <p:cNvGrpSpPr>
              <a:grpSpLocks noChangeAspect="1"/>
            </p:cNvGrpSpPr>
            <p:nvPr/>
          </p:nvGrpSpPr>
          <p:grpSpPr>
            <a:xfrm>
              <a:off x="1216769" y="1290265"/>
              <a:ext cx="2089198" cy="1555654"/>
              <a:chOff x="3454955" y="2670363"/>
              <a:chExt cx="2434972" cy="1813117"/>
            </a:xfrm>
            <a:solidFill>
              <a:schemeClr val="tx1">
                <a:lumMod val="65000"/>
                <a:lumOff val="35000"/>
              </a:schemeClr>
            </a:solidFill>
          </p:grpSpPr>
          <p:grpSp>
            <p:nvGrpSpPr>
              <p:cNvPr id="155" name="Group 154"/>
              <p:cNvGrpSpPr>
                <a:grpSpLocks noChangeAspect="1"/>
              </p:cNvGrpSpPr>
              <p:nvPr/>
            </p:nvGrpSpPr>
            <p:grpSpPr>
              <a:xfrm>
                <a:off x="3454955" y="2670363"/>
                <a:ext cx="1233724" cy="929423"/>
                <a:chOff x="428328" y="2110982"/>
                <a:chExt cx="3273181" cy="2582606"/>
              </a:xfrm>
              <a:grpFill/>
            </p:grpSpPr>
            <p:cxnSp>
              <p:nvCxnSpPr>
                <p:cNvPr id="258" name="Straight Connector 257"/>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66"/>
                <p:cNvGrpSpPr/>
                <p:nvPr/>
              </p:nvGrpSpPr>
              <p:grpSpPr>
                <a:xfrm>
                  <a:off x="534160" y="2226069"/>
                  <a:ext cx="3067764" cy="525790"/>
                  <a:chOff x="534160" y="2226069"/>
                  <a:chExt cx="3067764" cy="525790"/>
                </a:xfrm>
                <a:grpFill/>
              </p:grpSpPr>
              <p:sp>
                <p:nvSpPr>
                  <p:cNvPr id="286" name="Oval 285"/>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7" name="Oval 286"/>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8" name="Oval 287"/>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9" name="Oval 288"/>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0" name="Oval 289"/>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68" name="Group 267"/>
                <p:cNvGrpSpPr/>
                <p:nvPr/>
              </p:nvGrpSpPr>
              <p:grpSpPr>
                <a:xfrm>
                  <a:off x="541777" y="2821081"/>
                  <a:ext cx="3058627" cy="525790"/>
                  <a:chOff x="534160" y="2226069"/>
                  <a:chExt cx="3058627" cy="525790"/>
                </a:xfrm>
                <a:grpFill/>
              </p:grpSpPr>
              <p:sp>
                <p:nvSpPr>
                  <p:cNvPr id="281" name="Oval 280"/>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2" name="Oval 281"/>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3" name="Oval 282"/>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4" name="Oval 283"/>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5" name="Oval 284"/>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69" name="Group 268"/>
                <p:cNvGrpSpPr/>
                <p:nvPr/>
              </p:nvGrpSpPr>
              <p:grpSpPr>
                <a:xfrm>
                  <a:off x="538848" y="3430281"/>
                  <a:ext cx="3067764" cy="525790"/>
                  <a:chOff x="543297" y="2226069"/>
                  <a:chExt cx="3067764" cy="525790"/>
                </a:xfrm>
                <a:grpFill/>
              </p:grpSpPr>
              <p:sp>
                <p:nvSpPr>
                  <p:cNvPr id="276" name="Oval 275"/>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7" name="Oval 276"/>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8" name="Oval 277"/>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9" name="Oval 278"/>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0" name="Oval 279"/>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70" name="Group 269"/>
                <p:cNvGrpSpPr/>
                <p:nvPr/>
              </p:nvGrpSpPr>
              <p:grpSpPr>
                <a:xfrm>
                  <a:off x="535919" y="4030345"/>
                  <a:ext cx="3067764" cy="525790"/>
                  <a:chOff x="543297" y="2226069"/>
                  <a:chExt cx="3067764" cy="525790"/>
                </a:xfrm>
                <a:grpFill/>
              </p:grpSpPr>
              <p:sp>
                <p:nvSpPr>
                  <p:cNvPr id="271" name="Oval 270"/>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2" name="Oval 271"/>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3" name="Oval 272"/>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4" name="Oval 273"/>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5" name="Oval 274"/>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156" name="Group 155"/>
              <p:cNvGrpSpPr>
                <a:grpSpLocks noChangeAspect="1"/>
              </p:cNvGrpSpPr>
              <p:nvPr/>
            </p:nvGrpSpPr>
            <p:grpSpPr>
              <a:xfrm>
                <a:off x="3457947" y="3551049"/>
                <a:ext cx="1233724" cy="929423"/>
                <a:chOff x="428328" y="2110982"/>
                <a:chExt cx="3273181" cy="2582606"/>
              </a:xfrm>
              <a:grpFill/>
            </p:grpSpPr>
            <p:cxnSp>
              <p:nvCxnSpPr>
                <p:cNvPr id="225" name="Straight Connector 224"/>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34" name="Group 233"/>
                <p:cNvGrpSpPr/>
                <p:nvPr/>
              </p:nvGrpSpPr>
              <p:grpSpPr>
                <a:xfrm>
                  <a:off x="534160" y="2226069"/>
                  <a:ext cx="3067764" cy="525790"/>
                  <a:chOff x="534160" y="2226069"/>
                  <a:chExt cx="3067764" cy="525790"/>
                </a:xfrm>
                <a:grpFill/>
              </p:grpSpPr>
              <p:sp>
                <p:nvSpPr>
                  <p:cNvPr id="253" name="Oval 252"/>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4" name="Oval 253"/>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5" name="Oval 254"/>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6" name="Oval 255"/>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7" name="Oval 256"/>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35" name="Group 234"/>
                <p:cNvGrpSpPr/>
                <p:nvPr/>
              </p:nvGrpSpPr>
              <p:grpSpPr>
                <a:xfrm>
                  <a:off x="541777" y="2821081"/>
                  <a:ext cx="3058627" cy="525790"/>
                  <a:chOff x="534160" y="2226069"/>
                  <a:chExt cx="3058627" cy="525790"/>
                </a:xfrm>
                <a:grpFill/>
              </p:grpSpPr>
              <p:sp>
                <p:nvSpPr>
                  <p:cNvPr id="248" name="Oval 247"/>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9" name="Oval 248"/>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0" name="Oval 249"/>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1" name="Oval 250"/>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2" name="Oval 251"/>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36" name="Group 235"/>
                <p:cNvGrpSpPr/>
                <p:nvPr/>
              </p:nvGrpSpPr>
              <p:grpSpPr>
                <a:xfrm>
                  <a:off x="538848" y="3430281"/>
                  <a:ext cx="3067764" cy="525790"/>
                  <a:chOff x="543297" y="2226069"/>
                  <a:chExt cx="3067764" cy="525790"/>
                </a:xfrm>
                <a:grpFill/>
              </p:grpSpPr>
              <p:sp>
                <p:nvSpPr>
                  <p:cNvPr id="243" name="Oval 242"/>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4" name="Oval 243"/>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5" name="Oval 244"/>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6" name="Oval 245"/>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7" name="Oval 246"/>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37" name="Group 236"/>
                <p:cNvGrpSpPr/>
                <p:nvPr/>
              </p:nvGrpSpPr>
              <p:grpSpPr>
                <a:xfrm>
                  <a:off x="535919" y="4030345"/>
                  <a:ext cx="3067764" cy="525790"/>
                  <a:chOff x="543297" y="2226069"/>
                  <a:chExt cx="3067764" cy="525790"/>
                </a:xfrm>
                <a:grpFill/>
              </p:grpSpPr>
              <p:sp>
                <p:nvSpPr>
                  <p:cNvPr id="238" name="Oval 237"/>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9" name="Oval 238"/>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0" name="Oval 239"/>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1" name="Oval 240"/>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2" name="Oval 241"/>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157" name="Group 156"/>
              <p:cNvGrpSpPr>
                <a:grpSpLocks noChangeAspect="1"/>
              </p:cNvGrpSpPr>
              <p:nvPr/>
            </p:nvGrpSpPr>
            <p:grpSpPr>
              <a:xfrm>
                <a:off x="4653211" y="2673371"/>
                <a:ext cx="1233724" cy="929423"/>
                <a:chOff x="428328" y="2110982"/>
                <a:chExt cx="3273181" cy="2582606"/>
              </a:xfrm>
              <a:grpFill/>
            </p:grpSpPr>
            <p:cxnSp>
              <p:nvCxnSpPr>
                <p:cNvPr id="192" name="Straight Connector 191"/>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01" name="Group 200"/>
                <p:cNvGrpSpPr/>
                <p:nvPr/>
              </p:nvGrpSpPr>
              <p:grpSpPr>
                <a:xfrm>
                  <a:off x="534160" y="2226069"/>
                  <a:ext cx="3067764" cy="525790"/>
                  <a:chOff x="534160" y="2226069"/>
                  <a:chExt cx="3067764" cy="525790"/>
                </a:xfrm>
                <a:grpFill/>
              </p:grpSpPr>
              <p:sp>
                <p:nvSpPr>
                  <p:cNvPr id="220" name="Oval 219"/>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1" name="Oval 220"/>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2" name="Oval 221"/>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3" name="Oval 222"/>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4" name="Oval 223"/>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02" name="Group 201"/>
                <p:cNvGrpSpPr/>
                <p:nvPr/>
              </p:nvGrpSpPr>
              <p:grpSpPr>
                <a:xfrm>
                  <a:off x="541777" y="2821081"/>
                  <a:ext cx="3058627" cy="525790"/>
                  <a:chOff x="534160" y="2226069"/>
                  <a:chExt cx="3058627" cy="525790"/>
                </a:xfrm>
                <a:grpFill/>
              </p:grpSpPr>
              <p:sp>
                <p:nvSpPr>
                  <p:cNvPr id="215" name="Oval 214"/>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6" name="Oval 215"/>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7" name="Oval 216"/>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8" name="Oval 217"/>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9" name="Oval 218"/>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03" name="Group 202"/>
                <p:cNvGrpSpPr/>
                <p:nvPr/>
              </p:nvGrpSpPr>
              <p:grpSpPr>
                <a:xfrm>
                  <a:off x="538848" y="3430281"/>
                  <a:ext cx="3067764" cy="525790"/>
                  <a:chOff x="543297" y="2226069"/>
                  <a:chExt cx="3067764" cy="525790"/>
                </a:xfrm>
                <a:grpFill/>
              </p:grpSpPr>
              <p:sp>
                <p:nvSpPr>
                  <p:cNvPr id="210" name="Oval 209"/>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1" name="Oval 210"/>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2" name="Oval 211"/>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3" name="Oval 212"/>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4" name="Oval 213"/>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04" name="Group 203"/>
                <p:cNvGrpSpPr/>
                <p:nvPr/>
              </p:nvGrpSpPr>
              <p:grpSpPr>
                <a:xfrm>
                  <a:off x="535919" y="4030345"/>
                  <a:ext cx="3067764" cy="525790"/>
                  <a:chOff x="543297" y="2226069"/>
                  <a:chExt cx="3067764" cy="525790"/>
                </a:xfrm>
                <a:grpFill/>
              </p:grpSpPr>
              <p:sp>
                <p:nvSpPr>
                  <p:cNvPr id="205" name="Oval 204"/>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6" name="Oval 205"/>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Oval 206"/>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8" name="Oval 207"/>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9" name="Oval 208"/>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158" name="Group 157"/>
              <p:cNvGrpSpPr>
                <a:grpSpLocks noChangeAspect="1"/>
              </p:cNvGrpSpPr>
              <p:nvPr/>
            </p:nvGrpSpPr>
            <p:grpSpPr>
              <a:xfrm>
                <a:off x="4656203" y="3554057"/>
                <a:ext cx="1233724" cy="929423"/>
                <a:chOff x="428328" y="2110982"/>
                <a:chExt cx="3273181" cy="2582606"/>
              </a:xfrm>
              <a:grpFill/>
            </p:grpSpPr>
            <p:cxnSp>
              <p:nvCxnSpPr>
                <p:cNvPr id="159" name="Straight Connector 158"/>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8" name="Group 167"/>
                <p:cNvGrpSpPr/>
                <p:nvPr/>
              </p:nvGrpSpPr>
              <p:grpSpPr>
                <a:xfrm>
                  <a:off x="534160" y="2226069"/>
                  <a:ext cx="3067764" cy="525790"/>
                  <a:chOff x="534160" y="2226069"/>
                  <a:chExt cx="3067764" cy="525790"/>
                </a:xfrm>
                <a:grpFill/>
              </p:grpSpPr>
              <p:sp>
                <p:nvSpPr>
                  <p:cNvPr id="187" name="Oval 186"/>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8" name="Oval 187"/>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9" name="Oval 188"/>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0" name="Oval 189"/>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1" name="Oval 190"/>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69" name="Group 168"/>
                <p:cNvGrpSpPr/>
                <p:nvPr/>
              </p:nvGrpSpPr>
              <p:grpSpPr>
                <a:xfrm>
                  <a:off x="541777" y="2821081"/>
                  <a:ext cx="3058627" cy="525790"/>
                  <a:chOff x="534160" y="2226069"/>
                  <a:chExt cx="3058627" cy="525790"/>
                </a:xfrm>
                <a:grpFill/>
              </p:grpSpPr>
              <p:sp>
                <p:nvSpPr>
                  <p:cNvPr id="182" name="Oval 181"/>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3" name="Oval 182"/>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4" name="Oval 183"/>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5" name="Oval 184"/>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6" name="Oval 185"/>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70" name="Group 169"/>
                <p:cNvGrpSpPr/>
                <p:nvPr/>
              </p:nvGrpSpPr>
              <p:grpSpPr>
                <a:xfrm>
                  <a:off x="538848" y="3430281"/>
                  <a:ext cx="3067764" cy="525790"/>
                  <a:chOff x="543297" y="2226069"/>
                  <a:chExt cx="3067764" cy="525790"/>
                </a:xfrm>
                <a:grpFill/>
              </p:grpSpPr>
              <p:sp>
                <p:nvSpPr>
                  <p:cNvPr id="177" name="Oval 176"/>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8" name="Oval 177"/>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9" name="Oval 178"/>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0" name="Oval 179"/>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1" name="Oval 180"/>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71" name="Group 170"/>
                <p:cNvGrpSpPr/>
                <p:nvPr/>
              </p:nvGrpSpPr>
              <p:grpSpPr>
                <a:xfrm>
                  <a:off x="535919" y="4030345"/>
                  <a:ext cx="3067764" cy="525790"/>
                  <a:chOff x="543297" y="2226069"/>
                  <a:chExt cx="3067764" cy="525790"/>
                </a:xfrm>
                <a:grpFill/>
              </p:grpSpPr>
              <p:sp>
                <p:nvSpPr>
                  <p:cNvPr id="172" name="Oval 171"/>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3" name="Oval 172"/>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4" name="Oval 173"/>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5" name="Oval 174"/>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6" name="Oval 175"/>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sp>
          <p:nvSpPr>
            <p:cNvPr id="292" name="Multiply 291"/>
            <p:cNvSpPr/>
            <p:nvPr/>
          </p:nvSpPr>
          <p:spPr>
            <a:xfrm>
              <a:off x="1292969" y="1321919"/>
              <a:ext cx="914400" cy="914400"/>
            </a:xfrm>
            <a:prstGeom prst="mathMultiply">
              <a:avLst/>
            </a:prstGeom>
            <a:solidFill>
              <a:srgbClr val="FF0000"/>
            </a:solidFill>
            <a:ln w="31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293" name="Multiply 292"/>
            <p:cNvSpPr/>
            <p:nvPr/>
          </p:nvSpPr>
          <p:spPr>
            <a:xfrm>
              <a:off x="2359769" y="1931519"/>
              <a:ext cx="914400" cy="914400"/>
            </a:xfrm>
            <a:prstGeom prst="mathMultiply">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294" name="Lightning Bolt 293"/>
            <p:cNvSpPr>
              <a:spLocks noChangeAspect="1"/>
            </p:cNvSpPr>
            <p:nvPr/>
          </p:nvSpPr>
          <p:spPr>
            <a:xfrm>
              <a:off x="1440453" y="2239675"/>
              <a:ext cx="462116" cy="514448"/>
            </a:xfrm>
            <a:prstGeom prst="lightningBol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39" name="TextBox 438"/>
          <p:cNvSpPr txBox="1"/>
          <p:nvPr/>
        </p:nvSpPr>
        <p:spPr>
          <a:xfrm>
            <a:off x="1607331" y="2859339"/>
            <a:ext cx="1144589" cy="451406"/>
          </a:xfrm>
          <a:prstGeom prst="rect">
            <a:avLst/>
          </a:prstGeom>
          <a:noFill/>
        </p:spPr>
        <p:txBody>
          <a:bodyPr wrap="none" rtlCol="0">
            <a:spAutoFit/>
          </a:bodyPr>
          <a:lstStyle/>
          <a:p>
            <a:pPr>
              <a:lnSpc>
                <a:spcPct val="80000"/>
              </a:lnSpc>
            </a:pPr>
            <a:r>
              <a:rPr lang="en-US" sz="2800" b="1" dirty="0">
                <a:solidFill>
                  <a:srgbClr val="C00000"/>
                </a:solidFill>
              </a:rPr>
              <a:t>DRAM</a:t>
            </a:r>
          </a:p>
        </p:txBody>
      </p:sp>
      <p:sp>
        <p:nvSpPr>
          <p:cNvPr id="441" name="Rounded Rectangle 440"/>
          <p:cNvSpPr/>
          <p:nvPr/>
        </p:nvSpPr>
        <p:spPr>
          <a:xfrm>
            <a:off x="658284" y="3271778"/>
            <a:ext cx="3081830" cy="777240"/>
          </a:xfrm>
          <a:prstGeom prst="roundRect">
            <a:avLst/>
          </a:prstGeom>
          <a:solidFill>
            <a:schemeClr val="bg2"/>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3200" dirty="0">
                <a:solidFill>
                  <a:srgbClr val="C00000"/>
                </a:solidFill>
              </a:rPr>
              <a:t>MAKE DRAM SCALABLE</a:t>
            </a:r>
          </a:p>
        </p:txBody>
      </p:sp>
      <p:sp>
        <p:nvSpPr>
          <p:cNvPr id="3" name="Slide Number Placeholder 2"/>
          <p:cNvSpPr>
            <a:spLocks noGrp="1"/>
          </p:cNvSpPr>
          <p:nvPr>
            <p:ph type="sldNum" sz="quarter" idx="12"/>
          </p:nvPr>
        </p:nvSpPr>
        <p:spPr/>
        <p:txBody>
          <a:bodyPr/>
          <a:lstStyle/>
          <a:p>
            <a:fld id="{75AD3244-FE42-4648-8A13-942AAE84A223}" type="slidenum">
              <a:rPr lang="en-US" smtClean="0"/>
              <a:t>46</a:t>
            </a:fld>
            <a:endParaRPr lang="en-US" dirty="0"/>
          </a:p>
        </p:txBody>
      </p:sp>
      <p:sp>
        <p:nvSpPr>
          <p:cNvPr id="305" name="Rounded Rectangle 304"/>
          <p:cNvSpPr/>
          <p:nvPr/>
        </p:nvSpPr>
        <p:spPr>
          <a:xfrm>
            <a:off x="609600" y="4089123"/>
            <a:ext cx="3130514" cy="1791415"/>
          </a:xfrm>
          <a:prstGeom prst="roundRect">
            <a:avLst>
              <a:gd name="adj" fmla="val 9524"/>
            </a:avLst>
          </a:prstGeom>
          <a:solidFill>
            <a:schemeClr val="tx1">
              <a:lumMod val="65000"/>
              <a:lumOff val="3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500"/>
              </a:lnSpc>
            </a:pPr>
            <a:r>
              <a:rPr lang="en-US" sz="3600" dirty="0" smtClean="0">
                <a:solidFill>
                  <a:srgbClr val="EDEFF3"/>
                </a:solidFill>
                <a:latin typeface="Tw Cen MT Condensed Extra Bold" panose="020B0803020202020204" pitchFamily="34" charset="0"/>
                <a:cs typeface="Courier New" panose="02070309020205020404" pitchFamily="49" charset="0"/>
              </a:rPr>
              <a:t>System-Level Detection and Mitigation of Failures</a:t>
            </a:r>
            <a:endParaRPr lang="en-US" sz="3600" dirty="0">
              <a:solidFill>
                <a:srgbClr val="EDEFF3"/>
              </a:solidFill>
              <a:latin typeface="Tw Cen MT Condensed Extra Bold" panose="020B0803020202020204" pitchFamily="34" charset="0"/>
              <a:cs typeface="Courier New" panose="02070309020205020404" pitchFamily="49" charset="0"/>
            </a:endParaRPr>
          </a:p>
        </p:txBody>
      </p:sp>
      <p:sp>
        <p:nvSpPr>
          <p:cNvPr id="154" name="Rounded Rectangle 153"/>
          <p:cNvSpPr/>
          <p:nvPr/>
        </p:nvSpPr>
        <p:spPr>
          <a:xfrm>
            <a:off x="4426458" y="2337549"/>
            <a:ext cx="7327392" cy="1097280"/>
          </a:xfrm>
          <a:prstGeom prst="roundRect">
            <a:avLst>
              <a:gd name="adj" fmla="val 9524"/>
            </a:avLst>
          </a:prstGeom>
          <a:solidFill>
            <a:schemeClr val="tx1">
              <a:lumMod val="65000"/>
              <a:lumOff val="3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500"/>
              </a:lnSpc>
            </a:pPr>
            <a:r>
              <a:rPr lang="en-US" sz="4400" dirty="0" smtClean="0">
                <a:solidFill>
                  <a:srgbClr val="EDEFF3"/>
                </a:solidFill>
                <a:latin typeface="Tw Cen MT Condensed Extra Bold" panose="020B0803020202020204" pitchFamily="34" charset="0"/>
                <a:cs typeface="Courier New" panose="02070309020205020404" pitchFamily="49" charset="0"/>
              </a:rPr>
              <a:t>Efficacy of Detecting</a:t>
            </a:r>
          </a:p>
          <a:p>
            <a:pPr algn="ctr">
              <a:lnSpc>
                <a:spcPts val="3500"/>
              </a:lnSpc>
            </a:pPr>
            <a:r>
              <a:rPr lang="en-US" sz="4400" dirty="0" smtClean="0">
                <a:solidFill>
                  <a:srgbClr val="EDEFF3"/>
                </a:solidFill>
                <a:latin typeface="Tw Cen MT Condensed Extra Bold" panose="020B0803020202020204" pitchFamily="34" charset="0"/>
                <a:cs typeface="Courier New" panose="02070309020205020404" pitchFamily="49" charset="0"/>
              </a:rPr>
              <a:t>Data-Dependent Failure</a:t>
            </a:r>
            <a:endParaRPr lang="en-US" sz="4400" dirty="0">
              <a:solidFill>
                <a:srgbClr val="EDEFF3"/>
              </a:solidFill>
              <a:latin typeface="Tw Cen MT Condensed Extra Bold" panose="020B0803020202020204" pitchFamily="34" charset="0"/>
              <a:cs typeface="Courier New" panose="02070309020205020404" pitchFamily="49" charset="0"/>
            </a:endParaRPr>
          </a:p>
        </p:txBody>
      </p:sp>
      <p:sp>
        <p:nvSpPr>
          <p:cNvPr id="291" name="TextBox 290"/>
          <p:cNvSpPr txBox="1"/>
          <p:nvPr/>
        </p:nvSpPr>
        <p:spPr>
          <a:xfrm>
            <a:off x="10194798" y="4005092"/>
            <a:ext cx="1511952" cy="369332"/>
          </a:xfrm>
          <a:prstGeom prst="rect">
            <a:avLst/>
          </a:prstGeom>
          <a:noFill/>
        </p:spPr>
        <p:txBody>
          <a:bodyPr wrap="none" rtlCol="0">
            <a:spAutoFit/>
          </a:bodyPr>
          <a:lstStyle/>
          <a:p>
            <a:r>
              <a:rPr lang="en-US" dirty="0" smtClean="0">
                <a:solidFill>
                  <a:srgbClr val="941100"/>
                </a:solidFill>
                <a:latin typeface="Abadi MT Condensed Extra Bold" charset="0"/>
                <a:ea typeface="Abadi MT Condensed Extra Bold" charset="0"/>
                <a:cs typeface="Abadi MT Condensed Extra Bold" charset="0"/>
              </a:rPr>
              <a:t>SIGMETRICS’14</a:t>
            </a:r>
            <a:endParaRPr lang="en-US" dirty="0">
              <a:solidFill>
                <a:srgbClr val="941100"/>
              </a:solidFill>
              <a:latin typeface="Abadi MT Condensed Extra Bold" charset="0"/>
              <a:ea typeface="Abadi MT Condensed Extra Bold" charset="0"/>
              <a:cs typeface="Abadi MT Condensed Extra Bold" charset="0"/>
            </a:endParaRPr>
          </a:p>
        </p:txBody>
      </p:sp>
      <p:sp>
        <p:nvSpPr>
          <p:cNvPr id="295" name="Rounded Rectangle 294"/>
          <p:cNvSpPr/>
          <p:nvPr/>
        </p:nvSpPr>
        <p:spPr>
          <a:xfrm>
            <a:off x="4407408" y="3670562"/>
            <a:ext cx="7327392" cy="1094908"/>
          </a:xfrm>
          <a:prstGeom prst="roundRect">
            <a:avLst>
              <a:gd name="adj" fmla="val 9524"/>
            </a:avLst>
          </a:prstGeom>
          <a:solidFill>
            <a:schemeClr val="tx1">
              <a:lumMod val="65000"/>
              <a:lumOff val="3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500"/>
              </a:lnSpc>
            </a:pPr>
            <a:r>
              <a:rPr lang="en-US" sz="4400" dirty="0" smtClean="0">
                <a:solidFill>
                  <a:srgbClr val="EDEFF3"/>
                </a:solidFill>
                <a:latin typeface="Tw Cen MT Condensed Extra Bold" panose="020B0803020202020204" pitchFamily="34" charset="0"/>
                <a:cs typeface="Courier New" panose="02070309020205020404" pitchFamily="49" charset="0"/>
              </a:rPr>
              <a:t>MEMCON: DRAM-Internal </a:t>
            </a:r>
          </a:p>
          <a:p>
            <a:pPr algn="ctr">
              <a:lnSpc>
                <a:spcPts val="3500"/>
              </a:lnSpc>
            </a:pPr>
            <a:r>
              <a:rPr lang="en-US" sz="4400" dirty="0" smtClean="0">
                <a:solidFill>
                  <a:srgbClr val="EDEFF3"/>
                </a:solidFill>
                <a:latin typeface="Tw Cen MT Condensed Extra Bold" panose="020B0803020202020204" pitchFamily="34" charset="0"/>
                <a:cs typeface="Courier New" panose="02070309020205020404" pitchFamily="49" charset="0"/>
              </a:rPr>
              <a:t>Independent Detection</a:t>
            </a:r>
            <a:endParaRPr lang="en-US" sz="4400" dirty="0">
              <a:solidFill>
                <a:srgbClr val="EDEFF3"/>
              </a:solidFill>
              <a:latin typeface="Tw Cen MT Condensed Extra Bold" panose="020B0803020202020204" pitchFamily="34" charset="0"/>
              <a:cs typeface="Courier New" panose="02070309020205020404" pitchFamily="49" charset="0"/>
            </a:endParaRPr>
          </a:p>
        </p:txBody>
      </p:sp>
      <p:sp>
        <p:nvSpPr>
          <p:cNvPr id="296" name="Rounded Rectangle 295"/>
          <p:cNvSpPr/>
          <p:nvPr/>
        </p:nvSpPr>
        <p:spPr>
          <a:xfrm>
            <a:off x="4424169" y="1093341"/>
            <a:ext cx="7327392" cy="1033561"/>
          </a:xfrm>
          <a:prstGeom prst="roundRect">
            <a:avLst>
              <a:gd name="adj" fmla="val 9524"/>
            </a:avLst>
          </a:prstGeom>
          <a:solidFill>
            <a:srgbClr val="941100"/>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500"/>
              </a:lnSpc>
            </a:pPr>
            <a:r>
              <a:rPr lang="en-US" sz="4400" dirty="0" smtClean="0">
                <a:solidFill>
                  <a:schemeClr val="bg1"/>
                </a:solidFill>
                <a:latin typeface="Tw Cen MT Condensed Extra Bold" panose="020B0803020202020204" pitchFamily="34" charset="0"/>
                <a:cs typeface="Courier New" panose="02070309020205020404" pitchFamily="49" charset="0"/>
              </a:rPr>
              <a:t>CHALLENGE: </a:t>
            </a:r>
          </a:p>
          <a:p>
            <a:pPr algn="ctr">
              <a:lnSpc>
                <a:spcPts val="3500"/>
              </a:lnSpc>
            </a:pPr>
            <a:r>
              <a:rPr lang="en-US" sz="4400" dirty="0" smtClean="0">
                <a:solidFill>
                  <a:schemeClr val="bg1"/>
                </a:solidFill>
                <a:latin typeface="Tw Cen MT Condensed Extra Bold" panose="020B0803020202020204" pitchFamily="34" charset="0"/>
                <a:cs typeface="Courier New" panose="02070309020205020404" pitchFamily="49" charset="0"/>
              </a:rPr>
              <a:t>Data-Dependent Failures</a:t>
            </a:r>
            <a:endParaRPr lang="en-US" sz="4400" dirty="0">
              <a:solidFill>
                <a:schemeClr val="bg1"/>
              </a:solidFill>
              <a:latin typeface="Tw Cen MT Condensed Extra Bold" panose="020B0803020202020204" pitchFamily="34" charset="0"/>
              <a:cs typeface="Courier New" panose="02070309020205020404" pitchFamily="49" charset="0"/>
            </a:endParaRPr>
          </a:p>
        </p:txBody>
      </p:sp>
      <p:sp>
        <p:nvSpPr>
          <p:cNvPr id="298" name="Rounded Rectangle 297"/>
          <p:cNvSpPr/>
          <p:nvPr/>
        </p:nvSpPr>
        <p:spPr>
          <a:xfrm>
            <a:off x="4407408" y="5079938"/>
            <a:ext cx="7327392" cy="1097280"/>
          </a:xfrm>
          <a:prstGeom prst="roundRect">
            <a:avLst>
              <a:gd name="adj" fmla="val 9524"/>
            </a:avLst>
          </a:prstGeom>
          <a:solidFill>
            <a:schemeClr val="tx1">
              <a:lumMod val="65000"/>
              <a:lumOff val="3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500"/>
              </a:lnSpc>
            </a:pPr>
            <a:r>
              <a:rPr lang="en-US" sz="4400" dirty="0" smtClean="0">
                <a:solidFill>
                  <a:srgbClr val="EDEFF3"/>
                </a:solidFill>
                <a:latin typeface="Tw Cen MT Condensed Extra Bold" panose="020B0803020202020204" pitchFamily="34" charset="0"/>
                <a:cs typeface="Courier New" panose="02070309020205020404" pitchFamily="49" charset="0"/>
              </a:rPr>
              <a:t>PARBOR: Reverse Engineering Address Mapping</a:t>
            </a:r>
            <a:endParaRPr lang="en-US" sz="4400" dirty="0">
              <a:solidFill>
                <a:srgbClr val="EDEFF3"/>
              </a:solidFill>
              <a:latin typeface="Tw Cen MT Condensed Extra Bold" panose="020B0803020202020204" pitchFamily="34" charset="0"/>
              <a:cs typeface="Courier New" panose="02070309020205020404" pitchFamily="49" charset="0"/>
            </a:endParaRPr>
          </a:p>
        </p:txBody>
      </p:sp>
      <p:sp>
        <p:nvSpPr>
          <p:cNvPr id="303" name="TextBox 302"/>
          <p:cNvSpPr txBox="1"/>
          <p:nvPr/>
        </p:nvSpPr>
        <p:spPr>
          <a:xfrm>
            <a:off x="9928233" y="4747182"/>
            <a:ext cx="1755673" cy="369332"/>
          </a:xfrm>
          <a:prstGeom prst="rect">
            <a:avLst/>
          </a:prstGeom>
          <a:noFill/>
        </p:spPr>
        <p:txBody>
          <a:bodyPr wrap="none" rtlCol="0">
            <a:spAutoFit/>
          </a:bodyPr>
          <a:lstStyle/>
          <a:p>
            <a:r>
              <a:rPr lang="en-US" dirty="0" smtClean="0">
                <a:solidFill>
                  <a:srgbClr val="941100"/>
                </a:solidFill>
                <a:latin typeface="Abadi MT Condensed Extra Bold" charset="0"/>
                <a:ea typeface="Abadi MT Condensed Extra Bold" charset="0"/>
                <a:cs typeface="Abadi MT Condensed Extra Bold" charset="0"/>
              </a:rPr>
              <a:t>CAL’16, MICRO’17</a:t>
            </a:r>
            <a:endParaRPr lang="en-US" dirty="0">
              <a:solidFill>
                <a:srgbClr val="941100"/>
              </a:solidFill>
              <a:latin typeface="Abadi MT Condensed Extra Bold" charset="0"/>
              <a:ea typeface="Abadi MT Condensed Extra Bold" charset="0"/>
              <a:cs typeface="Abadi MT Condensed Extra Bold" charset="0"/>
            </a:endParaRPr>
          </a:p>
        </p:txBody>
      </p:sp>
      <p:sp>
        <p:nvSpPr>
          <p:cNvPr id="304" name="TextBox 303"/>
          <p:cNvSpPr txBox="1"/>
          <p:nvPr/>
        </p:nvSpPr>
        <p:spPr>
          <a:xfrm>
            <a:off x="10442448" y="6163824"/>
            <a:ext cx="840295" cy="369332"/>
          </a:xfrm>
          <a:prstGeom prst="rect">
            <a:avLst/>
          </a:prstGeom>
          <a:noFill/>
        </p:spPr>
        <p:txBody>
          <a:bodyPr wrap="none" rtlCol="0">
            <a:spAutoFit/>
          </a:bodyPr>
          <a:lstStyle/>
          <a:p>
            <a:r>
              <a:rPr lang="en-US" dirty="0" smtClean="0">
                <a:solidFill>
                  <a:srgbClr val="941100"/>
                </a:solidFill>
                <a:latin typeface="Abadi MT Condensed Extra Bold" charset="0"/>
                <a:ea typeface="Abadi MT Condensed Extra Bold" charset="0"/>
                <a:cs typeface="Abadi MT Condensed Extra Bold" charset="0"/>
              </a:rPr>
              <a:t>DSN’16</a:t>
            </a:r>
            <a:endParaRPr lang="en-US" dirty="0">
              <a:solidFill>
                <a:srgbClr val="941100"/>
              </a:solidFill>
              <a:latin typeface="Abadi MT Condensed Extra Bold" charset="0"/>
              <a:ea typeface="Abadi MT Condensed Extra Bold" charset="0"/>
              <a:cs typeface="Abadi MT Condensed Extra Bold" charset="0"/>
            </a:endParaRPr>
          </a:p>
        </p:txBody>
      </p:sp>
      <p:sp>
        <p:nvSpPr>
          <p:cNvPr id="307" name="TextBox 306"/>
          <p:cNvSpPr txBox="1"/>
          <p:nvPr/>
        </p:nvSpPr>
        <p:spPr>
          <a:xfrm>
            <a:off x="10194798" y="3382524"/>
            <a:ext cx="1511952" cy="369332"/>
          </a:xfrm>
          <a:prstGeom prst="rect">
            <a:avLst/>
          </a:prstGeom>
          <a:noFill/>
        </p:spPr>
        <p:txBody>
          <a:bodyPr wrap="none" rtlCol="0">
            <a:spAutoFit/>
          </a:bodyPr>
          <a:lstStyle/>
          <a:p>
            <a:r>
              <a:rPr lang="en-US" smtClean="0">
                <a:solidFill>
                  <a:srgbClr val="941100"/>
                </a:solidFill>
                <a:latin typeface="Abadi MT Condensed Extra Bold" charset="0"/>
                <a:ea typeface="Abadi MT Condensed Extra Bold" charset="0"/>
                <a:cs typeface="Abadi MT Condensed Extra Bold" charset="0"/>
              </a:rPr>
              <a:t>SIGMETRICS’14</a:t>
            </a:r>
            <a:endParaRPr lang="en-US" dirty="0">
              <a:solidFill>
                <a:srgbClr val="941100"/>
              </a:solidFill>
              <a:latin typeface="Abadi MT Condensed Extra Bold" charset="0"/>
              <a:ea typeface="Abadi MT Condensed Extra Bold" charset="0"/>
              <a:cs typeface="Abadi MT Condensed Extra Bold" charset="0"/>
            </a:endParaRPr>
          </a:p>
        </p:txBody>
      </p:sp>
      <p:sp>
        <p:nvSpPr>
          <p:cNvPr id="299" name="Title 1"/>
          <p:cNvSpPr>
            <a:spLocks noGrp="1"/>
          </p:cNvSpPr>
          <p:nvPr>
            <p:ph type="title"/>
          </p:nvPr>
        </p:nvSpPr>
        <p:spPr>
          <a:xfrm>
            <a:off x="0" y="-155842"/>
            <a:ext cx="12192000" cy="1143000"/>
          </a:xfrm>
        </p:spPr>
        <p:txBody>
          <a:bodyPr>
            <a:normAutofit fontScale="90000"/>
          </a:bodyPr>
          <a:lstStyle/>
          <a:p>
            <a:pPr algn="ctr"/>
            <a:r>
              <a:rPr lang="en-US" b="1" i="1" dirty="0" smtClean="0">
                <a:latin typeface="Abadi MT Condensed Extra Bold" charset="0"/>
                <a:ea typeface="Abadi MT Condensed Extra Bold" charset="0"/>
                <a:cs typeface="Abadi MT Condensed Extra Bold" charset="0"/>
              </a:rPr>
              <a:t>LED TO MULTIPLE WORKS ON HOW TO BUILD SUCH A SYSTEM</a:t>
            </a:r>
            <a:endParaRPr lang="en-US" b="1" i="1" dirty="0">
              <a:latin typeface="Abadi MT Condensed Extra Bold" charset="0"/>
              <a:ea typeface="Abadi MT Condensed Extra Bold" charset="0"/>
              <a:cs typeface="Abadi MT Condensed Extra Bold" charset="0"/>
            </a:endParaRPr>
          </a:p>
        </p:txBody>
      </p:sp>
    </p:spTree>
    <p:extLst>
      <p:ext uri="{BB962C8B-B14F-4D97-AF65-F5344CB8AC3E}">
        <p14:creationId xmlns:p14="http://schemas.microsoft.com/office/powerpoint/2010/main" val="7357373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880805" y="1155266"/>
            <a:ext cx="2289228" cy="1831034"/>
            <a:chOff x="1216769" y="1290265"/>
            <a:chExt cx="2089198" cy="1555654"/>
          </a:xfrm>
        </p:grpSpPr>
        <p:grpSp>
          <p:nvGrpSpPr>
            <p:cNvPr id="10" name="Group 9"/>
            <p:cNvGrpSpPr>
              <a:grpSpLocks noChangeAspect="1"/>
            </p:cNvGrpSpPr>
            <p:nvPr/>
          </p:nvGrpSpPr>
          <p:grpSpPr>
            <a:xfrm>
              <a:off x="1216769" y="1290265"/>
              <a:ext cx="2089198" cy="1555654"/>
              <a:chOff x="3454955" y="2670363"/>
              <a:chExt cx="2434972" cy="1813117"/>
            </a:xfrm>
            <a:solidFill>
              <a:schemeClr val="tx1">
                <a:lumMod val="65000"/>
                <a:lumOff val="35000"/>
              </a:schemeClr>
            </a:solidFill>
          </p:grpSpPr>
          <p:grpSp>
            <p:nvGrpSpPr>
              <p:cNvPr id="14" name="Group 13"/>
              <p:cNvGrpSpPr>
                <a:grpSpLocks noChangeAspect="1"/>
              </p:cNvGrpSpPr>
              <p:nvPr/>
            </p:nvGrpSpPr>
            <p:grpSpPr>
              <a:xfrm>
                <a:off x="3454955" y="2670363"/>
                <a:ext cx="1233724" cy="929423"/>
                <a:chOff x="428328" y="2110982"/>
                <a:chExt cx="3273181" cy="2582606"/>
              </a:xfrm>
              <a:grpFill/>
            </p:grpSpPr>
            <p:cxnSp>
              <p:nvCxnSpPr>
                <p:cNvPr id="117" name="Straight Connector 116"/>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6" name="Group 125"/>
                <p:cNvGrpSpPr/>
                <p:nvPr/>
              </p:nvGrpSpPr>
              <p:grpSpPr>
                <a:xfrm>
                  <a:off x="534160" y="2226069"/>
                  <a:ext cx="3067764" cy="525790"/>
                  <a:chOff x="534160" y="2226069"/>
                  <a:chExt cx="3067764" cy="525790"/>
                </a:xfrm>
                <a:grpFill/>
              </p:grpSpPr>
              <p:sp>
                <p:nvSpPr>
                  <p:cNvPr id="145" name="Oval 144"/>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6" name="Oval 145"/>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7" name="Oval 146"/>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8" name="Oval 147"/>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9" name="Oval 148"/>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7" name="Group 126"/>
                <p:cNvGrpSpPr/>
                <p:nvPr/>
              </p:nvGrpSpPr>
              <p:grpSpPr>
                <a:xfrm>
                  <a:off x="541777" y="2821081"/>
                  <a:ext cx="3058627" cy="525790"/>
                  <a:chOff x="534160" y="2226069"/>
                  <a:chExt cx="3058627" cy="525790"/>
                </a:xfrm>
                <a:grpFill/>
              </p:grpSpPr>
              <p:sp>
                <p:nvSpPr>
                  <p:cNvPr id="140" name="Oval 139"/>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1" name="Oval 140"/>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Oval 141"/>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3" name="Oval 142"/>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4" name="Oval 143"/>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8" name="Group 127"/>
                <p:cNvGrpSpPr/>
                <p:nvPr/>
              </p:nvGrpSpPr>
              <p:grpSpPr>
                <a:xfrm>
                  <a:off x="538848" y="3430281"/>
                  <a:ext cx="3067764" cy="525790"/>
                  <a:chOff x="543297" y="2226069"/>
                  <a:chExt cx="3067764" cy="525790"/>
                </a:xfrm>
                <a:grpFill/>
              </p:grpSpPr>
              <p:sp>
                <p:nvSpPr>
                  <p:cNvPr id="135" name="Oval 134"/>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6" name="Oval 135"/>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7" name="Oval 136"/>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8" name="Oval 137"/>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9" name="Oval 138"/>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9" name="Group 128"/>
                <p:cNvGrpSpPr/>
                <p:nvPr/>
              </p:nvGrpSpPr>
              <p:grpSpPr>
                <a:xfrm>
                  <a:off x="535919" y="4030345"/>
                  <a:ext cx="3067764" cy="525790"/>
                  <a:chOff x="543297" y="2226069"/>
                  <a:chExt cx="3067764" cy="525790"/>
                </a:xfrm>
                <a:grpFill/>
              </p:grpSpPr>
              <p:sp>
                <p:nvSpPr>
                  <p:cNvPr id="130" name="Oval 129"/>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1" name="Oval 130"/>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2" name="Oval 131"/>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3" name="Oval 132"/>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4" name="Oval 133"/>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15" name="Group 14"/>
              <p:cNvGrpSpPr>
                <a:grpSpLocks noChangeAspect="1"/>
              </p:cNvGrpSpPr>
              <p:nvPr/>
            </p:nvGrpSpPr>
            <p:grpSpPr>
              <a:xfrm>
                <a:off x="3457947" y="3551049"/>
                <a:ext cx="1233724" cy="929423"/>
                <a:chOff x="428328" y="2110982"/>
                <a:chExt cx="3273181" cy="2582606"/>
              </a:xfrm>
              <a:grpFill/>
            </p:grpSpPr>
            <p:cxnSp>
              <p:nvCxnSpPr>
                <p:cNvPr id="84" name="Straight Connector 83"/>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93" name="Group 92"/>
                <p:cNvGrpSpPr/>
                <p:nvPr/>
              </p:nvGrpSpPr>
              <p:grpSpPr>
                <a:xfrm>
                  <a:off x="534160" y="2226069"/>
                  <a:ext cx="3067764" cy="525790"/>
                  <a:chOff x="534160" y="2226069"/>
                  <a:chExt cx="3067764" cy="525790"/>
                </a:xfrm>
                <a:grpFill/>
              </p:grpSpPr>
              <p:sp>
                <p:nvSpPr>
                  <p:cNvPr id="112" name="Oval 111"/>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3" name="Oval 112"/>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4" name="Oval 113"/>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5" name="Oval 114"/>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6" name="Oval 115"/>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541777" y="2821081"/>
                  <a:ext cx="3058627" cy="525790"/>
                  <a:chOff x="534160" y="2226069"/>
                  <a:chExt cx="3058627" cy="525790"/>
                </a:xfrm>
                <a:grpFill/>
              </p:grpSpPr>
              <p:sp>
                <p:nvSpPr>
                  <p:cNvPr id="107" name="Oval 106"/>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8" name="Oval 107"/>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9" name="Oval 108"/>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0" name="Oval 109"/>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1" name="Oval 110"/>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538848" y="3430281"/>
                  <a:ext cx="3067764" cy="525790"/>
                  <a:chOff x="543297" y="2226069"/>
                  <a:chExt cx="3067764" cy="525790"/>
                </a:xfrm>
                <a:grpFill/>
              </p:grpSpPr>
              <p:sp>
                <p:nvSpPr>
                  <p:cNvPr id="102" name="Oval 101"/>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Oval 102"/>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Oval 103"/>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5" name="Oval 104"/>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6" name="Oval 105"/>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96" name="Group 95"/>
                <p:cNvGrpSpPr/>
                <p:nvPr/>
              </p:nvGrpSpPr>
              <p:grpSpPr>
                <a:xfrm>
                  <a:off x="535919" y="4030345"/>
                  <a:ext cx="3067764" cy="525790"/>
                  <a:chOff x="543297" y="2226069"/>
                  <a:chExt cx="3067764" cy="525790"/>
                </a:xfrm>
                <a:grpFill/>
              </p:grpSpPr>
              <p:sp>
                <p:nvSpPr>
                  <p:cNvPr id="97" name="Oval 96"/>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8" name="Oval 97"/>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9" name="Oval 98"/>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0" name="Oval 99"/>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Oval 100"/>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16" name="Group 15"/>
              <p:cNvGrpSpPr>
                <a:grpSpLocks noChangeAspect="1"/>
              </p:cNvGrpSpPr>
              <p:nvPr/>
            </p:nvGrpSpPr>
            <p:grpSpPr>
              <a:xfrm>
                <a:off x="4653211" y="2673371"/>
                <a:ext cx="1233724" cy="929423"/>
                <a:chOff x="428328" y="2110982"/>
                <a:chExt cx="3273181" cy="2582606"/>
              </a:xfrm>
              <a:grpFill/>
            </p:grpSpPr>
            <p:cxnSp>
              <p:nvCxnSpPr>
                <p:cNvPr id="51" name="Straight Connector 50"/>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0" name="Group 59"/>
                <p:cNvGrpSpPr/>
                <p:nvPr/>
              </p:nvGrpSpPr>
              <p:grpSpPr>
                <a:xfrm>
                  <a:off x="534160" y="2226069"/>
                  <a:ext cx="3067764" cy="525790"/>
                  <a:chOff x="534160" y="2226069"/>
                  <a:chExt cx="3067764" cy="525790"/>
                </a:xfrm>
                <a:grpFill/>
              </p:grpSpPr>
              <p:sp>
                <p:nvSpPr>
                  <p:cNvPr id="79" name="Oval 78"/>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Oval 79"/>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1" name="Oval 80"/>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Oval 81"/>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Oval 82"/>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61" name="Group 60"/>
                <p:cNvGrpSpPr/>
                <p:nvPr/>
              </p:nvGrpSpPr>
              <p:grpSpPr>
                <a:xfrm>
                  <a:off x="541777" y="2821081"/>
                  <a:ext cx="3058627" cy="525790"/>
                  <a:chOff x="534160" y="2226069"/>
                  <a:chExt cx="3058627" cy="525790"/>
                </a:xfrm>
                <a:grpFill/>
              </p:grpSpPr>
              <p:sp>
                <p:nvSpPr>
                  <p:cNvPr id="74" name="Oval 73"/>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Oval 75"/>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Oval 76"/>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Oval 77"/>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62" name="Group 61"/>
                <p:cNvGrpSpPr/>
                <p:nvPr/>
              </p:nvGrpSpPr>
              <p:grpSpPr>
                <a:xfrm>
                  <a:off x="538848" y="3430281"/>
                  <a:ext cx="3067764" cy="525790"/>
                  <a:chOff x="543297" y="2226069"/>
                  <a:chExt cx="3067764" cy="525790"/>
                </a:xfrm>
                <a:grpFill/>
              </p:grpSpPr>
              <p:sp>
                <p:nvSpPr>
                  <p:cNvPr id="69" name="Oval 68"/>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0" name="Oval 69"/>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Oval 71"/>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Oval 72"/>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63" name="Group 62"/>
                <p:cNvGrpSpPr/>
                <p:nvPr/>
              </p:nvGrpSpPr>
              <p:grpSpPr>
                <a:xfrm>
                  <a:off x="535919" y="4030345"/>
                  <a:ext cx="3067764" cy="525790"/>
                  <a:chOff x="543297" y="2226069"/>
                  <a:chExt cx="3067764" cy="525790"/>
                </a:xfrm>
                <a:grpFill/>
              </p:grpSpPr>
              <p:sp>
                <p:nvSpPr>
                  <p:cNvPr id="64" name="Oval 63"/>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Oval 64"/>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Oval 65"/>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Oval 66"/>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Oval 67"/>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17" name="Group 16"/>
              <p:cNvGrpSpPr>
                <a:grpSpLocks noChangeAspect="1"/>
              </p:cNvGrpSpPr>
              <p:nvPr/>
            </p:nvGrpSpPr>
            <p:grpSpPr>
              <a:xfrm>
                <a:off x="4656203" y="3554057"/>
                <a:ext cx="1233724" cy="929423"/>
                <a:chOff x="428328" y="2110982"/>
                <a:chExt cx="3273181" cy="2582606"/>
              </a:xfrm>
              <a:grpFill/>
            </p:grpSpPr>
            <p:cxnSp>
              <p:nvCxnSpPr>
                <p:cNvPr id="18" name="Straight Connector 17"/>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7" name="Group 26"/>
                <p:cNvGrpSpPr/>
                <p:nvPr/>
              </p:nvGrpSpPr>
              <p:grpSpPr>
                <a:xfrm>
                  <a:off x="534160" y="2226069"/>
                  <a:ext cx="3067764" cy="525790"/>
                  <a:chOff x="534160" y="2226069"/>
                  <a:chExt cx="3067764" cy="525790"/>
                </a:xfrm>
                <a:grpFill/>
              </p:grpSpPr>
              <p:sp>
                <p:nvSpPr>
                  <p:cNvPr id="46" name="Oval 45"/>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Oval 47"/>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8" name="Group 27"/>
                <p:cNvGrpSpPr/>
                <p:nvPr/>
              </p:nvGrpSpPr>
              <p:grpSpPr>
                <a:xfrm>
                  <a:off x="541777" y="2821081"/>
                  <a:ext cx="3058627" cy="525790"/>
                  <a:chOff x="534160" y="2226069"/>
                  <a:chExt cx="3058627" cy="525790"/>
                </a:xfrm>
                <a:grpFill/>
              </p:grpSpPr>
              <p:sp>
                <p:nvSpPr>
                  <p:cNvPr id="41" name="Oval 40"/>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9" name="Group 28"/>
                <p:cNvGrpSpPr/>
                <p:nvPr/>
              </p:nvGrpSpPr>
              <p:grpSpPr>
                <a:xfrm>
                  <a:off x="538848" y="3430281"/>
                  <a:ext cx="3067764" cy="525790"/>
                  <a:chOff x="543297" y="2226069"/>
                  <a:chExt cx="3067764" cy="525790"/>
                </a:xfrm>
                <a:grpFill/>
              </p:grpSpPr>
              <p:sp>
                <p:nvSpPr>
                  <p:cNvPr id="36" name="Oval 35"/>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0" name="Group 29"/>
                <p:cNvGrpSpPr/>
                <p:nvPr/>
              </p:nvGrpSpPr>
              <p:grpSpPr>
                <a:xfrm>
                  <a:off x="535919" y="4030345"/>
                  <a:ext cx="3067764" cy="525790"/>
                  <a:chOff x="543297" y="2226069"/>
                  <a:chExt cx="3067764" cy="525790"/>
                </a:xfrm>
                <a:grpFill/>
              </p:grpSpPr>
              <p:sp>
                <p:nvSpPr>
                  <p:cNvPr id="31" name="Oval 30"/>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sp>
          <p:nvSpPr>
            <p:cNvPr id="11" name="Multiply 10"/>
            <p:cNvSpPr/>
            <p:nvPr/>
          </p:nvSpPr>
          <p:spPr>
            <a:xfrm>
              <a:off x="1292969" y="1321919"/>
              <a:ext cx="914400" cy="914400"/>
            </a:xfrm>
            <a:prstGeom prst="mathMultiply">
              <a:avLst/>
            </a:prstGeom>
            <a:solidFill>
              <a:srgbClr val="FF0000"/>
            </a:solidFill>
            <a:ln w="31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12" name="Multiply 11"/>
            <p:cNvSpPr/>
            <p:nvPr/>
          </p:nvSpPr>
          <p:spPr>
            <a:xfrm>
              <a:off x="2359769" y="1931519"/>
              <a:ext cx="914400" cy="914400"/>
            </a:xfrm>
            <a:prstGeom prst="mathMultiply">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13" name="Lightning Bolt 12"/>
            <p:cNvSpPr>
              <a:spLocks noChangeAspect="1"/>
            </p:cNvSpPr>
            <p:nvPr/>
          </p:nvSpPr>
          <p:spPr>
            <a:xfrm>
              <a:off x="1440453" y="2239675"/>
              <a:ext cx="462116" cy="514448"/>
            </a:xfrm>
            <a:prstGeom prst="lightningBol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50" name="TextBox 149"/>
          <p:cNvSpPr txBox="1"/>
          <p:nvPr/>
        </p:nvSpPr>
        <p:spPr>
          <a:xfrm>
            <a:off x="5286001" y="3029454"/>
            <a:ext cx="2101685" cy="437043"/>
          </a:xfrm>
          <a:prstGeom prst="rect">
            <a:avLst/>
          </a:prstGeom>
          <a:noFill/>
        </p:spPr>
        <p:txBody>
          <a:bodyPr wrap="square" rtlCol="0">
            <a:spAutoFit/>
          </a:bodyPr>
          <a:lstStyle/>
          <a:p>
            <a:pPr>
              <a:lnSpc>
                <a:spcPct val="80000"/>
              </a:lnSpc>
            </a:pPr>
            <a:r>
              <a:rPr lang="en-US" sz="2800" b="1" dirty="0" smtClean="0">
                <a:solidFill>
                  <a:srgbClr val="C00000"/>
                </a:solidFill>
              </a:rPr>
              <a:t>MEMORY</a:t>
            </a:r>
            <a:endParaRPr lang="en-US" sz="2800" b="1" dirty="0">
              <a:solidFill>
                <a:srgbClr val="C00000"/>
              </a:solidFill>
            </a:endParaRPr>
          </a:p>
        </p:txBody>
      </p:sp>
      <p:sp>
        <p:nvSpPr>
          <p:cNvPr id="151" name="Rounded Rectangle 150"/>
          <p:cNvSpPr/>
          <p:nvPr/>
        </p:nvSpPr>
        <p:spPr>
          <a:xfrm>
            <a:off x="4490305" y="4189040"/>
            <a:ext cx="3130514" cy="1791415"/>
          </a:xfrm>
          <a:prstGeom prst="roundRect">
            <a:avLst>
              <a:gd name="adj" fmla="val 9524"/>
            </a:avLst>
          </a:prstGeom>
          <a:solidFill>
            <a:schemeClr val="tx1">
              <a:lumMod val="65000"/>
              <a:lumOff val="3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500"/>
              </a:lnSpc>
            </a:pPr>
            <a:r>
              <a:rPr lang="en-US" sz="3600" dirty="0" smtClean="0">
                <a:solidFill>
                  <a:srgbClr val="EDEFF3"/>
                </a:solidFill>
                <a:latin typeface="Tw Cen MT Condensed Extra Bold" panose="020B0803020202020204" pitchFamily="34" charset="0"/>
                <a:cs typeface="Courier New" panose="02070309020205020404" pitchFamily="49" charset="0"/>
              </a:rPr>
              <a:t>Can we make DRAM Scalable?</a:t>
            </a:r>
            <a:endParaRPr lang="en-US" sz="3600" dirty="0">
              <a:solidFill>
                <a:srgbClr val="EDEFF3"/>
              </a:solidFill>
              <a:latin typeface="Tw Cen MT Condensed Extra Bold" panose="020B0803020202020204" pitchFamily="34" charset="0"/>
              <a:cs typeface="Courier New" panose="02070309020205020404" pitchFamily="49" charset="0"/>
            </a:endParaRPr>
          </a:p>
        </p:txBody>
      </p:sp>
      <p:sp>
        <p:nvSpPr>
          <p:cNvPr id="160" name="Rectangle 159"/>
          <p:cNvSpPr/>
          <p:nvPr/>
        </p:nvSpPr>
        <p:spPr>
          <a:xfrm>
            <a:off x="8730571" y="3759236"/>
            <a:ext cx="2601161" cy="461665"/>
          </a:xfrm>
          <a:prstGeom prst="rect">
            <a:avLst/>
          </a:prstGeom>
        </p:spPr>
        <p:txBody>
          <a:bodyPr wrap="none">
            <a:spAutoFit/>
          </a:bodyPr>
          <a:lstStyle/>
          <a:p>
            <a:r>
              <a:rPr lang="en-US" sz="2400" b="1" smtClean="0">
                <a:solidFill>
                  <a:srgbClr val="000000"/>
                </a:solidFill>
              </a:rPr>
              <a:t>CORES </a:t>
            </a:r>
            <a:r>
              <a:rPr lang="en-US" sz="2400" b="1" dirty="0" smtClean="0">
                <a:solidFill>
                  <a:srgbClr val="000000"/>
                </a:solidFill>
              </a:rPr>
              <a:t>&amp; MEMORY</a:t>
            </a:r>
            <a:endParaRPr lang="en-US" sz="2400" b="1" dirty="0">
              <a:solidFill>
                <a:srgbClr val="000000"/>
              </a:solidFill>
            </a:endParaRPr>
          </a:p>
        </p:txBody>
      </p:sp>
      <p:grpSp>
        <p:nvGrpSpPr>
          <p:cNvPr id="178" name="Group 177"/>
          <p:cNvGrpSpPr>
            <a:grpSpLocks noChangeAspect="1"/>
          </p:cNvGrpSpPr>
          <p:nvPr/>
        </p:nvGrpSpPr>
        <p:grpSpPr>
          <a:xfrm>
            <a:off x="8910222" y="2774466"/>
            <a:ext cx="2434065" cy="1118087"/>
            <a:chOff x="9072967" y="3213707"/>
            <a:chExt cx="3124200" cy="1435100"/>
          </a:xfrm>
        </p:grpSpPr>
        <p:pic>
          <p:nvPicPr>
            <p:cNvPr id="169" name="Picture 168"/>
            <p:cNvPicPr>
              <a:picLocks noChangeAspect="1" noChangeArrowheads="1"/>
            </p:cNvPicPr>
            <p:nvPr/>
          </p:nvPicPr>
          <p:blipFill rotWithShape="1">
            <a:blip r:embed="rId2">
              <a:extLst>
                <a:ext uri="{28A0092B-C50C-407E-A947-70E740481C1C}">
                  <a14:useLocalDpi xmlns:a14="http://schemas.microsoft.com/office/drawing/2010/main" val="0"/>
                </a:ext>
              </a:extLst>
            </a:blip>
            <a:srcRect l="4719" r="76303" b="73396"/>
            <a:stretch/>
          </p:blipFill>
          <p:spPr bwMode="auto">
            <a:xfrm>
              <a:off x="9072967" y="3213707"/>
              <a:ext cx="1219200" cy="143510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170"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5607" r="45465" b="73396"/>
            <a:stretch/>
          </p:blipFill>
          <p:spPr bwMode="auto">
            <a:xfrm>
              <a:off x="10981142" y="3213707"/>
              <a:ext cx="1216025" cy="143510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171" name="Left-Right Arrow 170"/>
            <p:cNvSpPr/>
            <p:nvPr/>
          </p:nvSpPr>
          <p:spPr>
            <a:xfrm>
              <a:off x="10349317" y="3899507"/>
              <a:ext cx="533400" cy="304800"/>
            </a:xfrm>
            <a:prstGeom prst="leftRightArrow">
              <a:avLst/>
            </a:prstGeom>
            <a:solidFill>
              <a:srgbClr val="8C84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2" name="Rounded Rectangle 171"/>
          <p:cNvSpPr/>
          <p:nvPr/>
        </p:nvSpPr>
        <p:spPr>
          <a:xfrm>
            <a:off x="431200" y="4159883"/>
            <a:ext cx="3130514" cy="1791415"/>
          </a:xfrm>
          <a:prstGeom prst="roundRect">
            <a:avLst>
              <a:gd name="adj" fmla="val 9524"/>
            </a:avLst>
          </a:prstGeom>
          <a:solidFill>
            <a:schemeClr val="tx1">
              <a:lumMod val="65000"/>
              <a:lumOff val="3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500"/>
              </a:lnSpc>
            </a:pPr>
            <a:r>
              <a:rPr lang="en-US" sz="3600" dirty="0" smtClean="0">
                <a:solidFill>
                  <a:srgbClr val="EDEFF3"/>
                </a:solidFill>
                <a:latin typeface="Tw Cen MT Condensed Extra Bold" panose="020B0803020202020204" pitchFamily="34" charset="0"/>
                <a:cs typeface="Courier New" panose="02070309020205020404" pitchFamily="49" charset="0"/>
              </a:rPr>
              <a:t>Negative Results</a:t>
            </a:r>
          </a:p>
          <a:p>
            <a:pPr algn="ctr">
              <a:lnSpc>
                <a:spcPts val="3500"/>
              </a:lnSpc>
            </a:pPr>
            <a:r>
              <a:rPr lang="en-US" sz="3600" dirty="0" smtClean="0">
                <a:solidFill>
                  <a:srgbClr val="EDEFF3"/>
                </a:solidFill>
                <a:latin typeface="Tw Cen MT Condensed Extra Bold" panose="020B0803020202020204" pitchFamily="34" charset="0"/>
                <a:cs typeface="Courier New" panose="02070309020205020404" pitchFamily="49" charset="0"/>
              </a:rPr>
              <a:t>In Scientific Revolution</a:t>
            </a:r>
            <a:endParaRPr lang="en-US" sz="3600" dirty="0">
              <a:solidFill>
                <a:srgbClr val="EDEFF3"/>
              </a:solidFill>
              <a:latin typeface="Tw Cen MT Condensed Extra Bold" panose="020B0803020202020204" pitchFamily="34" charset="0"/>
              <a:cs typeface="Courier New" panose="02070309020205020404" pitchFamily="49" charset="0"/>
            </a:endParaRPr>
          </a:p>
        </p:txBody>
      </p:sp>
      <p:grpSp>
        <p:nvGrpSpPr>
          <p:cNvPr id="174" name="Group 173"/>
          <p:cNvGrpSpPr/>
          <p:nvPr/>
        </p:nvGrpSpPr>
        <p:grpSpPr>
          <a:xfrm>
            <a:off x="8338008" y="1489371"/>
            <a:ext cx="3534519" cy="1254777"/>
            <a:chOff x="8736760" y="1774322"/>
            <a:chExt cx="3534519" cy="1254777"/>
          </a:xfrm>
        </p:grpSpPr>
        <p:grpSp>
          <p:nvGrpSpPr>
            <p:cNvPr id="153" name="Group 152"/>
            <p:cNvGrpSpPr/>
            <p:nvPr/>
          </p:nvGrpSpPr>
          <p:grpSpPr>
            <a:xfrm>
              <a:off x="8736760" y="1886099"/>
              <a:ext cx="2286000" cy="1143000"/>
              <a:chOff x="2286000" y="2683933"/>
              <a:chExt cx="2286000" cy="1143000"/>
            </a:xfrm>
          </p:grpSpPr>
          <p:pic>
            <p:nvPicPr>
              <p:cNvPr id="154" name="Picture 5"/>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048000" y="2683933"/>
                <a:ext cx="952500" cy="95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5" name="Picture 5"/>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00500" y="2683933"/>
                <a:ext cx="57150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6" name="Picture 5"/>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000500" y="3217333"/>
                <a:ext cx="57150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7" name="Picture 156"/>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286000" y="2683933"/>
                <a:ext cx="7620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8" name="Picture 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286000" y="3445933"/>
                <a:ext cx="3810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9" name="Picture 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667000" y="3445931"/>
                <a:ext cx="3810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173" name="Picture 172"/>
            <p:cNvPicPr>
              <a:picLocks noChangeAspect="1"/>
            </p:cNvPicPr>
            <p:nvPr/>
          </p:nvPicPr>
          <p:blipFill rotWithShape="1">
            <a:blip r:embed="rId4">
              <a:extLst>
                <a:ext uri="{28A0092B-C50C-407E-A947-70E740481C1C}">
                  <a14:useLocalDpi xmlns:a14="http://schemas.microsoft.com/office/drawing/2010/main" val="0"/>
                </a:ext>
              </a:extLst>
            </a:blip>
            <a:srcRect l="22585" t="15802" r="21373" b="27416"/>
            <a:stretch/>
          </p:blipFill>
          <p:spPr>
            <a:xfrm>
              <a:off x="11039980" y="1774322"/>
              <a:ext cx="1231299" cy="1247557"/>
            </a:xfrm>
            <a:prstGeom prst="rect">
              <a:avLst/>
            </a:prstGeom>
          </p:spPr>
        </p:pic>
      </p:grpSp>
      <p:sp>
        <p:nvSpPr>
          <p:cNvPr id="181" name="Rounded Rectangle 180"/>
          <p:cNvSpPr/>
          <p:nvPr/>
        </p:nvSpPr>
        <p:spPr>
          <a:xfrm>
            <a:off x="8498611" y="4189039"/>
            <a:ext cx="3130514" cy="1791415"/>
          </a:xfrm>
          <a:prstGeom prst="roundRect">
            <a:avLst>
              <a:gd name="adj" fmla="val 9524"/>
            </a:avLst>
          </a:prstGeom>
          <a:solidFill>
            <a:schemeClr val="tx1">
              <a:lumMod val="65000"/>
              <a:lumOff val="3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500"/>
              </a:lnSpc>
            </a:pPr>
            <a:r>
              <a:rPr lang="en-US" sz="3600" dirty="0" smtClean="0">
                <a:solidFill>
                  <a:srgbClr val="EDEFF3"/>
                </a:solidFill>
                <a:latin typeface="Tw Cen MT Condensed Extra Bold" panose="020B0803020202020204" pitchFamily="34" charset="0"/>
                <a:cs typeface="Courier New" panose="02070309020205020404" pitchFamily="49" charset="0"/>
              </a:rPr>
              <a:t>CURRENT TIME</a:t>
            </a:r>
          </a:p>
          <a:p>
            <a:pPr algn="ctr">
              <a:lnSpc>
                <a:spcPts val="3500"/>
              </a:lnSpc>
            </a:pPr>
            <a:r>
              <a:rPr lang="en-US" sz="3600" dirty="0" smtClean="0">
                <a:solidFill>
                  <a:srgbClr val="EDEFF3"/>
                </a:solidFill>
                <a:latin typeface="Tw Cen MT Condensed Extra Bold" panose="020B0803020202020204" pitchFamily="34" charset="0"/>
                <a:cs typeface="Courier New" panose="02070309020205020404" pitchFamily="49" charset="0"/>
              </a:rPr>
              <a:t>Close to a Scientific Revolution</a:t>
            </a:r>
            <a:endParaRPr lang="en-US" sz="3600" dirty="0">
              <a:solidFill>
                <a:srgbClr val="EDEFF3"/>
              </a:solidFill>
              <a:latin typeface="Tw Cen MT Condensed Extra Bold" panose="020B0803020202020204" pitchFamily="34" charset="0"/>
              <a:cs typeface="Courier New" panose="02070309020205020404" pitchFamily="49" charset="0"/>
            </a:endParaRPr>
          </a:p>
        </p:txBody>
      </p:sp>
      <p:sp>
        <p:nvSpPr>
          <p:cNvPr id="168" name="TextBox 167"/>
          <p:cNvSpPr txBox="1"/>
          <p:nvPr/>
        </p:nvSpPr>
        <p:spPr>
          <a:xfrm>
            <a:off x="8019975" y="1156031"/>
            <a:ext cx="3992615" cy="445635"/>
          </a:xfrm>
          <a:prstGeom prst="rect">
            <a:avLst/>
          </a:prstGeom>
          <a:noFill/>
        </p:spPr>
        <p:txBody>
          <a:bodyPr wrap="square" rtlCol="0">
            <a:spAutoFit/>
          </a:bodyPr>
          <a:lstStyle/>
          <a:p>
            <a:pPr algn="ctr">
              <a:lnSpc>
                <a:spcPct val="80000"/>
              </a:lnSpc>
            </a:pPr>
            <a:r>
              <a:rPr lang="en-US" sz="2800" b="1" smtClean="0">
                <a:solidFill>
                  <a:srgbClr val="C00000"/>
                </a:solidFill>
              </a:rPr>
              <a:t>NEW TECHNOLOGIES</a:t>
            </a:r>
            <a:endParaRPr lang="en-US" sz="2800" b="1" dirty="0">
              <a:solidFill>
                <a:srgbClr val="C00000"/>
              </a:solidFill>
            </a:endParaRPr>
          </a:p>
        </p:txBody>
      </p:sp>
      <p:sp>
        <p:nvSpPr>
          <p:cNvPr id="182" name="Rounded Rectangle 181"/>
          <p:cNvSpPr/>
          <p:nvPr/>
        </p:nvSpPr>
        <p:spPr>
          <a:xfrm>
            <a:off x="4462789" y="3382643"/>
            <a:ext cx="3158030" cy="777240"/>
          </a:xfrm>
          <a:prstGeom prst="roundRect">
            <a:avLst/>
          </a:prstGeom>
          <a:solidFill>
            <a:schemeClr val="bg2"/>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3200" dirty="0" smtClean="0">
                <a:solidFill>
                  <a:srgbClr val="C00000"/>
                </a:solidFill>
              </a:rPr>
              <a:t>DRAM SCALING IS ENDING</a:t>
            </a:r>
            <a:endParaRPr lang="en-US" sz="3200" dirty="0">
              <a:solidFill>
                <a:srgbClr val="C00000"/>
              </a:solidFill>
            </a:endParaRPr>
          </a:p>
        </p:txBody>
      </p:sp>
      <p:grpSp>
        <p:nvGrpSpPr>
          <p:cNvPr id="184" name="Group 183"/>
          <p:cNvGrpSpPr/>
          <p:nvPr/>
        </p:nvGrpSpPr>
        <p:grpSpPr>
          <a:xfrm>
            <a:off x="-272795" y="736046"/>
            <a:ext cx="3862444" cy="3085405"/>
            <a:chOff x="-120396" y="1108577"/>
            <a:chExt cx="3862444" cy="3085405"/>
          </a:xfrm>
        </p:grpSpPr>
        <p:grpSp>
          <p:nvGrpSpPr>
            <p:cNvPr id="175" name="Group 174"/>
            <p:cNvGrpSpPr>
              <a:grpSpLocks noChangeAspect="1"/>
            </p:cNvGrpSpPr>
            <p:nvPr/>
          </p:nvGrpSpPr>
          <p:grpSpPr>
            <a:xfrm>
              <a:off x="690149" y="2035774"/>
              <a:ext cx="3051899" cy="2158208"/>
              <a:chOff x="401949" y="1597945"/>
              <a:chExt cx="3051899" cy="2158208"/>
            </a:xfrm>
          </p:grpSpPr>
          <p:pic>
            <p:nvPicPr>
              <p:cNvPr id="6" name="Picture 5"/>
              <p:cNvPicPr>
                <a:picLocks noChangeAspect="1"/>
              </p:cNvPicPr>
              <p:nvPr/>
            </p:nvPicPr>
            <p:blipFill>
              <a:blip r:embed="rId5">
                <a:duotone>
                  <a:prstClr val="black"/>
                  <a:schemeClr val="tx2">
                    <a:tint val="45000"/>
                    <a:satMod val="400000"/>
                  </a:schemeClr>
                </a:duotone>
                <a:alphaModFix amt="93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a:xfrm>
                <a:off x="401949" y="1597945"/>
                <a:ext cx="3051899" cy="2158208"/>
              </a:xfrm>
              <a:prstGeom prst="rect">
                <a:avLst/>
              </a:prstGeom>
            </p:spPr>
          </p:pic>
          <p:pic>
            <p:nvPicPr>
              <p:cNvPr id="7" name="Picture 6"/>
              <p:cNvPicPr>
                <a:picLocks noChangeAspect="1"/>
              </p:cNvPicPr>
              <p:nvPr/>
            </p:nvPicPr>
            <p:blipFill rotWithShape="1">
              <a:blip r:embed="rId7">
                <a:alphaModFix/>
                <a:extLst>
                  <a:ext uri="{BEBA8EAE-BF5A-486C-A8C5-ECC9F3942E4B}">
                    <a14:imgProps xmlns:a14="http://schemas.microsoft.com/office/drawing/2010/main">
                      <a14:imgLayer r:embed="rId8">
                        <a14:imgEffect>
                          <a14:backgroundRemoval t="6039" b="95531" l="9845" r="89983">
                            <a14:foregroundMark x1="62694" y1="7126" x2="58549" y2="12319"/>
                            <a14:foregroundMark x1="58549" y1="12077" x2="58549" y2="12077"/>
                            <a14:foregroundMark x1="57168" y1="15580" x2="57168" y2="15580"/>
                            <a14:foregroundMark x1="60967" y1="21014" x2="60967" y2="21014"/>
                            <a14:foregroundMark x1="68394" y1="27657" x2="68394" y2="27657"/>
                            <a14:foregroundMark x1="75130" y1="33816" x2="75130" y2="33816"/>
                            <a14:foregroundMark x1="80484" y1="40459" x2="80484" y2="40459"/>
                            <a14:foregroundMark x1="84283" y1="47947" x2="84283" y2="47947"/>
                            <a14:foregroundMark x1="81174" y1="63647" x2="81174" y2="63647"/>
                            <a14:foregroundMark x1="62349" y1="71860" x2="62349" y2="71860"/>
                            <a14:foregroundMark x1="60967" y1="75845" x2="60967" y2="75845"/>
                            <a14:foregroundMark x1="69085" y1="80193" x2="69085" y2="80193"/>
                            <a14:foregroundMark x1="82902" y1="81522" x2="82902" y2="81522"/>
                            <a14:foregroundMark x1="88601" y1="81763" x2="88601" y2="81763"/>
                            <a14:foregroundMark x1="54577" y1="6643" x2="54577" y2="6643"/>
                            <a14:foregroundMark x1="45423" y1="10386" x2="45423" y2="10386"/>
                            <a14:foregroundMark x1="38687" y1="15338" x2="38687" y2="15338"/>
                            <a14:foregroundMark x1="34197" y1="20531" x2="34197" y2="20531"/>
                            <a14:foregroundMark x1="30915" y1="27657" x2="30915" y2="27657"/>
                            <a14:foregroundMark x1="24698" y1="31159" x2="24698" y2="31159"/>
                            <a14:foregroundMark x1="19344" y1="39493" x2="19344" y2="39493"/>
                            <a14:foregroundMark x1="15026" y1="50362" x2="15026" y2="50362"/>
                            <a14:foregroundMark x1="18653" y1="60266" x2="18653" y2="60266"/>
                            <a14:foregroundMark x1="23489" y1="66667" x2="23489" y2="66667"/>
                            <a14:foregroundMark x1="32815" y1="70411" x2="32815" y2="70411"/>
                            <a14:foregroundMark x1="40242" y1="72585" x2="40242" y2="72585"/>
                            <a14:foregroundMark x1="37997" y1="78502" x2="37997" y2="78502"/>
                            <a14:foregroundMark x1="33851" y1="80435" x2="33851" y2="80435"/>
                            <a14:foregroundMark x1="21762" y1="79952" x2="21762" y2="79952"/>
                            <a14:foregroundMark x1="14680" y1="83213" x2="14680" y2="83213"/>
                            <a14:foregroundMark x1="10881" y1="83937" x2="10881" y2="83937"/>
                            <a14:foregroundMark x1="18307" y1="16787" x2="18307" y2="16787"/>
                            <a14:foregroundMark x1="18307" y1="16787" x2="18307" y2="16787"/>
                            <a14:backgroundMark x1="84974" y1="55797" x2="84974" y2="55797"/>
                            <a14:backgroundMark x1="72021" y1="68357" x2="72021" y2="68357"/>
                          </a14:backgroundRemoval>
                        </a14:imgEffect>
                      </a14:imgLayer>
                    </a14:imgProps>
                  </a:ext>
                  <a:ext uri="{28A0092B-C50C-407E-A947-70E740481C1C}">
                    <a14:useLocalDpi xmlns:a14="http://schemas.microsoft.com/office/drawing/2010/main" val="0"/>
                  </a:ext>
                </a:extLst>
              </a:blip>
              <a:srcRect b="12552"/>
              <a:stretch/>
            </p:blipFill>
            <p:spPr>
              <a:xfrm>
                <a:off x="1107025" y="1646226"/>
                <a:ext cx="1684693" cy="2106793"/>
              </a:xfrm>
              <a:prstGeom prst="rect">
                <a:avLst/>
              </a:prstGeom>
            </p:spPr>
          </p:pic>
        </p:grpSp>
        <p:pic>
          <p:nvPicPr>
            <p:cNvPr id="183" name="Picture 182"/>
            <p:cNvPicPr>
              <a:picLocks noChangeAspect="1"/>
            </p:cNvPicPr>
            <p:nvPr/>
          </p:nvPicPr>
          <p:blipFill rotWithShape="1">
            <a:blip r:embed="rId9">
              <a:extLst>
                <a:ext uri="{BEBA8EAE-BF5A-486C-A8C5-ECC9F3942E4B}">
                  <a14:imgProps xmlns:a14="http://schemas.microsoft.com/office/drawing/2010/main">
                    <a14:imgLayer r:embed="rId10">
                      <a14:imgEffect>
                        <a14:backgroundRemoval t="9827" b="89740" l="6069" r="98844"/>
                      </a14:imgEffect>
                    </a14:imgLayer>
                  </a14:imgProps>
                </a:ext>
                <a:ext uri="{28A0092B-C50C-407E-A947-70E740481C1C}">
                  <a14:useLocalDpi xmlns:a14="http://schemas.microsoft.com/office/drawing/2010/main" val="0"/>
                </a:ext>
              </a:extLst>
            </a:blip>
            <a:srcRect t="9392" b="27324"/>
            <a:stretch/>
          </p:blipFill>
          <p:spPr>
            <a:xfrm>
              <a:off x="-120396" y="1108577"/>
              <a:ext cx="3153375" cy="1995557"/>
            </a:xfrm>
            <a:prstGeom prst="rect">
              <a:avLst/>
            </a:prstGeom>
          </p:spPr>
        </p:pic>
      </p:grpSp>
      <p:sp>
        <p:nvSpPr>
          <p:cNvPr id="185" name="Rounded Rectangle 184"/>
          <p:cNvSpPr/>
          <p:nvPr/>
        </p:nvSpPr>
        <p:spPr>
          <a:xfrm>
            <a:off x="288" y="6051386"/>
            <a:ext cx="12192000" cy="782886"/>
          </a:xfrm>
          <a:prstGeom prst="roundRect">
            <a:avLst/>
          </a:prstGeom>
          <a:solidFill>
            <a:schemeClr val="bg2">
              <a:lumMod val="9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5400" b="1" dirty="0" smtClean="0">
                <a:solidFill>
                  <a:srgbClr val="C00000"/>
                </a:solidFill>
                <a:latin typeface="Abadi MT Condensed Extra Bold" charset="0"/>
                <a:ea typeface="Abadi MT Condensed Extra Bold" charset="0"/>
                <a:cs typeface="Abadi MT Condensed Extra Bold" charset="0"/>
              </a:rPr>
              <a:t>CONCLUSION</a:t>
            </a:r>
            <a:endParaRPr lang="en-US" sz="5400" dirty="0">
              <a:solidFill>
                <a:srgbClr val="C00000"/>
              </a:solidFill>
              <a:latin typeface="Abadi MT Condensed Extra Bold" charset="0"/>
              <a:ea typeface="Abadi MT Condensed Extra Bold" charset="0"/>
              <a:cs typeface="Abadi MT Condensed Extra Bold" charset="0"/>
            </a:endParaRPr>
          </a:p>
        </p:txBody>
      </p:sp>
      <p:sp>
        <p:nvSpPr>
          <p:cNvPr id="186" name="TextBox 185"/>
          <p:cNvSpPr txBox="1"/>
          <p:nvPr/>
        </p:nvSpPr>
        <p:spPr>
          <a:xfrm>
            <a:off x="456870" y="3706746"/>
            <a:ext cx="3294107" cy="461665"/>
          </a:xfrm>
          <a:prstGeom prst="rect">
            <a:avLst/>
          </a:prstGeom>
          <a:noFill/>
        </p:spPr>
        <p:txBody>
          <a:bodyPr wrap="none" rtlCol="0">
            <a:spAutoFit/>
          </a:bodyPr>
          <a:lstStyle/>
          <a:p>
            <a:r>
              <a:rPr lang="en-US" sz="2400" b="1" dirty="0" smtClean="0">
                <a:solidFill>
                  <a:srgbClr val="C00000"/>
                </a:solidFill>
                <a:ea typeface="Tw Cen MT Condensed Extra Bold" charset="0"/>
                <a:cs typeface="Tw Cen MT Condensed Extra Bold" charset="0"/>
              </a:rPr>
              <a:t>SCIENTIFIC REVOLUTION</a:t>
            </a:r>
            <a:endParaRPr lang="en-US" sz="2400" b="1" dirty="0">
              <a:solidFill>
                <a:srgbClr val="C00000"/>
              </a:solidFill>
              <a:ea typeface="Tw Cen MT Condensed Extra Bold" charset="0"/>
              <a:cs typeface="Tw Cen MT Condensed Extra Bold" charset="0"/>
            </a:endParaRPr>
          </a:p>
        </p:txBody>
      </p:sp>
      <p:sp>
        <p:nvSpPr>
          <p:cNvPr id="176" name="Rectangle 175"/>
          <p:cNvSpPr/>
          <p:nvPr/>
        </p:nvSpPr>
        <p:spPr>
          <a:xfrm>
            <a:off x="0" y="863850"/>
            <a:ext cx="7943292" cy="5182211"/>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0" y="0"/>
            <a:ext cx="12192000" cy="894388"/>
          </a:xfrm>
          <a:prstGeom prst="roundRect">
            <a:avLst/>
          </a:prstGeom>
          <a:solidFill>
            <a:schemeClr val="bg2">
              <a:lumMod val="9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5400" b="1" smtClean="0">
                <a:solidFill>
                  <a:srgbClr val="C00000"/>
                </a:solidFill>
                <a:latin typeface="Tw Cen MT Condensed Extra Bold" charset="0"/>
                <a:ea typeface="Tw Cen MT Condensed Extra Bold" charset="0"/>
                <a:cs typeface="Tw Cen MT Condensed Extra Bold" charset="0"/>
              </a:rPr>
              <a:t>THE SECRET LIFE OF NEGATIVE RESULTS</a:t>
            </a:r>
            <a:endParaRPr lang="en-US" sz="5400" dirty="0">
              <a:solidFill>
                <a:srgbClr val="C00000"/>
              </a:solidFill>
              <a:latin typeface="Tw Cen MT Condensed Extra Bold" charset="0"/>
              <a:ea typeface="Tw Cen MT Condensed Extra Bold" charset="0"/>
              <a:cs typeface="Tw Cen MT Condensed Extra Bold" charset="0"/>
            </a:endParaRPr>
          </a:p>
        </p:txBody>
      </p:sp>
      <p:sp>
        <p:nvSpPr>
          <p:cNvPr id="177" name="Rectangle 176"/>
          <p:cNvSpPr/>
          <p:nvPr/>
        </p:nvSpPr>
        <p:spPr>
          <a:xfrm>
            <a:off x="0" y="6009920"/>
            <a:ext cx="12192000" cy="831952"/>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532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155842"/>
            <a:ext cx="12192000" cy="1143000"/>
          </a:xfrm>
        </p:spPr>
        <p:txBody>
          <a:bodyPr/>
          <a:lstStyle/>
          <a:p>
            <a:pPr algn="ctr"/>
            <a:r>
              <a:rPr lang="en-US" b="1" dirty="0" smtClean="0">
                <a:ea typeface="Abadi MT Condensed Light" charset="0"/>
                <a:cs typeface="Abadi MT Condensed Light" charset="0"/>
              </a:rPr>
              <a:t>THE </a:t>
            </a:r>
            <a:r>
              <a:rPr lang="en-US" b="1" i="1" dirty="0" smtClean="0">
                <a:solidFill>
                  <a:srgbClr val="C00000"/>
                </a:solidFill>
                <a:latin typeface="Abadi MT Condensed Extra Bold" charset="0"/>
                <a:ea typeface="Abadi MT Condensed Extra Bold" charset="0"/>
                <a:cs typeface="Abadi MT Condensed Extra Bold" charset="0"/>
              </a:rPr>
              <a:t>STRUCTURE</a:t>
            </a:r>
            <a:r>
              <a:rPr lang="en-US" b="1" dirty="0" smtClean="0">
                <a:ea typeface="Abadi MT Condensed Light" charset="0"/>
                <a:cs typeface="Abadi MT Condensed Light" charset="0"/>
              </a:rPr>
              <a:t> OF </a:t>
            </a:r>
            <a:r>
              <a:rPr lang="en-US" b="1" i="1" dirty="0" smtClean="0">
                <a:solidFill>
                  <a:srgbClr val="C00000"/>
                </a:solidFill>
                <a:latin typeface="Abadi MT Condensed Extra Bold" charset="0"/>
                <a:ea typeface="Abadi MT Condensed Extra Bold" charset="0"/>
                <a:cs typeface="Abadi MT Condensed Extra Bold" charset="0"/>
              </a:rPr>
              <a:t>SCIENTIFIC REVOLUTIONS</a:t>
            </a:r>
            <a:endParaRPr lang="en-US" b="1" i="1" dirty="0">
              <a:solidFill>
                <a:srgbClr val="C00000"/>
              </a:solidFill>
              <a:latin typeface="Abadi MT Condensed Extra Bold" charset="0"/>
              <a:ea typeface="Abadi MT Condensed Extra Bold" charset="0"/>
              <a:cs typeface="Abadi MT Condensed Extra Bold" charset="0"/>
            </a:endParaRPr>
          </a:p>
        </p:txBody>
      </p:sp>
      <p:sp>
        <p:nvSpPr>
          <p:cNvPr id="3" name="Oval 2"/>
          <p:cNvSpPr/>
          <p:nvPr/>
        </p:nvSpPr>
        <p:spPr>
          <a:xfrm>
            <a:off x="3737686" y="1493015"/>
            <a:ext cx="3790456" cy="3509293"/>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7376942" y="1097224"/>
            <a:ext cx="3087473" cy="907603"/>
            <a:chOff x="1882589" y="1005781"/>
            <a:chExt cx="3087473" cy="907603"/>
          </a:xfrm>
        </p:grpSpPr>
        <p:sp>
          <p:nvSpPr>
            <p:cNvPr id="20" name="TextBox 19"/>
            <p:cNvSpPr txBox="1"/>
            <p:nvPr/>
          </p:nvSpPr>
          <p:spPr>
            <a:xfrm>
              <a:off x="1882589" y="1005781"/>
              <a:ext cx="2618362" cy="523220"/>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smtClean="0">
                  <a:solidFill>
                    <a:srgbClr val="C00000"/>
                  </a:solidFill>
                </a:rPr>
                <a:t>Pre-paradigm</a:t>
              </a:r>
              <a:endParaRPr lang="en-US" sz="2800" dirty="0">
                <a:solidFill>
                  <a:srgbClr val="C00000"/>
                </a:solidFill>
              </a:endParaRPr>
            </a:p>
          </p:txBody>
        </p:sp>
        <p:sp>
          <p:nvSpPr>
            <p:cNvPr id="21" name="Oval 20"/>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0</a:t>
              </a:r>
            </a:p>
          </p:txBody>
        </p:sp>
      </p:grpSp>
      <p:grpSp>
        <p:nvGrpSpPr>
          <p:cNvPr id="22" name="Group 21"/>
          <p:cNvGrpSpPr/>
          <p:nvPr/>
        </p:nvGrpSpPr>
        <p:grpSpPr>
          <a:xfrm>
            <a:off x="6169407" y="2608408"/>
            <a:ext cx="3087473" cy="907603"/>
            <a:chOff x="1882589" y="1005781"/>
            <a:chExt cx="3087473" cy="907603"/>
          </a:xfrm>
        </p:grpSpPr>
        <p:sp>
          <p:nvSpPr>
            <p:cNvPr id="23" name="TextBox 22"/>
            <p:cNvSpPr txBox="1"/>
            <p:nvPr/>
          </p:nvSpPr>
          <p:spPr>
            <a:xfrm>
              <a:off x="1882589" y="1005781"/>
              <a:ext cx="2618362" cy="523220"/>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smtClean="0">
                  <a:solidFill>
                    <a:srgbClr val="C00000"/>
                  </a:solidFill>
                </a:rPr>
                <a:t>Normal Science</a:t>
              </a:r>
              <a:endParaRPr lang="en-US" sz="2800" dirty="0">
                <a:solidFill>
                  <a:srgbClr val="C00000"/>
                </a:solidFill>
              </a:endParaRPr>
            </a:p>
          </p:txBody>
        </p:sp>
        <p:sp>
          <p:nvSpPr>
            <p:cNvPr id="24" name="Oval 23"/>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1</a:t>
              </a:r>
            </a:p>
          </p:txBody>
        </p:sp>
      </p:grpSp>
      <p:grpSp>
        <p:nvGrpSpPr>
          <p:cNvPr id="25" name="Group 24"/>
          <p:cNvGrpSpPr/>
          <p:nvPr/>
        </p:nvGrpSpPr>
        <p:grpSpPr>
          <a:xfrm>
            <a:off x="5450721" y="4200801"/>
            <a:ext cx="3087473" cy="907603"/>
            <a:chOff x="1882589" y="1005781"/>
            <a:chExt cx="3087473" cy="907603"/>
          </a:xfrm>
        </p:grpSpPr>
        <p:sp>
          <p:nvSpPr>
            <p:cNvPr id="26" name="TextBox 25"/>
            <p:cNvSpPr txBox="1"/>
            <p:nvPr/>
          </p:nvSpPr>
          <p:spPr>
            <a:xfrm>
              <a:off x="1882589" y="1005781"/>
              <a:ext cx="2618362" cy="523220"/>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smtClean="0">
                  <a:solidFill>
                    <a:srgbClr val="C00000"/>
                  </a:solidFill>
                </a:rPr>
                <a:t>Anomaly</a:t>
              </a:r>
              <a:endParaRPr lang="en-US" sz="2800" dirty="0">
                <a:solidFill>
                  <a:srgbClr val="C00000"/>
                </a:solidFill>
              </a:endParaRPr>
            </a:p>
          </p:txBody>
        </p:sp>
        <p:sp>
          <p:nvSpPr>
            <p:cNvPr id="27" name="Oval 26"/>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2</a:t>
              </a:r>
            </a:p>
          </p:txBody>
        </p:sp>
      </p:grpSp>
      <p:grpSp>
        <p:nvGrpSpPr>
          <p:cNvPr id="28" name="Group 27"/>
          <p:cNvGrpSpPr/>
          <p:nvPr/>
        </p:nvGrpSpPr>
        <p:grpSpPr>
          <a:xfrm>
            <a:off x="2221803" y="3666424"/>
            <a:ext cx="3087473" cy="1068754"/>
            <a:chOff x="1882589" y="1005781"/>
            <a:chExt cx="3087473" cy="1068754"/>
          </a:xfrm>
        </p:grpSpPr>
        <p:sp>
          <p:nvSpPr>
            <p:cNvPr id="29" name="TextBox 28"/>
            <p:cNvSpPr txBox="1"/>
            <p:nvPr/>
          </p:nvSpPr>
          <p:spPr>
            <a:xfrm>
              <a:off x="1882589" y="1005781"/>
              <a:ext cx="2618362" cy="1068754"/>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ts val="2460"/>
                </a:lnSpc>
              </a:pPr>
              <a:r>
                <a:rPr lang="en-US" sz="2800" dirty="0" smtClean="0">
                  <a:solidFill>
                    <a:srgbClr val="C00000"/>
                  </a:solidFill>
                </a:rPr>
                <a:t>Crisis and</a:t>
              </a:r>
            </a:p>
            <a:p>
              <a:pPr algn="ctr">
                <a:lnSpc>
                  <a:spcPts val="2460"/>
                </a:lnSpc>
              </a:pPr>
              <a:r>
                <a:rPr lang="en-US" sz="2800" dirty="0" smtClean="0">
                  <a:solidFill>
                    <a:srgbClr val="C00000"/>
                  </a:solidFill>
                </a:rPr>
                <a:t>Emergence of Scientific Theory</a:t>
              </a:r>
              <a:endParaRPr lang="en-US" sz="2800" dirty="0">
                <a:solidFill>
                  <a:srgbClr val="C00000"/>
                </a:solidFill>
              </a:endParaRPr>
            </a:p>
          </p:txBody>
        </p:sp>
        <p:sp>
          <p:nvSpPr>
            <p:cNvPr id="30" name="Oval 29"/>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3</a:t>
              </a:r>
            </a:p>
          </p:txBody>
        </p:sp>
      </p:grpSp>
      <p:grpSp>
        <p:nvGrpSpPr>
          <p:cNvPr id="31" name="Group 30"/>
          <p:cNvGrpSpPr/>
          <p:nvPr/>
        </p:nvGrpSpPr>
        <p:grpSpPr>
          <a:xfrm>
            <a:off x="2654796" y="1918061"/>
            <a:ext cx="3087473" cy="907603"/>
            <a:chOff x="1882589" y="1005781"/>
            <a:chExt cx="3087473" cy="907603"/>
          </a:xfrm>
        </p:grpSpPr>
        <p:sp>
          <p:nvSpPr>
            <p:cNvPr id="32" name="TextBox 31"/>
            <p:cNvSpPr txBox="1"/>
            <p:nvPr/>
          </p:nvSpPr>
          <p:spPr>
            <a:xfrm>
              <a:off x="1882589" y="1005781"/>
              <a:ext cx="2618362" cy="748154"/>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ts val="2460"/>
                </a:lnSpc>
              </a:pPr>
              <a:r>
                <a:rPr lang="en-US" sz="2800" dirty="0" smtClean="0">
                  <a:solidFill>
                    <a:srgbClr val="C00000"/>
                  </a:solidFill>
                </a:rPr>
                <a:t>Scientific Revolution</a:t>
              </a:r>
              <a:endParaRPr lang="en-US" sz="2800" dirty="0">
                <a:solidFill>
                  <a:srgbClr val="C00000"/>
                </a:solidFill>
              </a:endParaRPr>
            </a:p>
          </p:txBody>
        </p:sp>
        <p:sp>
          <p:nvSpPr>
            <p:cNvPr id="33" name="Oval 32"/>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4</a:t>
              </a:r>
            </a:p>
          </p:txBody>
        </p:sp>
      </p:grpSp>
      <p:sp>
        <p:nvSpPr>
          <p:cNvPr id="41" name="Circular Arrow 40"/>
          <p:cNvSpPr/>
          <p:nvPr/>
        </p:nvSpPr>
        <p:spPr>
          <a:xfrm>
            <a:off x="3701568" y="1016016"/>
            <a:ext cx="4105106" cy="3184785"/>
          </a:xfrm>
          <a:prstGeom prst="circularArrow">
            <a:avLst>
              <a:gd name="adj1" fmla="val 12500"/>
              <a:gd name="adj2" fmla="val 1142319"/>
              <a:gd name="adj3" fmla="val 20457681"/>
              <a:gd name="adj4" fmla="val 13081069"/>
              <a:gd name="adj5" fmla="val 1461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ircular Arrow 41"/>
          <p:cNvSpPr/>
          <p:nvPr/>
        </p:nvSpPr>
        <p:spPr>
          <a:xfrm>
            <a:off x="4043446" y="2635268"/>
            <a:ext cx="4105106" cy="3184785"/>
          </a:xfrm>
          <a:prstGeom prst="circularArrow">
            <a:avLst>
              <a:gd name="adj1" fmla="val 12500"/>
              <a:gd name="adj2" fmla="val 1142319"/>
              <a:gd name="adj3" fmla="val 20457681"/>
              <a:gd name="adj4" fmla="val 19169942"/>
              <a:gd name="adj5" fmla="val 14616"/>
            </a:avLst>
          </a:prstGeom>
          <a:solidFill>
            <a:schemeClr val="bg1">
              <a:lumMod val="50000"/>
            </a:schemeClr>
          </a:solidFill>
          <a:ln>
            <a:noFill/>
          </a:ln>
          <a:scene3d>
            <a:camera prst="orthographicFront">
              <a:rot lat="0" lon="0" rev="17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Circular Arrow 42"/>
          <p:cNvSpPr/>
          <p:nvPr/>
        </p:nvSpPr>
        <p:spPr>
          <a:xfrm>
            <a:off x="2154342" y="4011044"/>
            <a:ext cx="4105106" cy="3184785"/>
          </a:xfrm>
          <a:prstGeom prst="circularArrow">
            <a:avLst>
              <a:gd name="adj1" fmla="val 12500"/>
              <a:gd name="adj2" fmla="val 1142319"/>
              <a:gd name="adj3" fmla="val 20457681"/>
              <a:gd name="adj4" fmla="val 18659576"/>
              <a:gd name="adj5" fmla="val 14616"/>
            </a:avLst>
          </a:prstGeom>
          <a:solidFill>
            <a:schemeClr val="bg1">
              <a:lumMod val="50000"/>
            </a:schemeClr>
          </a:solidFill>
          <a:ln>
            <a:noFill/>
          </a:ln>
          <a:scene3d>
            <a:camera prst="orthographicFront">
              <a:rot lat="0" lon="0" rev="1380000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Circular Arrow 43"/>
          <p:cNvSpPr/>
          <p:nvPr/>
        </p:nvSpPr>
        <p:spPr>
          <a:xfrm>
            <a:off x="339834" y="1993160"/>
            <a:ext cx="4105106" cy="3184785"/>
          </a:xfrm>
          <a:prstGeom prst="circularArrow">
            <a:avLst>
              <a:gd name="adj1" fmla="val 12500"/>
              <a:gd name="adj2" fmla="val 1142319"/>
              <a:gd name="adj3" fmla="val 20457681"/>
              <a:gd name="adj4" fmla="val 19474175"/>
              <a:gd name="adj5" fmla="val 14616"/>
            </a:avLst>
          </a:prstGeom>
          <a:solidFill>
            <a:schemeClr val="bg1">
              <a:lumMod val="50000"/>
            </a:schemeClr>
          </a:solidFill>
          <a:ln>
            <a:noFill/>
          </a:ln>
          <a:scene3d>
            <a:camera prst="orthographicFront">
              <a:rot lat="0" lon="0" rev="6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Circular Arrow 44"/>
          <p:cNvSpPr/>
          <p:nvPr/>
        </p:nvSpPr>
        <p:spPr>
          <a:xfrm>
            <a:off x="4980275" y="1105727"/>
            <a:ext cx="4105106" cy="3184785"/>
          </a:xfrm>
          <a:prstGeom prst="circularArrow">
            <a:avLst>
              <a:gd name="adj1" fmla="val 12500"/>
              <a:gd name="adj2" fmla="val 1142319"/>
              <a:gd name="adj3" fmla="val 20457681"/>
              <a:gd name="adj4" fmla="val 19169942"/>
              <a:gd name="adj5" fmla="val 14616"/>
            </a:avLst>
          </a:prstGeom>
          <a:solidFill>
            <a:schemeClr val="bg1">
              <a:lumMod val="50000"/>
            </a:schemeClr>
          </a:solidFill>
          <a:ln>
            <a:noFill/>
          </a:ln>
          <a:scene3d>
            <a:camera prst="orthographicFront">
              <a:rot lat="0" lon="0" rev="17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1"/>
          <p:cNvSpPr/>
          <p:nvPr/>
        </p:nvSpPr>
        <p:spPr>
          <a:xfrm>
            <a:off x="1202267" y="728133"/>
            <a:ext cx="9262148" cy="2938291"/>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307373" y="3675161"/>
            <a:ext cx="5462802" cy="1787213"/>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422454" y="4801930"/>
            <a:ext cx="884919" cy="720635"/>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 y="5593028"/>
            <a:ext cx="12192000" cy="977255"/>
          </a:xfrm>
          <a:prstGeom prst="rect">
            <a:avLst/>
          </a:prstGeom>
          <a:noFill/>
        </p:spPr>
        <p:txBody>
          <a:bodyPr wrap="square" rtlCol="0">
            <a:spAutoFit/>
          </a:bodyPr>
          <a:lstStyle/>
          <a:p>
            <a:pPr algn="ctr">
              <a:lnSpc>
                <a:spcPts val="3420"/>
              </a:lnSpc>
            </a:pPr>
            <a:r>
              <a:rPr lang="en-US" sz="3600" b="1" i="1" dirty="0" smtClean="0">
                <a:solidFill>
                  <a:srgbClr val="C00000"/>
                </a:solidFill>
              </a:rPr>
              <a:t>In order to be a part of a revolution, </a:t>
            </a:r>
          </a:p>
          <a:p>
            <a:pPr algn="ctr">
              <a:lnSpc>
                <a:spcPts val="3420"/>
              </a:lnSpc>
            </a:pPr>
            <a:r>
              <a:rPr lang="en-US" sz="3600" b="1" i="1" dirty="0" smtClean="0">
                <a:solidFill>
                  <a:srgbClr val="C00000"/>
                </a:solidFill>
              </a:rPr>
              <a:t>we need to be born at a certain time</a:t>
            </a:r>
          </a:p>
        </p:txBody>
      </p:sp>
    </p:spTree>
    <p:extLst>
      <p:ext uri="{BB962C8B-B14F-4D97-AF65-F5344CB8AC3E}">
        <p14:creationId xmlns:p14="http://schemas.microsoft.com/office/powerpoint/2010/main" val="8904548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155842"/>
            <a:ext cx="12192000" cy="1143000"/>
          </a:xfrm>
        </p:spPr>
        <p:txBody>
          <a:bodyPr/>
          <a:lstStyle/>
          <a:p>
            <a:pPr algn="ctr"/>
            <a:r>
              <a:rPr lang="en-US" b="1" dirty="0" smtClean="0">
                <a:ea typeface="Abadi MT Condensed Light" charset="0"/>
                <a:cs typeface="Abadi MT Condensed Light" charset="0"/>
              </a:rPr>
              <a:t>THE </a:t>
            </a:r>
            <a:r>
              <a:rPr lang="en-US" b="1" i="1" dirty="0" smtClean="0">
                <a:solidFill>
                  <a:srgbClr val="C00000"/>
                </a:solidFill>
                <a:latin typeface="Abadi MT Condensed Extra Bold" charset="0"/>
                <a:ea typeface="Abadi MT Condensed Extra Bold" charset="0"/>
                <a:cs typeface="Abadi MT Condensed Extra Bold" charset="0"/>
              </a:rPr>
              <a:t>STRUCTURE</a:t>
            </a:r>
            <a:r>
              <a:rPr lang="en-US" b="1" dirty="0" smtClean="0">
                <a:ea typeface="Abadi MT Condensed Light" charset="0"/>
                <a:cs typeface="Abadi MT Condensed Light" charset="0"/>
              </a:rPr>
              <a:t> OF </a:t>
            </a:r>
            <a:r>
              <a:rPr lang="en-US" b="1" i="1" dirty="0" smtClean="0">
                <a:solidFill>
                  <a:srgbClr val="C00000"/>
                </a:solidFill>
                <a:latin typeface="Abadi MT Condensed Extra Bold" charset="0"/>
                <a:ea typeface="Abadi MT Condensed Extra Bold" charset="0"/>
                <a:cs typeface="Abadi MT Condensed Extra Bold" charset="0"/>
              </a:rPr>
              <a:t>SCIENTIFIC REVOLUTIONS</a:t>
            </a:r>
            <a:endParaRPr lang="en-US" b="1" i="1" dirty="0">
              <a:solidFill>
                <a:srgbClr val="C00000"/>
              </a:solidFill>
              <a:latin typeface="Abadi MT Condensed Extra Bold" charset="0"/>
              <a:ea typeface="Abadi MT Condensed Extra Bold" charset="0"/>
              <a:cs typeface="Abadi MT Condensed Extra Bold" charset="0"/>
            </a:endParaRPr>
          </a:p>
        </p:txBody>
      </p:sp>
      <p:sp>
        <p:nvSpPr>
          <p:cNvPr id="15" name="TextBox 14"/>
          <p:cNvSpPr txBox="1"/>
          <p:nvPr/>
        </p:nvSpPr>
        <p:spPr>
          <a:xfrm>
            <a:off x="2274264" y="6337077"/>
            <a:ext cx="6811117" cy="646331"/>
          </a:xfrm>
          <a:prstGeom prst="rect">
            <a:avLst/>
          </a:prstGeom>
          <a:noFill/>
        </p:spPr>
        <p:txBody>
          <a:bodyPr wrap="square" rtlCol="0">
            <a:spAutoFit/>
          </a:bodyPr>
          <a:lstStyle/>
          <a:p>
            <a:pPr algn="ctr"/>
            <a:r>
              <a:rPr lang="en-US" sz="3600" b="1" i="1" dirty="0">
                <a:solidFill>
                  <a:srgbClr val="FF0000"/>
                </a:solidFill>
              </a:rPr>
              <a:t>History of </a:t>
            </a:r>
            <a:r>
              <a:rPr lang="en-US" sz="3600" b="1" i="1" smtClean="0">
                <a:solidFill>
                  <a:srgbClr val="FF0000"/>
                </a:solidFill>
              </a:rPr>
              <a:t>Computer Technology</a:t>
            </a:r>
            <a:endParaRPr lang="en-US" sz="3600" b="1" i="1" dirty="0">
              <a:solidFill>
                <a:srgbClr val="FF0000"/>
              </a:solidFill>
            </a:endParaRPr>
          </a:p>
        </p:txBody>
      </p:sp>
      <p:sp>
        <p:nvSpPr>
          <p:cNvPr id="3" name="Oval 2"/>
          <p:cNvSpPr/>
          <p:nvPr/>
        </p:nvSpPr>
        <p:spPr>
          <a:xfrm>
            <a:off x="3737686" y="1493015"/>
            <a:ext cx="3790456" cy="3509293"/>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7376942" y="1097224"/>
            <a:ext cx="3087473" cy="907603"/>
            <a:chOff x="1882589" y="1005781"/>
            <a:chExt cx="3087473" cy="907603"/>
          </a:xfrm>
        </p:grpSpPr>
        <p:sp>
          <p:nvSpPr>
            <p:cNvPr id="20" name="TextBox 19"/>
            <p:cNvSpPr txBox="1"/>
            <p:nvPr/>
          </p:nvSpPr>
          <p:spPr>
            <a:xfrm>
              <a:off x="1882589" y="1005781"/>
              <a:ext cx="2618362" cy="523220"/>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smtClean="0">
                  <a:solidFill>
                    <a:srgbClr val="C00000"/>
                  </a:solidFill>
                </a:rPr>
                <a:t>Pre-paradigm</a:t>
              </a:r>
              <a:endParaRPr lang="en-US" sz="2800" dirty="0">
                <a:solidFill>
                  <a:srgbClr val="C00000"/>
                </a:solidFill>
              </a:endParaRPr>
            </a:p>
          </p:txBody>
        </p:sp>
        <p:sp>
          <p:nvSpPr>
            <p:cNvPr id="21" name="Oval 20"/>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0</a:t>
              </a:r>
            </a:p>
          </p:txBody>
        </p:sp>
      </p:grpSp>
      <p:grpSp>
        <p:nvGrpSpPr>
          <p:cNvPr id="22" name="Group 21"/>
          <p:cNvGrpSpPr/>
          <p:nvPr/>
        </p:nvGrpSpPr>
        <p:grpSpPr>
          <a:xfrm>
            <a:off x="6169407" y="2608408"/>
            <a:ext cx="3087473" cy="907603"/>
            <a:chOff x="1882589" y="1005781"/>
            <a:chExt cx="3087473" cy="907603"/>
          </a:xfrm>
        </p:grpSpPr>
        <p:sp>
          <p:nvSpPr>
            <p:cNvPr id="23" name="TextBox 22"/>
            <p:cNvSpPr txBox="1"/>
            <p:nvPr/>
          </p:nvSpPr>
          <p:spPr>
            <a:xfrm>
              <a:off x="1882589" y="1005781"/>
              <a:ext cx="2618362" cy="523220"/>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smtClean="0">
                  <a:solidFill>
                    <a:srgbClr val="C00000"/>
                  </a:solidFill>
                </a:rPr>
                <a:t>Normal Science</a:t>
              </a:r>
              <a:endParaRPr lang="en-US" sz="2800" dirty="0">
                <a:solidFill>
                  <a:srgbClr val="C00000"/>
                </a:solidFill>
              </a:endParaRPr>
            </a:p>
          </p:txBody>
        </p:sp>
        <p:sp>
          <p:nvSpPr>
            <p:cNvPr id="24" name="Oval 23"/>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1</a:t>
              </a:r>
            </a:p>
          </p:txBody>
        </p:sp>
      </p:grpSp>
      <p:grpSp>
        <p:nvGrpSpPr>
          <p:cNvPr id="25" name="Group 24"/>
          <p:cNvGrpSpPr/>
          <p:nvPr/>
        </p:nvGrpSpPr>
        <p:grpSpPr>
          <a:xfrm>
            <a:off x="5450721" y="4200801"/>
            <a:ext cx="3087473" cy="907603"/>
            <a:chOff x="1882589" y="1005781"/>
            <a:chExt cx="3087473" cy="907603"/>
          </a:xfrm>
        </p:grpSpPr>
        <p:sp>
          <p:nvSpPr>
            <p:cNvPr id="26" name="TextBox 25"/>
            <p:cNvSpPr txBox="1"/>
            <p:nvPr/>
          </p:nvSpPr>
          <p:spPr>
            <a:xfrm>
              <a:off x="1882589" y="1005781"/>
              <a:ext cx="2618362" cy="523220"/>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smtClean="0">
                  <a:solidFill>
                    <a:srgbClr val="C00000"/>
                  </a:solidFill>
                </a:rPr>
                <a:t>Anomaly</a:t>
              </a:r>
              <a:endParaRPr lang="en-US" sz="2800" dirty="0">
                <a:solidFill>
                  <a:srgbClr val="C00000"/>
                </a:solidFill>
              </a:endParaRPr>
            </a:p>
          </p:txBody>
        </p:sp>
        <p:sp>
          <p:nvSpPr>
            <p:cNvPr id="27" name="Oval 26"/>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2</a:t>
              </a:r>
            </a:p>
          </p:txBody>
        </p:sp>
      </p:grpSp>
      <p:grpSp>
        <p:nvGrpSpPr>
          <p:cNvPr id="28" name="Group 27"/>
          <p:cNvGrpSpPr/>
          <p:nvPr/>
        </p:nvGrpSpPr>
        <p:grpSpPr>
          <a:xfrm>
            <a:off x="2221803" y="3666424"/>
            <a:ext cx="3087473" cy="1068754"/>
            <a:chOff x="1882589" y="1005781"/>
            <a:chExt cx="3087473" cy="1068754"/>
          </a:xfrm>
        </p:grpSpPr>
        <p:sp>
          <p:nvSpPr>
            <p:cNvPr id="29" name="TextBox 28"/>
            <p:cNvSpPr txBox="1"/>
            <p:nvPr/>
          </p:nvSpPr>
          <p:spPr>
            <a:xfrm>
              <a:off x="1882589" y="1005781"/>
              <a:ext cx="2618362" cy="1068754"/>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ts val="2460"/>
                </a:lnSpc>
              </a:pPr>
              <a:r>
                <a:rPr lang="en-US" sz="2800" dirty="0" smtClean="0">
                  <a:solidFill>
                    <a:srgbClr val="C00000"/>
                  </a:solidFill>
                </a:rPr>
                <a:t>Crisis and</a:t>
              </a:r>
            </a:p>
            <a:p>
              <a:pPr algn="ctr">
                <a:lnSpc>
                  <a:spcPts val="2460"/>
                </a:lnSpc>
              </a:pPr>
              <a:r>
                <a:rPr lang="en-US" sz="2800" dirty="0" smtClean="0">
                  <a:solidFill>
                    <a:srgbClr val="C00000"/>
                  </a:solidFill>
                </a:rPr>
                <a:t>Emergence of Scientific Theory</a:t>
              </a:r>
              <a:endParaRPr lang="en-US" sz="2800" dirty="0">
                <a:solidFill>
                  <a:srgbClr val="C00000"/>
                </a:solidFill>
              </a:endParaRPr>
            </a:p>
          </p:txBody>
        </p:sp>
        <p:sp>
          <p:nvSpPr>
            <p:cNvPr id="30" name="Oval 29"/>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3</a:t>
              </a:r>
            </a:p>
          </p:txBody>
        </p:sp>
      </p:grpSp>
      <p:grpSp>
        <p:nvGrpSpPr>
          <p:cNvPr id="31" name="Group 30"/>
          <p:cNvGrpSpPr/>
          <p:nvPr/>
        </p:nvGrpSpPr>
        <p:grpSpPr>
          <a:xfrm>
            <a:off x="2654796" y="1918061"/>
            <a:ext cx="3087473" cy="907603"/>
            <a:chOff x="1882589" y="1005781"/>
            <a:chExt cx="3087473" cy="907603"/>
          </a:xfrm>
        </p:grpSpPr>
        <p:sp>
          <p:nvSpPr>
            <p:cNvPr id="32" name="TextBox 31"/>
            <p:cNvSpPr txBox="1"/>
            <p:nvPr/>
          </p:nvSpPr>
          <p:spPr>
            <a:xfrm>
              <a:off x="1882589" y="1005781"/>
              <a:ext cx="2618362" cy="748154"/>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ts val="2460"/>
                </a:lnSpc>
              </a:pPr>
              <a:r>
                <a:rPr lang="en-US" sz="2800" dirty="0" smtClean="0">
                  <a:solidFill>
                    <a:srgbClr val="C00000"/>
                  </a:solidFill>
                </a:rPr>
                <a:t>Scientific Revolution</a:t>
              </a:r>
              <a:endParaRPr lang="en-US" sz="2800" dirty="0">
                <a:solidFill>
                  <a:srgbClr val="C00000"/>
                </a:solidFill>
              </a:endParaRPr>
            </a:p>
          </p:txBody>
        </p:sp>
        <p:sp>
          <p:nvSpPr>
            <p:cNvPr id="33" name="Oval 32"/>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4</a:t>
              </a:r>
            </a:p>
          </p:txBody>
        </p:sp>
      </p:grpSp>
      <p:sp>
        <p:nvSpPr>
          <p:cNvPr id="41" name="Circular Arrow 40"/>
          <p:cNvSpPr/>
          <p:nvPr/>
        </p:nvSpPr>
        <p:spPr>
          <a:xfrm>
            <a:off x="3701568" y="1016016"/>
            <a:ext cx="4105106" cy="3184785"/>
          </a:xfrm>
          <a:prstGeom prst="circularArrow">
            <a:avLst>
              <a:gd name="adj1" fmla="val 12500"/>
              <a:gd name="adj2" fmla="val 1142319"/>
              <a:gd name="adj3" fmla="val 20457681"/>
              <a:gd name="adj4" fmla="val 13081069"/>
              <a:gd name="adj5" fmla="val 1461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ircular Arrow 41"/>
          <p:cNvSpPr/>
          <p:nvPr/>
        </p:nvSpPr>
        <p:spPr>
          <a:xfrm>
            <a:off x="4043446" y="2635268"/>
            <a:ext cx="4105106" cy="3184785"/>
          </a:xfrm>
          <a:prstGeom prst="circularArrow">
            <a:avLst>
              <a:gd name="adj1" fmla="val 12500"/>
              <a:gd name="adj2" fmla="val 1142319"/>
              <a:gd name="adj3" fmla="val 20457681"/>
              <a:gd name="adj4" fmla="val 19169942"/>
              <a:gd name="adj5" fmla="val 14616"/>
            </a:avLst>
          </a:prstGeom>
          <a:solidFill>
            <a:schemeClr val="bg1">
              <a:lumMod val="50000"/>
            </a:schemeClr>
          </a:solidFill>
          <a:ln>
            <a:noFill/>
          </a:ln>
          <a:scene3d>
            <a:camera prst="orthographicFront">
              <a:rot lat="0" lon="0" rev="17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Circular Arrow 42"/>
          <p:cNvSpPr/>
          <p:nvPr/>
        </p:nvSpPr>
        <p:spPr>
          <a:xfrm>
            <a:off x="2154342" y="4011044"/>
            <a:ext cx="4105106" cy="3184785"/>
          </a:xfrm>
          <a:prstGeom prst="circularArrow">
            <a:avLst>
              <a:gd name="adj1" fmla="val 12500"/>
              <a:gd name="adj2" fmla="val 1142319"/>
              <a:gd name="adj3" fmla="val 20457681"/>
              <a:gd name="adj4" fmla="val 18659576"/>
              <a:gd name="adj5" fmla="val 14616"/>
            </a:avLst>
          </a:prstGeom>
          <a:solidFill>
            <a:schemeClr val="bg1">
              <a:lumMod val="50000"/>
            </a:schemeClr>
          </a:solidFill>
          <a:ln>
            <a:noFill/>
          </a:ln>
          <a:scene3d>
            <a:camera prst="orthographicFront">
              <a:rot lat="0" lon="0" rev="1380000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Circular Arrow 43"/>
          <p:cNvSpPr/>
          <p:nvPr/>
        </p:nvSpPr>
        <p:spPr>
          <a:xfrm>
            <a:off x="339834" y="1993160"/>
            <a:ext cx="4105106" cy="3184785"/>
          </a:xfrm>
          <a:prstGeom prst="circularArrow">
            <a:avLst>
              <a:gd name="adj1" fmla="val 12500"/>
              <a:gd name="adj2" fmla="val 1142319"/>
              <a:gd name="adj3" fmla="val 20457681"/>
              <a:gd name="adj4" fmla="val 19474175"/>
              <a:gd name="adj5" fmla="val 14616"/>
            </a:avLst>
          </a:prstGeom>
          <a:solidFill>
            <a:schemeClr val="bg1">
              <a:lumMod val="50000"/>
            </a:schemeClr>
          </a:solidFill>
          <a:ln>
            <a:noFill/>
          </a:ln>
          <a:scene3d>
            <a:camera prst="orthographicFront">
              <a:rot lat="0" lon="0" rev="6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Circular Arrow 44"/>
          <p:cNvSpPr/>
          <p:nvPr/>
        </p:nvSpPr>
        <p:spPr>
          <a:xfrm>
            <a:off x="4980275" y="1105727"/>
            <a:ext cx="4105106" cy="3184785"/>
          </a:xfrm>
          <a:prstGeom prst="circularArrow">
            <a:avLst>
              <a:gd name="adj1" fmla="val 12500"/>
              <a:gd name="adj2" fmla="val 1142319"/>
              <a:gd name="adj3" fmla="val 20457681"/>
              <a:gd name="adj4" fmla="val 19169942"/>
              <a:gd name="adj5" fmla="val 14616"/>
            </a:avLst>
          </a:prstGeom>
          <a:solidFill>
            <a:schemeClr val="bg1">
              <a:lumMod val="50000"/>
            </a:schemeClr>
          </a:solidFill>
          <a:ln>
            <a:noFill/>
          </a:ln>
          <a:scene3d>
            <a:camera prst="orthographicFront">
              <a:rot lat="0" lon="0" rev="17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ectangle 34"/>
          <p:cNvSpPr/>
          <p:nvPr/>
        </p:nvSpPr>
        <p:spPr>
          <a:xfrm>
            <a:off x="146990" y="1660412"/>
            <a:ext cx="9262148" cy="3950138"/>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6169407" y="2091198"/>
            <a:ext cx="6022593" cy="2199313"/>
          </a:xfrm>
          <a:prstGeom prst="roundRect">
            <a:avLst>
              <a:gd name="adj" fmla="val 9524"/>
            </a:avLst>
          </a:prstGeom>
          <a:solidFill>
            <a:srgbClr val="941100"/>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500"/>
              </a:lnSpc>
            </a:pPr>
            <a:r>
              <a:rPr lang="en-US" sz="4400" dirty="0" smtClean="0">
                <a:solidFill>
                  <a:srgbClr val="EDEFF3"/>
                </a:solidFill>
                <a:latin typeface="Tw Cen MT Condensed Extra Bold" panose="020B0803020202020204" pitchFamily="34" charset="0"/>
                <a:cs typeface="Courier New" panose="02070309020205020404" pitchFamily="49" charset="0"/>
              </a:rPr>
              <a:t>Abstract Models,</a:t>
            </a:r>
          </a:p>
          <a:p>
            <a:pPr algn="ctr">
              <a:lnSpc>
                <a:spcPts val="3500"/>
              </a:lnSpc>
            </a:pPr>
            <a:r>
              <a:rPr lang="en-US" sz="4400" dirty="0" smtClean="0">
                <a:solidFill>
                  <a:srgbClr val="EDEFF3"/>
                </a:solidFill>
                <a:latin typeface="Tw Cen MT Condensed Extra Bold" panose="020B0803020202020204" pitchFamily="34" charset="0"/>
                <a:cs typeface="Courier New" panose="02070309020205020404" pitchFamily="49" charset="0"/>
              </a:rPr>
              <a:t>Different Technologies</a:t>
            </a:r>
          </a:p>
          <a:p>
            <a:pPr algn="ctr">
              <a:lnSpc>
                <a:spcPts val="3500"/>
              </a:lnSpc>
            </a:pPr>
            <a:r>
              <a:rPr lang="en-US" sz="4400" dirty="0" smtClean="0">
                <a:solidFill>
                  <a:srgbClr val="EDEFF3"/>
                </a:solidFill>
                <a:latin typeface="Tw Cen MT Condensed Extra Bold" panose="020B0803020202020204" pitchFamily="34" charset="0"/>
                <a:cs typeface="Courier New" panose="02070309020205020404" pitchFamily="49" charset="0"/>
              </a:rPr>
              <a:t>(Babbage’s Mechanical </a:t>
            </a:r>
            <a:r>
              <a:rPr lang="en-US" sz="4400" dirty="0">
                <a:solidFill>
                  <a:srgbClr val="EDEFF3"/>
                </a:solidFill>
                <a:latin typeface="Tw Cen MT Condensed Extra Bold" panose="020B0803020202020204" pitchFamily="34" charset="0"/>
                <a:cs typeface="Courier New" panose="02070309020205020404" pitchFamily="49" charset="0"/>
              </a:rPr>
              <a:t>M</a:t>
            </a:r>
            <a:r>
              <a:rPr lang="en-US" sz="4400" dirty="0" smtClean="0">
                <a:solidFill>
                  <a:srgbClr val="EDEFF3"/>
                </a:solidFill>
                <a:latin typeface="Tw Cen MT Condensed Extra Bold" panose="020B0803020202020204" pitchFamily="34" charset="0"/>
                <a:cs typeface="Courier New" panose="02070309020205020404" pitchFamily="49" charset="0"/>
              </a:rPr>
              <a:t>achine, Vacuum Tubes)</a:t>
            </a:r>
          </a:p>
        </p:txBody>
      </p:sp>
      <p:sp>
        <p:nvSpPr>
          <p:cNvPr id="36" name="Rectangle 35"/>
          <p:cNvSpPr/>
          <p:nvPr/>
        </p:nvSpPr>
        <p:spPr>
          <a:xfrm>
            <a:off x="111404" y="1124909"/>
            <a:ext cx="7094039" cy="535503"/>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693" y="2093114"/>
            <a:ext cx="2319902" cy="2114274"/>
          </a:xfrm>
          <a:prstGeom prst="rect">
            <a:avLst/>
          </a:prstGeom>
        </p:spPr>
      </p:pic>
      <p:sp>
        <p:nvSpPr>
          <p:cNvPr id="37" name="TextBox 36"/>
          <p:cNvSpPr txBox="1"/>
          <p:nvPr/>
        </p:nvSpPr>
        <p:spPr>
          <a:xfrm>
            <a:off x="1023046" y="4185950"/>
            <a:ext cx="1707840" cy="646331"/>
          </a:xfrm>
          <a:prstGeom prst="rect">
            <a:avLst/>
          </a:prstGeom>
          <a:noFill/>
        </p:spPr>
        <p:txBody>
          <a:bodyPr wrap="none" rtlCol="0">
            <a:spAutoFit/>
          </a:bodyPr>
          <a:lstStyle/>
          <a:p>
            <a:pPr algn="ctr"/>
            <a:r>
              <a:rPr lang="en-US" b="1" i="1" dirty="0" smtClean="0">
                <a:solidFill>
                  <a:srgbClr val="FF0000"/>
                </a:solidFill>
              </a:rPr>
              <a:t>ENIAC 1946</a:t>
            </a:r>
          </a:p>
          <a:p>
            <a:pPr algn="ctr"/>
            <a:r>
              <a:rPr lang="en-US" b="1" i="1" dirty="0" smtClean="0">
                <a:solidFill>
                  <a:srgbClr val="FF0000"/>
                </a:solidFill>
              </a:rPr>
              <a:t>(Vacuum Tubes)</a:t>
            </a:r>
            <a:endParaRPr lang="en-US" dirty="0"/>
          </a:p>
        </p:txBody>
      </p:sp>
      <p:sp>
        <p:nvSpPr>
          <p:cNvPr id="38" name="TextBox 37"/>
          <p:cNvSpPr txBox="1"/>
          <p:nvPr/>
        </p:nvSpPr>
        <p:spPr>
          <a:xfrm>
            <a:off x="3558844" y="4185357"/>
            <a:ext cx="2391745" cy="646331"/>
          </a:xfrm>
          <a:prstGeom prst="rect">
            <a:avLst/>
          </a:prstGeom>
          <a:noFill/>
        </p:spPr>
        <p:txBody>
          <a:bodyPr wrap="none" rtlCol="0">
            <a:spAutoFit/>
          </a:bodyPr>
          <a:lstStyle/>
          <a:p>
            <a:pPr algn="ctr"/>
            <a:r>
              <a:rPr lang="en-US" b="1" i="1" dirty="0" smtClean="0">
                <a:solidFill>
                  <a:srgbClr val="FF0000"/>
                </a:solidFill>
              </a:rPr>
              <a:t>Difference Engine 1859</a:t>
            </a:r>
          </a:p>
          <a:p>
            <a:pPr algn="ctr"/>
            <a:r>
              <a:rPr lang="en-US" b="1" i="1" dirty="0" smtClean="0">
                <a:solidFill>
                  <a:srgbClr val="FF0000"/>
                </a:solidFill>
              </a:rPr>
              <a:t>(Mechanical)</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1492" y="2130092"/>
            <a:ext cx="2740353" cy="2055265"/>
          </a:xfrm>
          <a:prstGeom prst="rect">
            <a:avLst/>
          </a:prstGeom>
        </p:spPr>
      </p:pic>
    </p:spTree>
    <p:extLst>
      <p:ext uri="{BB962C8B-B14F-4D97-AF65-F5344CB8AC3E}">
        <p14:creationId xmlns:p14="http://schemas.microsoft.com/office/powerpoint/2010/main" val="182111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7" grpId="0"/>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478371" y="753035"/>
            <a:ext cx="3276600" cy="5080000"/>
          </a:xfrm>
          <a:prstGeom prst="rect">
            <a:avLst/>
          </a:prstGeom>
        </p:spPr>
      </p:pic>
      <p:sp>
        <p:nvSpPr>
          <p:cNvPr id="5" name="Title 1"/>
          <p:cNvSpPr>
            <a:spLocks noGrp="1"/>
          </p:cNvSpPr>
          <p:nvPr>
            <p:ph type="title"/>
          </p:nvPr>
        </p:nvSpPr>
        <p:spPr>
          <a:xfrm>
            <a:off x="0" y="-155842"/>
            <a:ext cx="12192000" cy="1143000"/>
          </a:xfrm>
        </p:spPr>
        <p:txBody>
          <a:bodyPr/>
          <a:lstStyle/>
          <a:p>
            <a:pPr algn="ctr"/>
            <a:r>
              <a:rPr lang="en-US" b="1" dirty="0" smtClean="0">
                <a:ea typeface="Abadi MT Condensed Light" charset="0"/>
                <a:cs typeface="Abadi MT Condensed Light" charset="0"/>
              </a:rPr>
              <a:t>THE STRUCTURE OF SCIENTIFIC REVOLUTIONS</a:t>
            </a:r>
            <a:endParaRPr lang="en-US" b="1" dirty="0">
              <a:ea typeface="Abadi MT Condensed Light" charset="0"/>
              <a:cs typeface="Abadi MT Condensed Light"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071" y="883777"/>
            <a:ext cx="7462430" cy="4360576"/>
          </a:xfrm>
          <a:prstGeom prst="rect">
            <a:avLst/>
          </a:prstGeom>
        </p:spPr>
      </p:pic>
      <p:sp>
        <p:nvSpPr>
          <p:cNvPr id="9" name="Rounded Rectangle 8"/>
          <p:cNvSpPr/>
          <p:nvPr/>
        </p:nvSpPr>
        <p:spPr>
          <a:xfrm>
            <a:off x="0" y="5943600"/>
            <a:ext cx="12192000" cy="666605"/>
          </a:xfrm>
          <a:prstGeom prst="round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rgbClr val="C00000"/>
                </a:solidFill>
              </a:rPr>
              <a:t>Changed </a:t>
            </a:r>
            <a:r>
              <a:rPr lang="en-US" sz="3200" i="1" dirty="0" smtClean="0">
                <a:solidFill>
                  <a:srgbClr val="C00000"/>
                </a:solidFill>
              </a:rPr>
              <a:t>“the </a:t>
            </a:r>
            <a:r>
              <a:rPr lang="en-US" sz="3200" i="1" dirty="0">
                <a:solidFill>
                  <a:srgbClr val="C00000"/>
                </a:solidFill>
              </a:rPr>
              <a:t>image of </a:t>
            </a:r>
            <a:r>
              <a:rPr lang="en-US" sz="3200" i="1">
                <a:solidFill>
                  <a:srgbClr val="C00000"/>
                </a:solidFill>
              </a:rPr>
              <a:t>science </a:t>
            </a:r>
            <a:r>
              <a:rPr lang="en-US" sz="3200" i="1" smtClean="0">
                <a:solidFill>
                  <a:srgbClr val="C00000"/>
                </a:solidFill>
              </a:rPr>
              <a:t>by </a:t>
            </a:r>
            <a:r>
              <a:rPr lang="en-US" sz="3200" i="1" dirty="0">
                <a:solidFill>
                  <a:srgbClr val="C00000"/>
                </a:solidFill>
              </a:rPr>
              <a:t>which we are </a:t>
            </a:r>
            <a:r>
              <a:rPr lang="en-US" sz="3200" i="1" dirty="0" smtClean="0">
                <a:solidFill>
                  <a:srgbClr val="C00000"/>
                </a:solidFill>
              </a:rPr>
              <a:t>now possessed”</a:t>
            </a:r>
            <a:endParaRPr lang="en-US" sz="3200" i="1" dirty="0">
              <a:solidFill>
                <a:srgbClr val="C00000"/>
              </a:solidFill>
            </a:endParaRPr>
          </a:p>
        </p:txBody>
      </p:sp>
    </p:spTree>
    <p:extLst>
      <p:ext uri="{BB962C8B-B14F-4D97-AF65-F5344CB8AC3E}">
        <p14:creationId xmlns:p14="http://schemas.microsoft.com/office/powerpoint/2010/main" val="206713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155842"/>
            <a:ext cx="12192000" cy="1143000"/>
          </a:xfrm>
        </p:spPr>
        <p:txBody>
          <a:bodyPr/>
          <a:lstStyle/>
          <a:p>
            <a:pPr algn="ctr"/>
            <a:r>
              <a:rPr lang="en-US" b="1" dirty="0" smtClean="0">
                <a:ea typeface="Abadi MT Condensed Light" charset="0"/>
                <a:cs typeface="Abadi MT Condensed Light" charset="0"/>
              </a:rPr>
              <a:t>THE </a:t>
            </a:r>
            <a:r>
              <a:rPr lang="en-US" b="1" i="1" dirty="0" smtClean="0">
                <a:solidFill>
                  <a:srgbClr val="C00000"/>
                </a:solidFill>
                <a:latin typeface="Abadi MT Condensed Extra Bold" charset="0"/>
                <a:ea typeface="Abadi MT Condensed Extra Bold" charset="0"/>
                <a:cs typeface="Abadi MT Condensed Extra Bold" charset="0"/>
              </a:rPr>
              <a:t>STRUCTURE</a:t>
            </a:r>
            <a:r>
              <a:rPr lang="en-US" b="1" dirty="0" smtClean="0">
                <a:ea typeface="Abadi MT Condensed Light" charset="0"/>
                <a:cs typeface="Abadi MT Condensed Light" charset="0"/>
              </a:rPr>
              <a:t> OF </a:t>
            </a:r>
            <a:r>
              <a:rPr lang="en-US" b="1" i="1" dirty="0" smtClean="0">
                <a:solidFill>
                  <a:srgbClr val="C00000"/>
                </a:solidFill>
                <a:latin typeface="Abadi MT Condensed Extra Bold" charset="0"/>
                <a:ea typeface="Abadi MT Condensed Extra Bold" charset="0"/>
                <a:cs typeface="Abadi MT Condensed Extra Bold" charset="0"/>
              </a:rPr>
              <a:t>SCIENTIFIC REVOLUTIONS</a:t>
            </a:r>
            <a:endParaRPr lang="en-US" b="1" i="1" dirty="0">
              <a:solidFill>
                <a:srgbClr val="C00000"/>
              </a:solidFill>
              <a:latin typeface="Abadi MT Condensed Extra Bold" charset="0"/>
              <a:ea typeface="Abadi MT Condensed Extra Bold" charset="0"/>
              <a:cs typeface="Abadi MT Condensed Extra Bold" charset="0"/>
            </a:endParaRPr>
          </a:p>
        </p:txBody>
      </p:sp>
      <p:sp>
        <p:nvSpPr>
          <p:cNvPr id="15" name="TextBox 14"/>
          <p:cNvSpPr txBox="1"/>
          <p:nvPr/>
        </p:nvSpPr>
        <p:spPr>
          <a:xfrm>
            <a:off x="2274264" y="6337077"/>
            <a:ext cx="6811117" cy="646331"/>
          </a:xfrm>
          <a:prstGeom prst="rect">
            <a:avLst/>
          </a:prstGeom>
          <a:noFill/>
        </p:spPr>
        <p:txBody>
          <a:bodyPr wrap="square" rtlCol="0">
            <a:spAutoFit/>
          </a:bodyPr>
          <a:lstStyle/>
          <a:p>
            <a:pPr algn="ctr"/>
            <a:r>
              <a:rPr lang="en-US" sz="3600" b="1" i="1" dirty="0">
                <a:solidFill>
                  <a:srgbClr val="FF0000"/>
                </a:solidFill>
              </a:rPr>
              <a:t>History of </a:t>
            </a:r>
            <a:r>
              <a:rPr lang="en-US" sz="3600" b="1" i="1" smtClean="0">
                <a:solidFill>
                  <a:srgbClr val="FF0000"/>
                </a:solidFill>
              </a:rPr>
              <a:t>Computer Technology</a:t>
            </a:r>
            <a:endParaRPr lang="en-US" sz="3600" b="1" i="1" dirty="0">
              <a:solidFill>
                <a:srgbClr val="FF0000"/>
              </a:solidFill>
            </a:endParaRPr>
          </a:p>
        </p:txBody>
      </p:sp>
      <p:sp>
        <p:nvSpPr>
          <p:cNvPr id="3" name="Oval 2"/>
          <p:cNvSpPr/>
          <p:nvPr/>
        </p:nvSpPr>
        <p:spPr>
          <a:xfrm>
            <a:off x="3737686" y="1493015"/>
            <a:ext cx="3790456" cy="3509293"/>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7376942" y="606160"/>
            <a:ext cx="3172138" cy="1398667"/>
            <a:chOff x="1882589" y="514717"/>
            <a:chExt cx="3172138" cy="1398667"/>
          </a:xfrm>
        </p:grpSpPr>
        <p:sp>
          <p:nvSpPr>
            <p:cNvPr id="20" name="TextBox 19"/>
            <p:cNvSpPr txBox="1"/>
            <p:nvPr/>
          </p:nvSpPr>
          <p:spPr>
            <a:xfrm>
              <a:off x="1882589" y="514717"/>
              <a:ext cx="2618362" cy="1077218"/>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smtClean="0">
                  <a:solidFill>
                    <a:srgbClr val="C00000"/>
                  </a:solidFill>
                </a:rPr>
                <a:t>Pre-paradigm</a:t>
              </a:r>
            </a:p>
            <a:p>
              <a:pPr algn="ctr"/>
              <a:r>
                <a:rPr lang="en-US" dirty="0">
                  <a:solidFill>
                    <a:schemeClr val="tx1"/>
                  </a:solidFill>
                  <a:latin typeface="Tw Cen MT Condensed Extra Bold" panose="020B0803020202020204" pitchFamily="34" charset="0"/>
                  <a:cs typeface="Courier New" panose="02070309020205020404" pitchFamily="49" charset="0"/>
                </a:rPr>
                <a:t>Babbage’s Mechanical Machine, Vacuum Tubes</a:t>
              </a:r>
              <a:endParaRPr lang="en-US" dirty="0">
                <a:solidFill>
                  <a:schemeClr val="tx1"/>
                </a:solidFill>
              </a:endParaRPr>
            </a:p>
          </p:txBody>
        </p:sp>
        <p:sp>
          <p:nvSpPr>
            <p:cNvPr id="21" name="Oval 20"/>
            <p:cNvSpPr>
              <a:spLocks noChangeAspect="1"/>
            </p:cNvSpPr>
            <p:nvPr/>
          </p:nvSpPr>
          <p:spPr>
            <a:xfrm>
              <a:off x="4323207"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0</a:t>
              </a:r>
            </a:p>
          </p:txBody>
        </p:sp>
      </p:grpSp>
      <p:grpSp>
        <p:nvGrpSpPr>
          <p:cNvPr id="25" name="Group 24"/>
          <p:cNvGrpSpPr/>
          <p:nvPr/>
        </p:nvGrpSpPr>
        <p:grpSpPr>
          <a:xfrm>
            <a:off x="5450721" y="4200801"/>
            <a:ext cx="3087473" cy="907603"/>
            <a:chOff x="1882589" y="1005781"/>
            <a:chExt cx="3087473" cy="907603"/>
          </a:xfrm>
        </p:grpSpPr>
        <p:sp>
          <p:nvSpPr>
            <p:cNvPr id="26" name="TextBox 25"/>
            <p:cNvSpPr txBox="1"/>
            <p:nvPr/>
          </p:nvSpPr>
          <p:spPr>
            <a:xfrm>
              <a:off x="1882589" y="1005781"/>
              <a:ext cx="2618362" cy="523220"/>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smtClean="0">
                  <a:solidFill>
                    <a:srgbClr val="C00000"/>
                  </a:solidFill>
                </a:rPr>
                <a:t>Anomaly</a:t>
              </a:r>
              <a:endParaRPr lang="en-US" sz="2800" dirty="0">
                <a:solidFill>
                  <a:srgbClr val="C00000"/>
                </a:solidFill>
              </a:endParaRPr>
            </a:p>
          </p:txBody>
        </p:sp>
        <p:sp>
          <p:nvSpPr>
            <p:cNvPr id="27" name="Oval 26"/>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2</a:t>
              </a:r>
            </a:p>
          </p:txBody>
        </p:sp>
      </p:grpSp>
      <p:grpSp>
        <p:nvGrpSpPr>
          <p:cNvPr id="28" name="Group 27"/>
          <p:cNvGrpSpPr/>
          <p:nvPr/>
        </p:nvGrpSpPr>
        <p:grpSpPr>
          <a:xfrm>
            <a:off x="2221803" y="3666424"/>
            <a:ext cx="3087473" cy="1068754"/>
            <a:chOff x="1882589" y="1005781"/>
            <a:chExt cx="3087473" cy="1068754"/>
          </a:xfrm>
        </p:grpSpPr>
        <p:sp>
          <p:nvSpPr>
            <p:cNvPr id="29" name="TextBox 28"/>
            <p:cNvSpPr txBox="1"/>
            <p:nvPr/>
          </p:nvSpPr>
          <p:spPr>
            <a:xfrm>
              <a:off x="1882589" y="1005781"/>
              <a:ext cx="2618362" cy="1068754"/>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ts val="2460"/>
                </a:lnSpc>
              </a:pPr>
              <a:r>
                <a:rPr lang="en-US" sz="2800" dirty="0" smtClean="0">
                  <a:solidFill>
                    <a:srgbClr val="C00000"/>
                  </a:solidFill>
                </a:rPr>
                <a:t>Crisis and</a:t>
              </a:r>
            </a:p>
            <a:p>
              <a:pPr algn="ctr">
                <a:lnSpc>
                  <a:spcPts val="2460"/>
                </a:lnSpc>
              </a:pPr>
              <a:r>
                <a:rPr lang="en-US" sz="2800" dirty="0" smtClean="0">
                  <a:solidFill>
                    <a:srgbClr val="C00000"/>
                  </a:solidFill>
                </a:rPr>
                <a:t>Emergence of Scientific Theory</a:t>
              </a:r>
              <a:endParaRPr lang="en-US" sz="2800" dirty="0">
                <a:solidFill>
                  <a:srgbClr val="C00000"/>
                </a:solidFill>
              </a:endParaRPr>
            </a:p>
          </p:txBody>
        </p:sp>
        <p:sp>
          <p:nvSpPr>
            <p:cNvPr id="30" name="Oval 29"/>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3</a:t>
              </a:r>
            </a:p>
          </p:txBody>
        </p:sp>
      </p:grpSp>
      <p:grpSp>
        <p:nvGrpSpPr>
          <p:cNvPr id="31" name="Group 30"/>
          <p:cNvGrpSpPr/>
          <p:nvPr/>
        </p:nvGrpSpPr>
        <p:grpSpPr>
          <a:xfrm>
            <a:off x="2654796" y="1918061"/>
            <a:ext cx="3087473" cy="907603"/>
            <a:chOff x="1882589" y="1005781"/>
            <a:chExt cx="3087473" cy="907603"/>
          </a:xfrm>
        </p:grpSpPr>
        <p:sp>
          <p:nvSpPr>
            <p:cNvPr id="32" name="TextBox 31"/>
            <p:cNvSpPr txBox="1"/>
            <p:nvPr/>
          </p:nvSpPr>
          <p:spPr>
            <a:xfrm>
              <a:off x="1882589" y="1005781"/>
              <a:ext cx="2618362" cy="748154"/>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ts val="2460"/>
                </a:lnSpc>
              </a:pPr>
              <a:r>
                <a:rPr lang="en-US" sz="2800" dirty="0" smtClean="0">
                  <a:solidFill>
                    <a:srgbClr val="C00000"/>
                  </a:solidFill>
                </a:rPr>
                <a:t>Scientific Revolution</a:t>
              </a:r>
              <a:endParaRPr lang="en-US" sz="2800" dirty="0">
                <a:solidFill>
                  <a:srgbClr val="C00000"/>
                </a:solidFill>
              </a:endParaRPr>
            </a:p>
          </p:txBody>
        </p:sp>
        <p:sp>
          <p:nvSpPr>
            <p:cNvPr id="33" name="Oval 32"/>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4</a:t>
              </a:r>
            </a:p>
          </p:txBody>
        </p:sp>
      </p:grpSp>
      <p:sp>
        <p:nvSpPr>
          <p:cNvPr id="41" name="Circular Arrow 40"/>
          <p:cNvSpPr/>
          <p:nvPr/>
        </p:nvSpPr>
        <p:spPr>
          <a:xfrm>
            <a:off x="3701568" y="1016016"/>
            <a:ext cx="4105106" cy="3184785"/>
          </a:xfrm>
          <a:prstGeom prst="circularArrow">
            <a:avLst>
              <a:gd name="adj1" fmla="val 12500"/>
              <a:gd name="adj2" fmla="val 1142319"/>
              <a:gd name="adj3" fmla="val 20457681"/>
              <a:gd name="adj4" fmla="val 13081069"/>
              <a:gd name="adj5" fmla="val 1461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ircular Arrow 41"/>
          <p:cNvSpPr/>
          <p:nvPr/>
        </p:nvSpPr>
        <p:spPr>
          <a:xfrm>
            <a:off x="4043446" y="2635268"/>
            <a:ext cx="4105106" cy="3184785"/>
          </a:xfrm>
          <a:prstGeom prst="circularArrow">
            <a:avLst>
              <a:gd name="adj1" fmla="val 12500"/>
              <a:gd name="adj2" fmla="val 1142319"/>
              <a:gd name="adj3" fmla="val 20457681"/>
              <a:gd name="adj4" fmla="val 19169942"/>
              <a:gd name="adj5" fmla="val 14616"/>
            </a:avLst>
          </a:prstGeom>
          <a:solidFill>
            <a:schemeClr val="bg1">
              <a:lumMod val="50000"/>
            </a:schemeClr>
          </a:solidFill>
          <a:ln>
            <a:noFill/>
          </a:ln>
          <a:scene3d>
            <a:camera prst="orthographicFront">
              <a:rot lat="0" lon="0" rev="17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Circular Arrow 42"/>
          <p:cNvSpPr/>
          <p:nvPr/>
        </p:nvSpPr>
        <p:spPr>
          <a:xfrm>
            <a:off x="2154342" y="4011044"/>
            <a:ext cx="4105106" cy="3184785"/>
          </a:xfrm>
          <a:prstGeom prst="circularArrow">
            <a:avLst>
              <a:gd name="adj1" fmla="val 12500"/>
              <a:gd name="adj2" fmla="val 1142319"/>
              <a:gd name="adj3" fmla="val 20457681"/>
              <a:gd name="adj4" fmla="val 18659576"/>
              <a:gd name="adj5" fmla="val 14616"/>
            </a:avLst>
          </a:prstGeom>
          <a:solidFill>
            <a:schemeClr val="bg1">
              <a:lumMod val="50000"/>
            </a:schemeClr>
          </a:solidFill>
          <a:ln>
            <a:noFill/>
          </a:ln>
          <a:scene3d>
            <a:camera prst="orthographicFront">
              <a:rot lat="0" lon="0" rev="1380000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Circular Arrow 43"/>
          <p:cNvSpPr/>
          <p:nvPr/>
        </p:nvSpPr>
        <p:spPr>
          <a:xfrm>
            <a:off x="339834" y="1993160"/>
            <a:ext cx="4105106" cy="3184785"/>
          </a:xfrm>
          <a:prstGeom prst="circularArrow">
            <a:avLst>
              <a:gd name="adj1" fmla="val 12500"/>
              <a:gd name="adj2" fmla="val 1142319"/>
              <a:gd name="adj3" fmla="val 20457681"/>
              <a:gd name="adj4" fmla="val 19474175"/>
              <a:gd name="adj5" fmla="val 14616"/>
            </a:avLst>
          </a:prstGeom>
          <a:solidFill>
            <a:schemeClr val="bg1">
              <a:lumMod val="50000"/>
            </a:schemeClr>
          </a:solidFill>
          <a:ln>
            <a:noFill/>
          </a:ln>
          <a:scene3d>
            <a:camera prst="orthographicFront">
              <a:rot lat="0" lon="0" rev="6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Circular Arrow 44"/>
          <p:cNvSpPr/>
          <p:nvPr/>
        </p:nvSpPr>
        <p:spPr>
          <a:xfrm>
            <a:off x="4980275" y="1105727"/>
            <a:ext cx="4105106" cy="3184785"/>
          </a:xfrm>
          <a:prstGeom prst="circularArrow">
            <a:avLst>
              <a:gd name="adj1" fmla="val 12500"/>
              <a:gd name="adj2" fmla="val 1142319"/>
              <a:gd name="adj3" fmla="val 20457681"/>
              <a:gd name="adj4" fmla="val 19169942"/>
              <a:gd name="adj5" fmla="val 14616"/>
            </a:avLst>
          </a:prstGeom>
          <a:solidFill>
            <a:schemeClr val="bg1">
              <a:lumMod val="50000"/>
            </a:schemeClr>
          </a:solidFill>
          <a:ln>
            <a:noFill/>
          </a:ln>
          <a:scene3d>
            <a:camera prst="orthographicFront">
              <a:rot lat="0" lon="0" rev="17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ectangle 34"/>
          <p:cNvSpPr/>
          <p:nvPr/>
        </p:nvSpPr>
        <p:spPr>
          <a:xfrm>
            <a:off x="555412" y="1764115"/>
            <a:ext cx="5534526" cy="3950138"/>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11405" y="1226507"/>
            <a:ext cx="7094038" cy="535503"/>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099860" y="3157510"/>
            <a:ext cx="5534526" cy="2255031"/>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6169407" y="2608408"/>
            <a:ext cx="3087473" cy="907603"/>
            <a:chOff x="1882589" y="1005781"/>
            <a:chExt cx="3087473" cy="907603"/>
          </a:xfrm>
        </p:grpSpPr>
        <p:sp>
          <p:nvSpPr>
            <p:cNvPr id="23" name="TextBox 22"/>
            <p:cNvSpPr txBox="1"/>
            <p:nvPr/>
          </p:nvSpPr>
          <p:spPr>
            <a:xfrm>
              <a:off x="1882589" y="1005781"/>
              <a:ext cx="2618362" cy="523220"/>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smtClean="0">
                  <a:solidFill>
                    <a:srgbClr val="C00000"/>
                  </a:solidFill>
                </a:rPr>
                <a:t>Normal Science</a:t>
              </a:r>
              <a:endParaRPr lang="en-US" sz="2800" dirty="0">
                <a:solidFill>
                  <a:srgbClr val="C00000"/>
                </a:solidFill>
              </a:endParaRPr>
            </a:p>
          </p:txBody>
        </p:sp>
        <p:sp>
          <p:nvSpPr>
            <p:cNvPr id="24" name="Oval 23"/>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1</a:t>
              </a:r>
            </a:p>
          </p:txBody>
        </p:sp>
      </p:grpSp>
      <p:sp>
        <p:nvSpPr>
          <p:cNvPr id="40" name="Rectangle 39"/>
          <p:cNvSpPr/>
          <p:nvPr/>
        </p:nvSpPr>
        <p:spPr>
          <a:xfrm>
            <a:off x="6099860" y="1761447"/>
            <a:ext cx="1640918" cy="829884"/>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p:cNvSpPr/>
          <p:nvPr/>
        </p:nvSpPr>
        <p:spPr>
          <a:xfrm>
            <a:off x="5754121" y="3860631"/>
            <a:ext cx="4998546" cy="1301034"/>
          </a:xfrm>
          <a:prstGeom prst="roundRect">
            <a:avLst>
              <a:gd name="adj" fmla="val 9524"/>
            </a:avLst>
          </a:prstGeom>
          <a:solidFill>
            <a:srgbClr val="941100"/>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500"/>
              </a:lnSpc>
            </a:pPr>
            <a:r>
              <a:rPr lang="en-US" sz="4400" dirty="0" smtClean="0">
                <a:solidFill>
                  <a:srgbClr val="EDEFF3"/>
                </a:solidFill>
                <a:latin typeface="Tw Cen MT Condensed Extra Bold" panose="020B0803020202020204" pitchFamily="34" charset="0"/>
                <a:cs typeface="Courier New" panose="02070309020205020404" pitchFamily="49" charset="0"/>
              </a:rPr>
              <a:t>Von-</a:t>
            </a:r>
            <a:r>
              <a:rPr lang="en-US" sz="4400" dirty="0" err="1" smtClean="0">
                <a:solidFill>
                  <a:srgbClr val="EDEFF3"/>
                </a:solidFill>
                <a:latin typeface="Tw Cen MT Condensed Extra Bold" panose="020B0803020202020204" pitchFamily="34" charset="0"/>
                <a:cs typeface="Courier New" panose="02070309020205020404" pitchFamily="49" charset="0"/>
              </a:rPr>
              <a:t>neumann</a:t>
            </a:r>
            <a:r>
              <a:rPr lang="en-US" sz="4400" dirty="0" smtClean="0">
                <a:solidFill>
                  <a:srgbClr val="EDEFF3"/>
                </a:solidFill>
                <a:latin typeface="Tw Cen MT Condensed Extra Bold" panose="020B0803020202020204" pitchFamily="34" charset="0"/>
                <a:cs typeface="Courier New" panose="02070309020205020404" pitchFamily="49" charset="0"/>
              </a:rPr>
              <a:t> Model,</a:t>
            </a:r>
          </a:p>
          <a:p>
            <a:pPr algn="ctr">
              <a:lnSpc>
                <a:spcPts val="3500"/>
              </a:lnSpc>
            </a:pPr>
            <a:r>
              <a:rPr lang="en-US" sz="4400" dirty="0" smtClean="0">
                <a:solidFill>
                  <a:srgbClr val="EDEFF3"/>
                </a:solidFill>
                <a:latin typeface="Tw Cen MT Condensed Extra Bold" panose="020B0803020202020204" pitchFamily="34" charset="0"/>
                <a:cs typeface="Courier New" panose="02070309020205020404" pitchFamily="49" charset="0"/>
              </a:rPr>
              <a:t>CMOS Technology</a:t>
            </a:r>
          </a:p>
        </p:txBody>
      </p:sp>
      <p:sp>
        <p:nvSpPr>
          <p:cNvPr id="47" name="Rounded Rectangle 46"/>
          <p:cNvSpPr/>
          <p:nvPr/>
        </p:nvSpPr>
        <p:spPr>
          <a:xfrm>
            <a:off x="5754121" y="5181982"/>
            <a:ext cx="4998546" cy="1301034"/>
          </a:xfrm>
          <a:prstGeom prst="roundRect">
            <a:avLst>
              <a:gd name="adj" fmla="val 9524"/>
            </a:avLst>
          </a:prstGeom>
          <a:solidFill>
            <a:srgbClr val="941100"/>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500"/>
              </a:lnSpc>
            </a:pPr>
            <a:r>
              <a:rPr lang="en-US" sz="4400" dirty="0" smtClean="0">
                <a:solidFill>
                  <a:srgbClr val="EDEFF3"/>
                </a:solidFill>
                <a:latin typeface="Tw Cen MT Condensed Extra Bold" panose="020B0803020202020204" pitchFamily="34" charset="0"/>
                <a:cs typeface="Courier New" panose="02070309020205020404" pitchFamily="49" charset="0"/>
              </a:rPr>
              <a:t>Rules are established</a:t>
            </a:r>
          </a:p>
          <a:p>
            <a:pPr algn="ctr">
              <a:lnSpc>
                <a:spcPts val="3500"/>
              </a:lnSpc>
            </a:pPr>
            <a:r>
              <a:rPr lang="en-US" sz="4400" dirty="0" smtClean="0">
                <a:solidFill>
                  <a:srgbClr val="EDEFF3"/>
                </a:solidFill>
                <a:latin typeface="Tw Cen MT Condensed Extra Bold" panose="020B0803020202020204" pitchFamily="34" charset="0"/>
                <a:cs typeface="Courier New" panose="02070309020205020404" pitchFamily="49" charset="0"/>
              </a:rPr>
              <a:t>Enter “Puzzle Solving”</a:t>
            </a:r>
          </a:p>
        </p:txBody>
      </p:sp>
    </p:spTree>
    <p:extLst>
      <p:ext uri="{BB962C8B-B14F-4D97-AF65-F5344CB8AC3E}">
        <p14:creationId xmlns:p14="http://schemas.microsoft.com/office/powerpoint/2010/main" val="8029163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155842"/>
            <a:ext cx="12192000" cy="1143000"/>
          </a:xfrm>
        </p:spPr>
        <p:txBody>
          <a:bodyPr/>
          <a:lstStyle/>
          <a:p>
            <a:pPr algn="ctr"/>
            <a:r>
              <a:rPr lang="en-US" b="1" dirty="0" smtClean="0">
                <a:ea typeface="Abadi MT Condensed Light" charset="0"/>
                <a:cs typeface="Abadi MT Condensed Light" charset="0"/>
              </a:rPr>
              <a:t>THE </a:t>
            </a:r>
            <a:r>
              <a:rPr lang="en-US" b="1" i="1" dirty="0" smtClean="0">
                <a:solidFill>
                  <a:srgbClr val="C00000"/>
                </a:solidFill>
                <a:latin typeface="Abadi MT Condensed Extra Bold" charset="0"/>
                <a:ea typeface="Abadi MT Condensed Extra Bold" charset="0"/>
                <a:cs typeface="Abadi MT Condensed Extra Bold" charset="0"/>
              </a:rPr>
              <a:t>STRUCTURE</a:t>
            </a:r>
            <a:r>
              <a:rPr lang="en-US" b="1" dirty="0" smtClean="0">
                <a:ea typeface="Abadi MT Condensed Light" charset="0"/>
                <a:cs typeface="Abadi MT Condensed Light" charset="0"/>
              </a:rPr>
              <a:t> OF </a:t>
            </a:r>
            <a:r>
              <a:rPr lang="en-US" b="1" i="1" dirty="0" smtClean="0">
                <a:solidFill>
                  <a:srgbClr val="C00000"/>
                </a:solidFill>
                <a:latin typeface="Abadi MT Condensed Extra Bold" charset="0"/>
                <a:ea typeface="Abadi MT Condensed Extra Bold" charset="0"/>
                <a:cs typeface="Abadi MT Condensed Extra Bold" charset="0"/>
              </a:rPr>
              <a:t>SCIENTIFIC REVOLUTIONS</a:t>
            </a:r>
            <a:endParaRPr lang="en-US" b="1" i="1" dirty="0">
              <a:solidFill>
                <a:srgbClr val="C00000"/>
              </a:solidFill>
              <a:latin typeface="Abadi MT Condensed Extra Bold" charset="0"/>
              <a:ea typeface="Abadi MT Condensed Extra Bold" charset="0"/>
              <a:cs typeface="Abadi MT Condensed Extra Bold" charset="0"/>
            </a:endParaRPr>
          </a:p>
        </p:txBody>
      </p:sp>
      <p:sp>
        <p:nvSpPr>
          <p:cNvPr id="15" name="TextBox 14"/>
          <p:cNvSpPr txBox="1"/>
          <p:nvPr/>
        </p:nvSpPr>
        <p:spPr>
          <a:xfrm>
            <a:off x="2274264" y="6337077"/>
            <a:ext cx="6811117" cy="646331"/>
          </a:xfrm>
          <a:prstGeom prst="rect">
            <a:avLst/>
          </a:prstGeom>
          <a:noFill/>
        </p:spPr>
        <p:txBody>
          <a:bodyPr wrap="square" rtlCol="0">
            <a:spAutoFit/>
          </a:bodyPr>
          <a:lstStyle/>
          <a:p>
            <a:pPr algn="ctr"/>
            <a:r>
              <a:rPr lang="en-US" sz="3600" b="1" i="1" dirty="0">
                <a:solidFill>
                  <a:srgbClr val="FF0000"/>
                </a:solidFill>
              </a:rPr>
              <a:t>History of </a:t>
            </a:r>
            <a:r>
              <a:rPr lang="en-US" sz="3600" b="1" i="1" smtClean="0">
                <a:solidFill>
                  <a:srgbClr val="FF0000"/>
                </a:solidFill>
              </a:rPr>
              <a:t>Computer Technology</a:t>
            </a:r>
            <a:endParaRPr lang="en-US" sz="3600" b="1" i="1" dirty="0">
              <a:solidFill>
                <a:srgbClr val="FF0000"/>
              </a:solidFill>
            </a:endParaRPr>
          </a:p>
        </p:txBody>
      </p:sp>
      <p:sp>
        <p:nvSpPr>
          <p:cNvPr id="3" name="Oval 2"/>
          <p:cNvSpPr/>
          <p:nvPr/>
        </p:nvSpPr>
        <p:spPr>
          <a:xfrm>
            <a:off x="3737686" y="1493015"/>
            <a:ext cx="3790456" cy="3509293"/>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7376942" y="606160"/>
            <a:ext cx="3172138" cy="1398667"/>
            <a:chOff x="1882589" y="514717"/>
            <a:chExt cx="3172138" cy="1398667"/>
          </a:xfrm>
        </p:grpSpPr>
        <p:sp>
          <p:nvSpPr>
            <p:cNvPr id="20" name="TextBox 19"/>
            <p:cNvSpPr txBox="1"/>
            <p:nvPr/>
          </p:nvSpPr>
          <p:spPr>
            <a:xfrm>
              <a:off x="1882589" y="514717"/>
              <a:ext cx="2618362" cy="1077218"/>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smtClean="0">
                  <a:solidFill>
                    <a:srgbClr val="C00000"/>
                  </a:solidFill>
                </a:rPr>
                <a:t>Pre-paradigm</a:t>
              </a:r>
            </a:p>
            <a:p>
              <a:pPr algn="ctr"/>
              <a:r>
                <a:rPr lang="en-US" dirty="0">
                  <a:solidFill>
                    <a:schemeClr val="tx1"/>
                  </a:solidFill>
                  <a:latin typeface="Tw Cen MT Condensed Extra Bold" panose="020B0803020202020204" pitchFamily="34" charset="0"/>
                  <a:cs typeface="Courier New" panose="02070309020205020404" pitchFamily="49" charset="0"/>
                </a:rPr>
                <a:t>Babbage’s Mechanical Machine, Vacuum Tubes</a:t>
              </a:r>
              <a:endParaRPr lang="en-US" dirty="0">
                <a:solidFill>
                  <a:schemeClr val="tx1"/>
                </a:solidFill>
              </a:endParaRPr>
            </a:p>
          </p:txBody>
        </p:sp>
        <p:sp>
          <p:nvSpPr>
            <p:cNvPr id="21" name="Oval 20"/>
            <p:cNvSpPr>
              <a:spLocks noChangeAspect="1"/>
            </p:cNvSpPr>
            <p:nvPr/>
          </p:nvSpPr>
          <p:spPr>
            <a:xfrm>
              <a:off x="4323207"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0</a:t>
              </a:r>
            </a:p>
          </p:txBody>
        </p:sp>
      </p:grpSp>
      <p:grpSp>
        <p:nvGrpSpPr>
          <p:cNvPr id="25" name="Group 24"/>
          <p:cNvGrpSpPr/>
          <p:nvPr/>
        </p:nvGrpSpPr>
        <p:grpSpPr>
          <a:xfrm>
            <a:off x="5450721" y="4200801"/>
            <a:ext cx="3087473" cy="907603"/>
            <a:chOff x="1882589" y="1005781"/>
            <a:chExt cx="3087473" cy="907603"/>
          </a:xfrm>
        </p:grpSpPr>
        <p:sp>
          <p:nvSpPr>
            <p:cNvPr id="26" name="TextBox 25"/>
            <p:cNvSpPr txBox="1"/>
            <p:nvPr/>
          </p:nvSpPr>
          <p:spPr>
            <a:xfrm>
              <a:off x="1882589" y="1005781"/>
              <a:ext cx="2618362" cy="523220"/>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smtClean="0">
                  <a:solidFill>
                    <a:srgbClr val="C00000"/>
                  </a:solidFill>
                </a:rPr>
                <a:t>Anomaly</a:t>
              </a:r>
              <a:endParaRPr lang="en-US" sz="2800" dirty="0">
                <a:solidFill>
                  <a:srgbClr val="C00000"/>
                </a:solidFill>
              </a:endParaRPr>
            </a:p>
          </p:txBody>
        </p:sp>
        <p:sp>
          <p:nvSpPr>
            <p:cNvPr id="27" name="Oval 26"/>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2</a:t>
              </a:r>
            </a:p>
          </p:txBody>
        </p:sp>
      </p:grpSp>
      <p:grpSp>
        <p:nvGrpSpPr>
          <p:cNvPr id="28" name="Group 27"/>
          <p:cNvGrpSpPr/>
          <p:nvPr/>
        </p:nvGrpSpPr>
        <p:grpSpPr>
          <a:xfrm>
            <a:off x="2221803" y="3666424"/>
            <a:ext cx="3087473" cy="1068754"/>
            <a:chOff x="1882589" y="1005781"/>
            <a:chExt cx="3087473" cy="1068754"/>
          </a:xfrm>
        </p:grpSpPr>
        <p:sp>
          <p:nvSpPr>
            <p:cNvPr id="29" name="TextBox 28"/>
            <p:cNvSpPr txBox="1"/>
            <p:nvPr/>
          </p:nvSpPr>
          <p:spPr>
            <a:xfrm>
              <a:off x="1882589" y="1005781"/>
              <a:ext cx="2618362" cy="1068754"/>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ts val="2460"/>
                </a:lnSpc>
              </a:pPr>
              <a:r>
                <a:rPr lang="en-US" sz="2800" dirty="0" smtClean="0">
                  <a:solidFill>
                    <a:srgbClr val="C00000"/>
                  </a:solidFill>
                </a:rPr>
                <a:t>Crisis and</a:t>
              </a:r>
            </a:p>
            <a:p>
              <a:pPr algn="ctr">
                <a:lnSpc>
                  <a:spcPts val="2460"/>
                </a:lnSpc>
              </a:pPr>
              <a:r>
                <a:rPr lang="en-US" sz="2800" dirty="0" smtClean="0">
                  <a:solidFill>
                    <a:srgbClr val="C00000"/>
                  </a:solidFill>
                </a:rPr>
                <a:t>Emergence of Scientific Theory</a:t>
              </a:r>
              <a:endParaRPr lang="en-US" sz="2800" dirty="0">
                <a:solidFill>
                  <a:srgbClr val="C00000"/>
                </a:solidFill>
              </a:endParaRPr>
            </a:p>
          </p:txBody>
        </p:sp>
        <p:sp>
          <p:nvSpPr>
            <p:cNvPr id="30" name="Oval 29"/>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3</a:t>
              </a:r>
            </a:p>
          </p:txBody>
        </p:sp>
      </p:grpSp>
      <p:grpSp>
        <p:nvGrpSpPr>
          <p:cNvPr id="31" name="Group 30"/>
          <p:cNvGrpSpPr/>
          <p:nvPr/>
        </p:nvGrpSpPr>
        <p:grpSpPr>
          <a:xfrm>
            <a:off x="2654796" y="1918061"/>
            <a:ext cx="3087473" cy="907603"/>
            <a:chOff x="1882589" y="1005781"/>
            <a:chExt cx="3087473" cy="907603"/>
          </a:xfrm>
        </p:grpSpPr>
        <p:sp>
          <p:nvSpPr>
            <p:cNvPr id="32" name="TextBox 31"/>
            <p:cNvSpPr txBox="1"/>
            <p:nvPr/>
          </p:nvSpPr>
          <p:spPr>
            <a:xfrm>
              <a:off x="1882589" y="1005781"/>
              <a:ext cx="2618362" cy="748154"/>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ts val="2460"/>
                </a:lnSpc>
              </a:pPr>
              <a:r>
                <a:rPr lang="en-US" sz="2800" dirty="0" smtClean="0">
                  <a:solidFill>
                    <a:srgbClr val="C00000"/>
                  </a:solidFill>
                </a:rPr>
                <a:t>Scientific Revolution</a:t>
              </a:r>
              <a:endParaRPr lang="en-US" sz="2800" dirty="0">
                <a:solidFill>
                  <a:srgbClr val="C00000"/>
                </a:solidFill>
              </a:endParaRPr>
            </a:p>
          </p:txBody>
        </p:sp>
        <p:sp>
          <p:nvSpPr>
            <p:cNvPr id="33" name="Oval 32"/>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4</a:t>
              </a:r>
            </a:p>
          </p:txBody>
        </p:sp>
      </p:grpSp>
      <p:sp>
        <p:nvSpPr>
          <p:cNvPr id="41" name="Circular Arrow 40"/>
          <p:cNvSpPr/>
          <p:nvPr/>
        </p:nvSpPr>
        <p:spPr>
          <a:xfrm>
            <a:off x="3701568" y="1016016"/>
            <a:ext cx="4105106" cy="3184785"/>
          </a:xfrm>
          <a:prstGeom prst="circularArrow">
            <a:avLst>
              <a:gd name="adj1" fmla="val 12500"/>
              <a:gd name="adj2" fmla="val 1142319"/>
              <a:gd name="adj3" fmla="val 20457681"/>
              <a:gd name="adj4" fmla="val 13081069"/>
              <a:gd name="adj5" fmla="val 1461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Circular Arrow 42"/>
          <p:cNvSpPr/>
          <p:nvPr/>
        </p:nvSpPr>
        <p:spPr>
          <a:xfrm>
            <a:off x="2154342" y="4011044"/>
            <a:ext cx="4105106" cy="3184785"/>
          </a:xfrm>
          <a:prstGeom prst="circularArrow">
            <a:avLst>
              <a:gd name="adj1" fmla="val 12500"/>
              <a:gd name="adj2" fmla="val 1142319"/>
              <a:gd name="adj3" fmla="val 20457681"/>
              <a:gd name="adj4" fmla="val 18659576"/>
              <a:gd name="adj5" fmla="val 14616"/>
            </a:avLst>
          </a:prstGeom>
          <a:solidFill>
            <a:schemeClr val="bg1">
              <a:lumMod val="50000"/>
            </a:schemeClr>
          </a:solidFill>
          <a:ln>
            <a:noFill/>
          </a:ln>
          <a:scene3d>
            <a:camera prst="orthographicFront">
              <a:rot lat="0" lon="0" rev="1380000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Circular Arrow 43"/>
          <p:cNvSpPr/>
          <p:nvPr/>
        </p:nvSpPr>
        <p:spPr>
          <a:xfrm>
            <a:off x="339834" y="1993160"/>
            <a:ext cx="4105106" cy="3184785"/>
          </a:xfrm>
          <a:prstGeom prst="circularArrow">
            <a:avLst>
              <a:gd name="adj1" fmla="val 12500"/>
              <a:gd name="adj2" fmla="val 1142319"/>
              <a:gd name="adj3" fmla="val 20457681"/>
              <a:gd name="adj4" fmla="val 19474175"/>
              <a:gd name="adj5" fmla="val 14616"/>
            </a:avLst>
          </a:prstGeom>
          <a:solidFill>
            <a:schemeClr val="bg1">
              <a:lumMod val="50000"/>
            </a:schemeClr>
          </a:solidFill>
          <a:ln>
            <a:noFill/>
          </a:ln>
          <a:scene3d>
            <a:camera prst="orthographicFront">
              <a:rot lat="0" lon="0" rev="6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Circular Arrow 44"/>
          <p:cNvSpPr/>
          <p:nvPr/>
        </p:nvSpPr>
        <p:spPr>
          <a:xfrm>
            <a:off x="4980275" y="1105727"/>
            <a:ext cx="4105106" cy="3184785"/>
          </a:xfrm>
          <a:prstGeom prst="circularArrow">
            <a:avLst>
              <a:gd name="adj1" fmla="val 12500"/>
              <a:gd name="adj2" fmla="val 1142319"/>
              <a:gd name="adj3" fmla="val 20457681"/>
              <a:gd name="adj4" fmla="val 19169942"/>
              <a:gd name="adj5" fmla="val 14616"/>
            </a:avLst>
          </a:prstGeom>
          <a:solidFill>
            <a:schemeClr val="bg1">
              <a:lumMod val="50000"/>
            </a:schemeClr>
          </a:solidFill>
          <a:ln>
            <a:noFill/>
          </a:ln>
          <a:scene3d>
            <a:camera prst="orthographicFront">
              <a:rot lat="0" lon="0" rev="17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ectangle 34"/>
          <p:cNvSpPr/>
          <p:nvPr/>
        </p:nvSpPr>
        <p:spPr>
          <a:xfrm>
            <a:off x="555412" y="1764115"/>
            <a:ext cx="5203670" cy="1902309"/>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11405" y="1226507"/>
            <a:ext cx="7094038" cy="535503"/>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6169407" y="2608408"/>
            <a:ext cx="3087473" cy="907603"/>
            <a:chOff x="1882589" y="1005781"/>
            <a:chExt cx="3087473" cy="907603"/>
          </a:xfrm>
        </p:grpSpPr>
        <p:sp>
          <p:nvSpPr>
            <p:cNvPr id="23" name="TextBox 22"/>
            <p:cNvSpPr txBox="1"/>
            <p:nvPr/>
          </p:nvSpPr>
          <p:spPr>
            <a:xfrm>
              <a:off x="1882589" y="1005781"/>
              <a:ext cx="2618362" cy="900246"/>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ts val="2060"/>
                </a:lnSpc>
              </a:pPr>
              <a:r>
                <a:rPr lang="en-US" sz="2800" dirty="0" smtClean="0">
                  <a:solidFill>
                    <a:srgbClr val="C00000"/>
                  </a:solidFill>
                </a:rPr>
                <a:t>Normal Science</a:t>
              </a:r>
            </a:p>
            <a:p>
              <a:pPr algn="ctr">
                <a:lnSpc>
                  <a:spcPts val="2060"/>
                </a:lnSpc>
              </a:pPr>
              <a:r>
                <a:rPr lang="en-US" dirty="0">
                  <a:solidFill>
                    <a:schemeClr val="tx1"/>
                  </a:solidFill>
                  <a:latin typeface="Tw Cen MT Condensed Extra Bold" panose="020B0803020202020204" pitchFamily="34" charset="0"/>
                  <a:cs typeface="Courier New" panose="02070309020205020404" pitchFamily="49" charset="0"/>
                </a:rPr>
                <a:t>Von-</a:t>
              </a:r>
              <a:r>
                <a:rPr lang="en-US" dirty="0" err="1">
                  <a:solidFill>
                    <a:schemeClr val="tx1"/>
                  </a:solidFill>
                  <a:latin typeface="Tw Cen MT Condensed Extra Bold" panose="020B0803020202020204" pitchFamily="34" charset="0"/>
                  <a:cs typeface="Courier New" panose="02070309020205020404" pitchFamily="49" charset="0"/>
                </a:rPr>
                <a:t>neumann</a:t>
              </a:r>
              <a:r>
                <a:rPr lang="en-US" dirty="0">
                  <a:solidFill>
                    <a:schemeClr val="tx1"/>
                  </a:solidFill>
                  <a:latin typeface="Tw Cen MT Condensed Extra Bold" panose="020B0803020202020204" pitchFamily="34" charset="0"/>
                  <a:cs typeface="Courier New" panose="02070309020205020404" pitchFamily="49" charset="0"/>
                </a:rPr>
                <a:t> Model,</a:t>
              </a:r>
            </a:p>
            <a:p>
              <a:pPr algn="ctr">
                <a:lnSpc>
                  <a:spcPts val="2060"/>
                </a:lnSpc>
              </a:pPr>
              <a:r>
                <a:rPr lang="en-US" dirty="0">
                  <a:solidFill>
                    <a:schemeClr val="tx1"/>
                  </a:solidFill>
                  <a:latin typeface="Tw Cen MT Condensed Extra Bold" panose="020B0803020202020204" pitchFamily="34" charset="0"/>
                  <a:cs typeface="Courier New" panose="02070309020205020404" pitchFamily="49" charset="0"/>
                </a:rPr>
                <a:t>CMOS </a:t>
              </a:r>
              <a:r>
                <a:rPr lang="en-US" dirty="0" smtClean="0">
                  <a:solidFill>
                    <a:schemeClr val="tx1"/>
                  </a:solidFill>
                  <a:latin typeface="Tw Cen MT Condensed Extra Bold" panose="020B0803020202020204" pitchFamily="34" charset="0"/>
                  <a:cs typeface="Courier New" panose="02070309020205020404" pitchFamily="49" charset="0"/>
                </a:rPr>
                <a:t>Technology</a:t>
              </a:r>
              <a:endParaRPr lang="en-US" dirty="0">
                <a:solidFill>
                  <a:schemeClr val="tx1"/>
                </a:solidFill>
                <a:latin typeface="Tw Cen MT Condensed Extra Bold" panose="020B0803020202020204" pitchFamily="34" charset="0"/>
                <a:cs typeface="Courier New" panose="02070309020205020404" pitchFamily="49" charset="0"/>
              </a:endParaRPr>
            </a:p>
          </p:txBody>
        </p:sp>
        <p:sp>
          <p:nvSpPr>
            <p:cNvPr id="24" name="Oval 23"/>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1</a:t>
              </a:r>
            </a:p>
          </p:txBody>
        </p:sp>
      </p:grpSp>
      <p:sp>
        <p:nvSpPr>
          <p:cNvPr id="40" name="Rectangle 39"/>
          <p:cNvSpPr/>
          <p:nvPr/>
        </p:nvSpPr>
        <p:spPr>
          <a:xfrm>
            <a:off x="6099860" y="1761447"/>
            <a:ext cx="1640918" cy="829884"/>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ircular Arrow 41"/>
          <p:cNvSpPr/>
          <p:nvPr/>
        </p:nvSpPr>
        <p:spPr>
          <a:xfrm>
            <a:off x="4042346" y="2773218"/>
            <a:ext cx="4105106" cy="3184785"/>
          </a:xfrm>
          <a:prstGeom prst="circularArrow">
            <a:avLst>
              <a:gd name="adj1" fmla="val 12500"/>
              <a:gd name="adj2" fmla="val 1142319"/>
              <a:gd name="adj3" fmla="val 20457681"/>
              <a:gd name="adj4" fmla="val 19389212"/>
              <a:gd name="adj5" fmla="val 14616"/>
            </a:avLst>
          </a:prstGeom>
          <a:solidFill>
            <a:schemeClr val="bg1">
              <a:lumMod val="50000"/>
            </a:schemeClr>
          </a:solidFill>
          <a:ln>
            <a:noFill/>
          </a:ln>
          <a:scene3d>
            <a:camera prst="orthographicFront">
              <a:rot lat="0" lon="0" rev="17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p:cNvSpPr/>
          <p:nvPr/>
        </p:nvSpPr>
        <p:spPr>
          <a:xfrm>
            <a:off x="225928" y="3659639"/>
            <a:ext cx="5203670" cy="1902309"/>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42648" y="4757933"/>
            <a:ext cx="1184537" cy="1237799"/>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p:cNvSpPr/>
          <p:nvPr/>
        </p:nvSpPr>
        <p:spPr>
          <a:xfrm>
            <a:off x="-34288" y="2723977"/>
            <a:ext cx="5980224" cy="1301034"/>
          </a:xfrm>
          <a:prstGeom prst="roundRect">
            <a:avLst>
              <a:gd name="adj" fmla="val 9524"/>
            </a:avLst>
          </a:prstGeom>
          <a:solidFill>
            <a:srgbClr val="941100"/>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500"/>
              </a:lnSpc>
            </a:pPr>
            <a:r>
              <a:rPr lang="en-US" sz="4400" dirty="0" smtClean="0">
                <a:solidFill>
                  <a:srgbClr val="EDEFF3"/>
                </a:solidFill>
                <a:latin typeface="Tw Cen MT Condensed Extra Bold" panose="020B0803020202020204" pitchFamily="34" charset="0"/>
                <a:cs typeface="Courier New" panose="02070309020205020404" pitchFamily="49" charset="0"/>
              </a:rPr>
              <a:t>Transistor Scaling is Ending</a:t>
            </a:r>
          </a:p>
          <a:p>
            <a:pPr algn="ctr">
              <a:lnSpc>
                <a:spcPts val="3500"/>
              </a:lnSpc>
            </a:pPr>
            <a:r>
              <a:rPr lang="en-US" sz="4400" dirty="0" smtClean="0">
                <a:solidFill>
                  <a:srgbClr val="EDEFF3"/>
                </a:solidFill>
                <a:latin typeface="Tw Cen MT Condensed Extra Bold" panose="020B0803020202020204" pitchFamily="34" charset="0"/>
                <a:cs typeface="Courier New" panose="02070309020205020404" pitchFamily="49" charset="0"/>
              </a:rPr>
              <a:t>DRAM Scaling is Ending</a:t>
            </a:r>
          </a:p>
        </p:txBody>
      </p:sp>
    </p:spTree>
    <p:extLst>
      <p:ext uri="{BB962C8B-B14F-4D97-AF65-F5344CB8AC3E}">
        <p14:creationId xmlns:p14="http://schemas.microsoft.com/office/powerpoint/2010/main" val="15779658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155842"/>
            <a:ext cx="12192000" cy="1143000"/>
          </a:xfrm>
        </p:spPr>
        <p:txBody>
          <a:bodyPr/>
          <a:lstStyle/>
          <a:p>
            <a:pPr algn="ctr"/>
            <a:r>
              <a:rPr lang="en-US" b="1" dirty="0" smtClean="0">
                <a:ea typeface="Abadi MT Condensed Light" charset="0"/>
                <a:cs typeface="Abadi MT Condensed Light" charset="0"/>
              </a:rPr>
              <a:t>THE </a:t>
            </a:r>
            <a:r>
              <a:rPr lang="en-US" b="1" i="1" dirty="0" smtClean="0">
                <a:solidFill>
                  <a:srgbClr val="C00000"/>
                </a:solidFill>
                <a:latin typeface="Abadi MT Condensed Extra Bold" charset="0"/>
                <a:ea typeface="Abadi MT Condensed Extra Bold" charset="0"/>
                <a:cs typeface="Abadi MT Condensed Extra Bold" charset="0"/>
              </a:rPr>
              <a:t>STRUCTURE</a:t>
            </a:r>
            <a:r>
              <a:rPr lang="en-US" b="1" dirty="0" smtClean="0">
                <a:ea typeface="Abadi MT Condensed Light" charset="0"/>
                <a:cs typeface="Abadi MT Condensed Light" charset="0"/>
              </a:rPr>
              <a:t> OF </a:t>
            </a:r>
            <a:r>
              <a:rPr lang="en-US" b="1" i="1" dirty="0" smtClean="0">
                <a:solidFill>
                  <a:srgbClr val="C00000"/>
                </a:solidFill>
                <a:latin typeface="Abadi MT Condensed Extra Bold" charset="0"/>
                <a:ea typeface="Abadi MT Condensed Extra Bold" charset="0"/>
                <a:cs typeface="Abadi MT Condensed Extra Bold" charset="0"/>
              </a:rPr>
              <a:t>SCIENTIFIC REVOLUTIONS</a:t>
            </a:r>
            <a:endParaRPr lang="en-US" b="1" i="1" dirty="0">
              <a:solidFill>
                <a:srgbClr val="C00000"/>
              </a:solidFill>
              <a:latin typeface="Abadi MT Condensed Extra Bold" charset="0"/>
              <a:ea typeface="Abadi MT Condensed Extra Bold" charset="0"/>
              <a:cs typeface="Abadi MT Condensed Extra Bold" charset="0"/>
            </a:endParaRPr>
          </a:p>
        </p:txBody>
      </p:sp>
      <p:sp>
        <p:nvSpPr>
          <p:cNvPr id="15" name="TextBox 14"/>
          <p:cNvSpPr txBox="1"/>
          <p:nvPr/>
        </p:nvSpPr>
        <p:spPr>
          <a:xfrm>
            <a:off x="2274264" y="6337077"/>
            <a:ext cx="6811117" cy="646331"/>
          </a:xfrm>
          <a:prstGeom prst="rect">
            <a:avLst/>
          </a:prstGeom>
          <a:noFill/>
        </p:spPr>
        <p:txBody>
          <a:bodyPr wrap="square" rtlCol="0">
            <a:spAutoFit/>
          </a:bodyPr>
          <a:lstStyle/>
          <a:p>
            <a:pPr algn="ctr"/>
            <a:r>
              <a:rPr lang="en-US" sz="3600" b="1" i="1" dirty="0">
                <a:solidFill>
                  <a:srgbClr val="FF0000"/>
                </a:solidFill>
              </a:rPr>
              <a:t>History of </a:t>
            </a:r>
            <a:r>
              <a:rPr lang="en-US" sz="3600" b="1" i="1" smtClean="0">
                <a:solidFill>
                  <a:srgbClr val="FF0000"/>
                </a:solidFill>
              </a:rPr>
              <a:t>Computer Technology</a:t>
            </a:r>
            <a:endParaRPr lang="en-US" sz="3600" b="1" i="1" dirty="0">
              <a:solidFill>
                <a:srgbClr val="FF0000"/>
              </a:solidFill>
            </a:endParaRPr>
          </a:p>
        </p:txBody>
      </p:sp>
      <p:sp>
        <p:nvSpPr>
          <p:cNvPr id="3" name="Oval 2"/>
          <p:cNvSpPr/>
          <p:nvPr/>
        </p:nvSpPr>
        <p:spPr>
          <a:xfrm>
            <a:off x="3737686" y="1493015"/>
            <a:ext cx="3790456" cy="3509293"/>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7376942" y="606160"/>
            <a:ext cx="3172138" cy="1398667"/>
            <a:chOff x="1882589" y="514717"/>
            <a:chExt cx="3172138" cy="1398667"/>
          </a:xfrm>
        </p:grpSpPr>
        <p:sp>
          <p:nvSpPr>
            <p:cNvPr id="20" name="TextBox 19"/>
            <p:cNvSpPr txBox="1"/>
            <p:nvPr/>
          </p:nvSpPr>
          <p:spPr>
            <a:xfrm>
              <a:off x="1882589" y="514717"/>
              <a:ext cx="2618362" cy="1077218"/>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smtClean="0">
                  <a:solidFill>
                    <a:srgbClr val="C00000"/>
                  </a:solidFill>
                </a:rPr>
                <a:t>Pre-paradigm</a:t>
              </a:r>
            </a:p>
            <a:p>
              <a:pPr algn="ctr"/>
              <a:r>
                <a:rPr lang="en-US" dirty="0">
                  <a:solidFill>
                    <a:schemeClr val="tx1"/>
                  </a:solidFill>
                  <a:latin typeface="Tw Cen MT Condensed Extra Bold" panose="020B0803020202020204" pitchFamily="34" charset="0"/>
                  <a:cs typeface="Courier New" panose="02070309020205020404" pitchFamily="49" charset="0"/>
                </a:rPr>
                <a:t>Babbage’s Mechanical Machine, Vacuum Tubes</a:t>
              </a:r>
              <a:endParaRPr lang="en-US" dirty="0">
                <a:solidFill>
                  <a:schemeClr val="tx1"/>
                </a:solidFill>
              </a:endParaRPr>
            </a:p>
          </p:txBody>
        </p:sp>
        <p:sp>
          <p:nvSpPr>
            <p:cNvPr id="21" name="Oval 20"/>
            <p:cNvSpPr>
              <a:spLocks noChangeAspect="1"/>
            </p:cNvSpPr>
            <p:nvPr/>
          </p:nvSpPr>
          <p:spPr>
            <a:xfrm>
              <a:off x="4323207"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0</a:t>
              </a:r>
            </a:p>
          </p:txBody>
        </p:sp>
      </p:grpSp>
      <p:grpSp>
        <p:nvGrpSpPr>
          <p:cNvPr id="25" name="Group 24"/>
          <p:cNvGrpSpPr/>
          <p:nvPr/>
        </p:nvGrpSpPr>
        <p:grpSpPr>
          <a:xfrm>
            <a:off x="6144987" y="4336265"/>
            <a:ext cx="3087473" cy="907603"/>
            <a:chOff x="1882589" y="1005781"/>
            <a:chExt cx="3087473" cy="907603"/>
          </a:xfrm>
        </p:grpSpPr>
        <p:sp>
          <p:nvSpPr>
            <p:cNvPr id="26" name="TextBox 25"/>
            <p:cNvSpPr txBox="1"/>
            <p:nvPr/>
          </p:nvSpPr>
          <p:spPr>
            <a:xfrm>
              <a:off x="1882589" y="1005781"/>
              <a:ext cx="2618362" cy="900246"/>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ts val="2060"/>
                </a:lnSpc>
              </a:pPr>
              <a:r>
                <a:rPr lang="en-US" sz="2800" dirty="0" smtClean="0">
                  <a:solidFill>
                    <a:srgbClr val="C00000"/>
                  </a:solidFill>
                </a:rPr>
                <a:t>Anomaly</a:t>
              </a:r>
            </a:p>
            <a:p>
              <a:pPr algn="ctr">
                <a:lnSpc>
                  <a:spcPts val="2060"/>
                </a:lnSpc>
              </a:pPr>
              <a:r>
                <a:rPr lang="en-US" dirty="0">
                  <a:solidFill>
                    <a:schemeClr val="tx1"/>
                  </a:solidFill>
                  <a:latin typeface="Tw Cen MT Condensed Extra Bold" panose="020B0803020202020204" pitchFamily="34" charset="0"/>
                  <a:cs typeface="Courier New" panose="02070309020205020404" pitchFamily="49" charset="0"/>
                </a:rPr>
                <a:t>Transistor Scaling is Ending</a:t>
              </a:r>
            </a:p>
            <a:p>
              <a:pPr algn="ctr">
                <a:lnSpc>
                  <a:spcPts val="2060"/>
                </a:lnSpc>
              </a:pPr>
              <a:r>
                <a:rPr lang="en-US" dirty="0">
                  <a:solidFill>
                    <a:schemeClr val="tx1"/>
                  </a:solidFill>
                  <a:latin typeface="Tw Cen MT Condensed Extra Bold" panose="020B0803020202020204" pitchFamily="34" charset="0"/>
                  <a:cs typeface="Courier New" panose="02070309020205020404" pitchFamily="49" charset="0"/>
                </a:rPr>
                <a:t>DRAM Scaling is </a:t>
              </a:r>
              <a:r>
                <a:rPr lang="en-US" dirty="0" smtClean="0">
                  <a:solidFill>
                    <a:schemeClr val="tx1"/>
                  </a:solidFill>
                  <a:latin typeface="Tw Cen MT Condensed Extra Bold" panose="020B0803020202020204" pitchFamily="34" charset="0"/>
                  <a:cs typeface="Courier New" panose="02070309020205020404" pitchFamily="49" charset="0"/>
                </a:rPr>
                <a:t>Ending</a:t>
              </a:r>
              <a:endParaRPr lang="en-US" dirty="0">
                <a:solidFill>
                  <a:schemeClr val="tx1"/>
                </a:solidFill>
                <a:latin typeface="Tw Cen MT Condensed Extra Bold" panose="020B0803020202020204" pitchFamily="34" charset="0"/>
                <a:cs typeface="Courier New" panose="02070309020205020404" pitchFamily="49" charset="0"/>
              </a:endParaRPr>
            </a:p>
          </p:txBody>
        </p:sp>
        <p:sp>
          <p:nvSpPr>
            <p:cNvPr id="27" name="Oval 26"/>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2</a:t>
              </a:r>
            </a:p>
          </p:txBody>
        </p:sp>
      </p:grpSp>
      <p:grpSp>
        <p:nvGrpSpPr>
          <p:cNvPr id="28" name="Group 27"/>
          <p:cNvGrpSpPr/>
          <p:nvPr/>
        </p:nvGrpSpPr>
        <p:grpSpPr>
          <a:xfrm>
            <a:off x="2221803" y="3666424"/>
            <a:ext cx="3087473" cy="1068754"/>
            <a:chOff x="1882589" y="1005781"/>
            <a:chExt cx="3087473" cy="1068754"/>
          </a:xfrm>
        </p:grpSpPr>
        <p:sp>
          <p:nvSpPr>
            <p:cNvPr id="29" name="TextBox 28"/>
            <p:cNvSpPr txBox="1"/>
            <p:nvPr/>
          </p:nvSpPr>
          <p:spPr>
            <a:xfrm>
              <a:off x="1882589" y="1005781"/>
              <a:ext cx="2618362" cy="1068754"/>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ts val="2460"/>
                </a:lnSpc>
              </a:pPr>
              <a:r>
                <a:rPr lang="en-US" sz="2800" dirty="0" smtClean="0">
                  <a:solidFill>
                    <a:srgbClr val="C00000"/>
                  </a:solidFill>
                </a:rPr>
                <a:t>Crisis and</a:t>
              </a:r>
            </a:p>
            <a:p>
              <a:pPr algn="ctr">
                <a:lnSpc>
                  <a:spcPts val="2460"/>
                </a:lnSpc>
              </a:pPr>
              <a:r>
                <a:rPr lang="en-US" sz="2800" dirty="0" smtClean="0">
                  <a:solidFill>
                    <a:srgbClr val="C00000"/>
                  </a:solidFill>
                </a:rPr>
                <a:t>Emergence of Scientific Theory</a:t>
              </a:r>
              <a:endParaRPr lang="en-US" sz="2800" dirty="0">
                <a:solidFill>
                  <a:srgbClr val="C00000"/>
                </a:solidFill>
              </a:endParaRPr>
            </a:p>
          </p:txBody>
        </p:sp>
        <p:sp>
          <p:nvSpPr>
            <p:cNvPr id="30" name="Oval 29"/>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3</a:t>
              </a:r>
            </a:p>
          </p:txBody>
        </p:sp>
      </p:grpSp>
      <p:grpSp>
        <p:nvGrpSpPr>
          <p:cNvPr id="31" name="Group 30"/>
          <p:cNvGrpSpPr/>
          <p:nvPr/>
        </p:nvGrpSpPr>
        <p:grpSpPr>
          <a:xfrm>
            <a:off x="2654796" y="1918061"/>
            <a:ext cx="3087473" cy="907603"/>
            <a:chOff x="1882589" y="1005781"/>
            <a:chExt cx="3087473" cy="907603"/>
          </a:xfrm>
        </p:grpSpPr>
        <p:sp>
          <p:nvSpPr>
            <p:cNvPr id="32" name="TextBox 31"/>
            <p:cNvSpPr txBox="1"/>
            <p:nvPr/>
          </p:nvSpPr>
          <p:spPr>
            <a:xfrm>
              <a:off x="1882589" y="1005781"/>
              <a:ext cx="2618362" cy="748154"/>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ts val="2460"/>
                </a:lnSpc>
              </a:pPr>
              <a:r>
                <a:rPr lang="en-US" sz="2800" dirty="0" smtClean="0">
                  <a:solidFill>
                    <a:srgbClr val="C00000"/>
                  </a:solidFill>
                </a:rPr>
                <a:t>Scientific Revolution</a:t>
              </a:r>
              <a:endParaRPr lang="en-US" sz="2800" dirty="0">
                <a:solidFill>
                  <a:srgbClr val="C00000"/>
                </a:solidFill>
              </a:endParaRPr>
            </a:p>
          </p:txBody>
        </p:sp>
        <p:sp>
          <p:nvSpPr>
            <p:cNvPr id="33" name="Oval 32"/>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4</a:t>
              </a:r>
            </a:p>
          </p:txBody>
        </p:sp>
      </p:grpSp>
      <p:sp>
        <p:nvSpPr>
          <p:cNvPr id="41" name="Circular Arrow 40"/>
          <p:cNvSpPr/>
          <p:nvPr/>
        </p:nvSpPr>
        <p:spPr>
          <a:xfrm>
            <a:off x="3701568" y="1016016"/>
            <a:ext cx="4105106" cy="3184785"/>
          </a:xfrm>
          <a:prstGeom prst="circularArrow">
            <a:avLst>
              <a:gd name="adj1" fmla="val 12500"/>
              <a:gd name="adj2" fmla="val 1142319"/>
              <a:gd name="adj3" fmla="val 20457681"/>
              <a:gd name="adj4" fmla="val 13081069"/>
              <a:gd name="adj5" fmla="val 1461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Circular Arrow 42"/>
          <p:cNvSpPr/>
          <p:nvPr/>
        </p:nvSpPr>
        <p:spPr>
          <a:xfrm>
            <a:off x="2154342" y="4011044"/>
            <a:ext cx="4105106" cy="3184785"/>
          </a:xfrm>
          <a:prstGeom prst="circularArrow">
            <a:avLst>
              <a:gd name="adj1" fmla="val 12500"/>
              <a:gd name="adj2" fmla="val 1142319"/>
              <a:gd name="adj3" fmla="val 20457681"/>
              <a:gd name="adj4" fmla="val 18659576"/>
              <a:gd name="adj5" fmla="val 14616"/>
            </a:avLst>
          </a:prstGeom>
          <a:solidFill>
            <a:schemeClr val="bg1">
              <a:lumMod val="50000"/>
            </a:schemeClr>
          </a:solidFill>
          <a:ln>
            <a:noFill/>
          </a:ln>
          <a:scene3d>
            <a:camera prst="orthographicFront">
              <a:rot lat="0" lon="0" rev="1380000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Circular Arrow 43"/>
          <p:cNvSpPr/>
          <p:nvPr/>
        </p:nvSpPr>
        <p:spPr>
          <a:xfrm>
            <a:off x="339834" y="1993160"/>
            <a:ext cx="4105106" cy="3184785"/>
          </a:xfrm>
          <a:prstGeom prst="circularArrow">
            <a:avLst>
              <a:gd name="adj1" fmla="val 12500"/>
              <a:gd name="adj2" fmla="val 1142319"/>
              <a:gd name="adj3" fmla="val 20457681"/>
              <a:gd name="adj4" fmla="val 19474175"/>
              <a:gd name="adj5" fmla="val 14616"/>
            </a:avLst>
          </a:prstGeom>
          <a:solidFill>
            <a:schemeClr val="bg1">
              <a:lumMod val="50000"/>
            </a:schemeClr>
          </a:solidFill>
          <a:ln>
            <a:noFill/>
          </a:ln>
          <a:scene3d>
            <a:camera prst="orthographicFront">
              <a:rot lat="0" lon="0" rev="6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Circular Arrow 44"/>
          <p:cNvSpPr/>
          <p:nvPr/>
        </p:nvSpPr>
        <p:spPr>
          <a:xfrm>
            <a:off x="4980275" y="1105727"/>
            <a:ext cx="4105106" cy="3184785"/>
          </a:xfrm>
          <a:prstGeom prst="circularArrow">
            <a:avLst>
              <a:gd name="adj1" fmla="val 12500"/>
              <a:gd name="adj2" fmla="val 1142319"/>
              <a:gd name="adj3" fmla="val 20457681"/>
              <a:gd name="adj4" fmla="val 19169942"/>
              <a:gd name="adj5" fmla="val 14616"/>
            </a:avLst>
          </a:prstGeom>
          <a:solidFill>
            <a:schemeClr val="bg1">
              <a:lumMod val="50000"/>
            </a:schemeClr>
          </a:solidFill>
          <a:ln>
            <a:noFill/>
          </a:ln>
          <a:scene3d>
            <a:camera prst="orthographicFront">
              <a:rot lat="0" lon="0" rev="17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ectangle 34"/>
          <p:cNvSpPr/>
          <p:nvPr/>
        </p:nvSpPr>
        <p:spPr>
          <a:xfrm>
            <a:off x="555412" y="1764115"/>
            <a:ext cx="5203670" cy="1902309"/>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11405" y="1226507"/>
            <a:ext cx="7094038" cy="535503"/>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6169407" y="2608408"/>
            <a:ext cx="3087473" cy="907603"/>
            <a:chOff x="1882589" y="1005781"/>
            <a:chExt cx="3087473" cy="907603"/>
          </a:xfrm>
        </p:grpSpPr>
        <p:sp>
          <p:nvSpPr>
            <p:cNvPr id="23" name="TextBox 22"/>
            <p:cNvSpPr txBox="1"/>
            <p:nvPr/>
          </p:nvSpPr>
          <p:spPr>
            <a:xfrm>
              <a:off x="1882589" y="1005781"/>
              <a:ext cx="2618362" cy="900246"/>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ts val="2060"/>
                </a:lnSpc>
              </a:pPr>
              <a:r>
                <a:rPr lang="en-US" sz="2800" dirty="0" smtClean="0">
                  <a:solidFill>
                    <a:srgbClr val="C00000"/>
                  </a:solidFill>
                </a:rPr>
                <a:t>Normal Science</a:t>
              </a:r>
            </a:p>
            <a:p>
              <a:pPr algn="ctr">
                <a:lnSpc>
                  <a:spcPts val="2060"/>
                </a:lnSpc>
              </a:pPr>
              <a:r>
                <a:rPr lang="en-US" dirty="0">
                  <a:solidFill>
                    <a:schemeClr val="tx1"/>
                  </a:solidFill>
                  <a:latin typeface="Tw Cen MT Condensed Extra Bold" panose="020B0803020202020204" pitchFamily="34" charset="0"/>
                  <a:cs typeface="Courier New" panose="02070309020205020404" pitchFamily="49" charset="0"/>
                </a:rPr>
                <a:t>Von-</a:t>
              </a:r>
              <a:r>
                <a:rPr lang="en-US" dirty="0" err="1">
                  <a:solidFill>
                    <a:schemeClr val="tx1"/>
                  </a:solidFill>
                  <a:latin typeface="Tw Cen MT Condensed Extra Bold" panose="020B0803020202020204" pitchFamily="34" charset="0"/>
                  <a:cs typeface="Courier New" panose="02070309020205020404" pitchFamily="49" charset="0"/>
                </a:rPr>
                <a:t>neumann</a:t>
              </a:r>
              <a:r>
                <a:rPr lang="en-US" dirty="0">
                  <a:solidFill>
                    <a:schemeClr val="tx1"/>
                  </a:solidFill>
                  <a:latin typeface="Tw Cen MT Condensed Extra Bold" panose="020B0803020202020204" pitchFamily="34" charset="0"/>
                  <a:cs typeface="Courier New" panose="02070309020205020404" pitchFamily="49" charset="0"/>
                </a:rPr>
                <a:t> Model,</a:t>
              </a:r>
            </a:p>
            <a:p>
              <a:pPr algn="ctr">
                <a:lnSpc>
                  <a:spcPts val="2060"/>
                </a:lnSpc>
              </a:pPr>
              <a:r>
                <a:rPr lang="en-US" dirty="0">
                  <a:solidFill>
                    <a:schemeClr val="tx1"/>
                  </a:solidFill>
                  <a:latin typeface="Tw Cen MT Condensed Extra Bold" panose="020B0803020202020204" pitchFamily="34" charset="0"/>
                  <a:cs typeface="Courier New" panose="02070309020205020404" pitchFamily="49" charset="0"/>
                </a:rPr>
                <a:t>CMOS </a:t>
              </a:r>
              <a:r>
                <a:rPr lang="en-US" dirty="0" smtClean="0">
                  <a:solidFill>
                    <a:schemeClr val="tx1"/>
                  </a:solidFill>
                  <a:latin typeface="Tw Cen MT Condensed Extra Bold" panose="020B0803020202020204" pitchFamily="34" charset="0"/>
                  <a:cs typeface="Courier New" panose="02070309020205020404" pitchFamily="49" charset="0"/>
                </a:rPr>
                <a:t>Technology</a:t>
              </a:r>
              <a:endParaRPr lang="en-US" dirty="0">
                <a:solidFill>
                  <a:schemeClr val="tx1"/>
                </a:solidFill>
                <a:latin typeface="Tw Cen MT Condensed Extra Bold" panose="020B0803020202020204" pitchFamily="34" charset="0"/>
                <a:cs typeface="Courier New" panose="02070309020205020404" pitchFamily="49" charset="0"/>
              </a:endParaRPr>
            </a:p>
          </p:txBody>
        </p:sp>
        <p:sp>
          <p:nvSpPr>
            <p:cNvPr id="24" name="Oval 23"/>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1</a:t>
              </a:r>
            </a:p>
          </p:txBody>
        </p:sp>
      </p:grpSp>
      <p:sp>
        <p:nvSpPr>
          <p:cNvPr id="40" name="Rectangle 39"/>
          <p:cNvSpPr/>
          <p:nvPr/>
        </p:nvSpPr>
        <p:spPr>
          <a:xfrm>
            <a:off x="6099860" y="1761447"/>
            <a:ext cx="1640918" cy="829884"/>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ircular Arrow 41"/>
          <p:cNvSpPr/>
          <p:nvPr/>
        </p:nvSpPr>
        <p:spPr>
          <a:xfrm>
            <a:off x="4042346" y="2773218"/>
            <a:ext cx="4105106" cy="3184785"/>
          </a:xfrm>
          <a:prstGeom prst="circularArrow">
            <a:avLst>
              <a:gd name="adj1" fmla="val 12500"/>
              <a:gd name="adj2" fmla="val 1142319"/>
              <a:gd name="adj3" fmla="val 20457681"/>
              <a:gd name="adj4" fmla="val 19389212"/>
              <a:gd name="adj5" fmla="val 14616"/>
            </a:avLst>
          </a:prstGeom>
          <a:solidFill>
            <a:schemeClr val="bg1">
              <a:lumMod val="50000"/>
            </a:schemeClr>
          </a:solidFill>
          <a:ln>
            <a:noFill/>
          </a:ln>
          <a:scene3d>
            <a:camera prst="orthographicFront">
              <a:rot lat="0" lon="0" rev="17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Rounded Rectangle 45"/>
          <p:cNvSpPr/>
          <p:nvPr/>
        </p:nvSpPr>
        <p:spPr>
          <a:xfrm>
            <a:off x="0" y="893306"/>
            <a:ext cx="6204412" cy="2744511"/>
          </a:xfrm>
          <a:prstGeom prst="roundRect">
            <a:avLst>
              <a:gd name="adj" fmla="val 9524"/>
            </a:avLst>
          </a:prstGeom>
          <a:solidFill>
            <a:srgbClr val="941100"/>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500"/>
              </a:lnSpc>
            </a:pPr>
            <a:r>
              <a:rPr lang="en-US" sz="4400" dirty="0" smtClean="0">
                <a:solidFill>
                  <a:srgbClr val="EDEFF3"/>
                </a:solidFill>
                <a:latin typeface="Tw Cen MT Condensed Extra Bold" panose="020B0803020202020204" pitchFamily="34" charset="0"/>
                <a:cs typeface="Courier New" panose="02070309020205020404" pitchFamily="49" charset="0"/>
              </a:rPr>
              <a:t>Willing to Try Anything!!!</a:t>
            </a:r>
          </a:p>
          <a:p>
            <a:pPr algn="ctr">
              <a:lnSpc>
                <a:spcPts val="3500"/>
              </a:lnSpc>
            </a:pPr>
            <a:r>
              <a:rPr lang="en-US" sz="4000" dirty="0">
                <a:solidFill>
                  <a:srgbClr val="EDEFF3"/>
                </a:solidFill>
                <a:latin typeface="Tw Cen MT Condensed Extra Bold" panose="020B0803020202020204" pitchFamily="34" charset="0"/>
                <a:cs typeface="Courier New" panose="02070309020205020404" pitchFamily="49" charset="0"/>
              </a:rPr>
              <a:t>Non-Von-</a:t>
            </a:r>
            <a:r>
              <a:rPr lang="en-US" sz="4000" dirty="0" err="1">
                <a:solidFill>
                  <a:srgbClr val="EDEFF3"/>
                </a:solidFill>
                <a:latin typeface="Tw Cen MT Condensed Extra Bold" panose="020B0803020202020204" pitchFamily="34" charset="0"/>
                <a:cs typeface="Courier New" panose="02070309020205020404" pitchFamily="49" charset="0"/>
              </a:rPr>
              <a:t>neumann</a:t>
            </a:r>
            <a:r>
              <a:rPr lang="en-US" sz="4000" dirty="0">
                <a:solidFill>
                  <a:srgbClr val="EDEFF3"/>
                </a:solidFill>
                <a:latin typeface="Tw Cen MT Condensed Extra Bold" panose="020B0803020202020204" pitchFamily="34" charset="0"/>
                <a:cs typeface="Courier New" panose="02070309020205020404" pitchFamily="49" charset="0"/>
              </a:rPr>
              <a:t> </a:t>
            </a:r>
            <a:r>
              <a:rPr lang="en-US" sz="4000" dirty="0" smtClean="0">
                <a:solidFill>
                  <a:srgbClr val="EDEFF3"/>
                </a:solidFill>
                <a:latin typeface="Tw Cen MT Condensed Extra Bold" panose="020B0803020202020204" pitchFamily="34" charset="0"/>
                <a:cs typeface="Courier New" panose="02070309020205020404" pitchFamily="49" charset="0"/>
              </a:rPr>
              <a:t>models, Data-centric computing,</a:t>
            </a:r>
          </a:p>
          <a:p>
            <a:pPr algn="ctr">
              <a:lnSpc>
                <a:spcPts val="3500"/>
              </a:lnSpc>
            </a:pPr>
            <a:r>
              <a:rPr lang="en-US" sz="4000" dirty="0" smtClean="0">
                <a:solidFill>
                  <a:srgbClr val="EDEFF3"/>
                </a:solidFill>
                <a:latin typeface="Tw Cen MT Condensed Extra Bold" panose="020B0803020202020204" pitchFamily="34" charset="0"/>
                <a:cs typeface="Courier New" panose="02070309020205020404" pitchFamily="49" charset="0"/>
              </a:rPr>
              <a:t>Quantum Computing, Resistive non-volatile memories</a:t>
            </a:r>
          </a:p>
        </p:txBody>
      </p:sp>
    </p:spTree>
    <p:extLst>
      <p:ext uri="{BB962C8B-B14F-4D97-AF65-F5344CB8AC3E}">
        <p14:creationId xmlns:p14="http://schemas.microsoft.com/office/powerpoint/2010/main" val="5202367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155842"/>
            <a:ext cx="12192000" cy="1143000"/>
          </a:xfrm>
        </p:spPr>
        <p:txBody>
          <a:bodyPr/>
          <a:lstStyle/>
          <a:p>
            <a:pPr algn="ctr"/>
            <a:r>
              <a:rPr lang="en-US" b="1" dirty="0" smtClean="0">
                <a:ea typeface="Abadi MT Condensed Light" charset="0"/>
                <a:cs typeface="Abadi MT Condensed Light" charset="0"/>
              </a:rPr>
              <a:t>THE </a:t>
            </a:r>
            <a:r>
              <a:rPr lang="en-US" b="1" i="1" dirty="0" smtClean="0">
                <a:solidFill>
                  <a:srgbClr val="C00000"/>
                </a:solidFill>
                <a:latin typeface="Abadi MT Condensed Extra Bold" charset="0"/>
                <a:ea typeface="Abadi MT Condensed Extra Bold" charset="0"/>
                <a:cs typeface="Abadi MT Condensed Extra Bold" charset="0"/>
              </a:rPr>
              <a:t>STRUCTURE</a:t>
            </a:r>
            <a:r>
              <a:rPr lang="en-US" b="1" dirty="0" smtClean="0">
                <a:ea typeface="Abadi MT Condensed Light" charset="0"/>
                <a:cs typeface="Abadi MT Condensed Light" charset="0"/>
              </a:rPr>
              <a:t> OF </a:t>
            </a:r>
            <a:r>
              <a:rPr lang="en-US" b="1" i="1" dirty="0" smtClean="0">
                <a:solidFill>
                  <a:srgbClr val="C00000"/>
                </a:solidFill>
                <a:latin typeface="Abadi MT Condensed Extra Bold" charset="0"/>
                <a:ea typeface="Abadi MT Condensed Extra Bold" charset="0"/>
                <a:cs typeface="Abadi MT Condensed Extra Bold" charset="0"/>
              </a:rPr>
              <a:t>SCIENTIFIC REVOLUTIONS</a:t>
            </a:r>
            <a:endParaRPr lang="en-US" b="1" i="1" dirty="0">
              <a:solidFill>
                <a:srgbClr val="C00000"/>
              </a:solidFill>
              <a:latin typeface="Abadi MT Condensed Extra Bold" charset="0"/>
              <a:ea typeface="Abadi MT Condensed Extra Bold" charset="0"/>
              <a:cs typeface="Abadi MT Condensed Extra Bold" charset="0"/>
            </a:endParaRPr>
          </a:p>
        </p:txBody>
      </p:sp>
      <p:sp>
        <p:nvSpPr>
          <p:cNvPr id="15" name="TextBox 14"/>
          <p:cNvSpPr txBox="1"/>
          <p:nvPr/>
        </p:nvSpPr>
        <p:spPr>
          <a:xfrm>
            <a:off x="2274264" y="6337077"/>
            <a:ext cx="6811117" cy="646331"/>
          </a:xfrm>
          <a:prstGeom prst="rect">
            <a:avLst/>
          </a:prstGeom>
          <a:noFill/>
        </p:spPr>
        <p:txBody>
          <a:bodyPr wrap="square" rtlCol="0">
            <a:spAutoFit/>
          </a:bodyPr>
          <a:lstStyle/>
          <a:p>
            <a:pPr algn="ctr"/>
            <a:r>
              <a:rPr lang="en-US" sz="3600" b="1" i="1" dirty="0">
                <a:solidFill>
                  <a:srgbClr val="FF0000"/>
                </a:solidFill>
              </a:rPr>
              <a:t>History of </a:t>
            </a:r>
            <a:r>
              <a:rPr lang="en-US" sz="3600" b="1" i="1" smtClean="0">
                <a:solidFill>
                  <a:srgbClr val="FF0000"/>
                </a:solidFill>
              </a:rPr>
              <a:t>Computer Technology</a:t>
            </a:r>
            <a:endParaRPr lang="en-US" sz="3600" b="1" i="1" dirty="0">
              <a:solidFill>
                <a:srgbClr val="FF0000"/>
              </a:solidFill>
            </a:endParaRPr>
          </a:p>
        </p:txBody>
      </p:sp>
      <p:sp>
        <p:nvSpPr>
          <p:cNvPr id="3" name="Oval 2"/>
          <p:cNvSpPr/>
          <p:nvPr/>
        </p:nvSpPr>
        <p:spPr>
          <a:xfrm>
            <a:off x="3737686" y="1493015"/>
            <a:ext cx="3790456" cy="3509293"/>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7376942" y="606160"/>
            <a:ext cx="3172138" cy="1398667"/>
            <a:chOff x="1882589" y="514717"/>
            <a:chExt cx="3172138" cy="1398667"/>
          </a:xfrm>
        </p:grpSpPr>
        <p:sp>
          <p:nvSpPr>
            <p:cNvPr id="20" name="TextBox 19"/>
            <p:cNvSpPr txBox="1"/>
            <p:nvPr/>
          </p:nvSpPr>
          <p:spPr>
            <a:xfrm>
              <a:off x="1882589" y="514717"/>
              <a:ext cx="2618362" cy="1077218"/>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smtClean="0">
                  <a:solidFill>
                    <a:srgbClr val="C00000"/>
                  </a:solidFill>
                </a:rPr>
                <a:t>Pre-paradigm</a:t>
              </a:r>
            </a:p>
            <a:p>
              <a:pPr algn="ctr"/>
              <a:r>
                <a:rPr lang="en-US" dirty="0">
                  <a:solidFill>
                    <a:schemeClr val="tx1"/>
                  </a:solidFill>
                  <a:latin typeface="Tw Cen MT Condensed Extra Bold" panose="020B0803020202020204" pitchFamily="34" charset="0"/>
                  <a:cs typeface="Courier New" panose="02070309020205020404" pitchFamily="49" charset="0"/>
                </a:rPr>
                <a:t>Babbage’s Mechanical Machine, Vacuum Tubes</a:t>
              </a:r>
              <a:endParaRPr lang="en-US" dirty="0">
                <a:solidFill>
                  <a:schemeClr val="tx1"/>
                </a:solidFill>
              </a:endParaRPr>
            </a:p>
          </p:txBody>
        </p:sp>
        <p:sp>
          <p:nvSpPr>
            <p:cNvPr id="21" name="Oval 20"/>
            <p:cNvSpPr>
              <a:spLocks noChangeAspect="1"/>
            </p:cNvSpPr>
            <p:nvPr/>
          </p:nvSpPr>
          <p:spPr>
            <a:xfrm>
              <a:off x="4323207"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0</a:t>
              </a:r>
            </a:p>
          </p:txBody>
        </p:sp>
      </p:grpSp>
      <p:grpSp>
        <p:nvGrpSpPr>
          <p:cNvPr id="25" name="Group 24"/>
          <p:cNvGrpSpPr/>
          <p:nvPr/>
        </p:nvGrpSpPr>
        <p:grpSpPr>
          <a:xfrm>
            <a:off x="6144987" y="4336265"/>
            <a:ext cx="3256803" cy="907603"/>
            <a:chOff x="1882589" y="1005781"/>
            <a:chExt cx="3256803" cy="907603"/>
          </a:xfrm>
        </p:grpSpPr>
        <p:sp>
          <p:nvSpPr>
            <p:cNvPr id="26" name="TextBox 25"/>
            <p:cNvSpPr txBox="1"/>
            <p:nvPr/>
          </p:nvSpPr>
          <p:spPr>
            <a:xfrm>
              <a:off x="1882589" y="1005781"/>
              <a:ext cx="2618362" cy="900246"/>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ts val="2060"/>
                </a:lnSpc>
              </a:pPr>
              <a:r>
                <a:rPr lang="en-US" sz="2800" dirty="0" smtClean="0">
                  <a:solidFill>
                    <a:srgbClr val="C00000"/>
                  </a:solidFill>
                </a:rPr>
                <a:t>Anomaly</a:t>
              </a:r>
            </a:p>
            <a:p>
              <a:pPr algn="ctr">
                <a:lnSpc>
                  <a:spcPts val="2060"/>
                </a:lnSpc>
              </a:pPr>
              <a:r>
                <a:rPr lang="en-US" dirty="0">
                  <a:solidFill>
                    <a:schemeClr val="tx1"/>
                  </a:solidFill>
                  <a:latin typeface="Tw Cen MT Condensed Extra Bold" panose="020B0803020202020204" pitchFamily="34" charset="0"/>
                  <a:cs typeface="Courier New" panose="02070309020205020404" pitchFamily="49" charset="0"/>
                </a:rPr>
                <a:t>Transistor Scaling is Ending</a:t>
              </a:r>
            </a:p>
            <a:p>
              <a:pPr algn="ctr">
                <a:lnSpc>
                  <a:spcPts val="2060"/>
                </a:lnSpc>
              </a:pPr>
              <a:r>
                <a:rPr lang="en-US" dirty="0">
                  <a:solidFill>
                    <a:schemeClr val="tx1"/>
                  </a:solidFill>
                  <a:latin typeface="Tw Cen MT Condensed Extra Bold" panose="020B0803020202020204" pitchFamily="34" charset="0"/>
                  <a:cs typeface="Courier New" panose="02070309020205020404" pitchFamily="49" charset="0"/>
                </a:rPr>
                <a:t>DRAM Scaling is </a:t>
              </a:r>
              <a:r>
                <a:rPr lang="en-US" dirty="0" smtClean="0">
                  <a:solidFill>
                    <a:schemeClr val="tx1"/>
                  </a:solidFill>
                  <a:latin typeface="Tw Cen MT Condensed Extra Bold" panose="020B0803020202020204" pitchFamily="34" charset="0"/>
                  <a:cs typeface="Courier New" panose="02070309020205020404" pitchFamily="49" charset="0"/>
                </a:rPr>
                <a:t>Ending</a:t>
              </a:r>
              <a:endParaRPr lang="en-US" dirty="0">
                <a:solidFill>
                  <a:schemeClr val="tx1"/>
                </a:solidFill>
                <a:latin typeface="Tw Cen MT Condensed Extra Bold" panose="020B0803020202020204" pitchFamily="34" charset="0"/>
                <a:cs typeface="Courier New" panose="02070309020205020404" pitchFamily="49" charset="0"/>
              </a:endParaRPr>
            </a:p>
          </p:txBody>
        </p:sp>
        <p:sp>
          <p:nvSpPr>
            <p:cNvPr id="27" name="Oval 26"/>
            <p:cNvSpPr>
              <a:spLocks noChangeAspect="1"/>
            </p:cNvSpPr>
            <p:nvPr/>
          </p:nvSpPr>
          <p:spPr>
            <a:xfrm>
              <a:off x="440787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2</a:t>
              </a:r>
            </a:p>
          </p:txBody>
        </p:sp>
      </p:grpSp>
      <p:grpSp>
        <p:nvGrpSpPr>
          <p:cNvPr id="28" name="Group 27"/>
          <p:cNvGrpSpPr/>
          <p:nvPr/>
        </p:nvGrpSpPr>
        <p:grpSpPr>
          <a:xfrm>
            <a:off x="2221803" y="3768022"/>
            <a:ext cx="3087473" cy="1374735"/>
            <a:chOff x="1882589" y="1005781"/>
            <a:chExt cx="3087473" cy="1374735"/>
          </a:xfrm>
        </p:grpSpPr>
        <p:sp>
          <p:nvSpPr>
            <p:cNvPr id="29" name="TextBox 28"/>
            <p:cNvSpPr txBox="1"/>
            <p:nvPr/>
          </p:nvSpPr>
          <p:spPr>
            <a:xfrm>
              <a:off x="1882589" y="1005781"/>
              <a:ext cx="2618362" cy="1374735"/>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ts val="1960"/>
                </a:lnSpc>
              </a:pPr>
              <a:r>
                <a:rPr lang="en-US" sz="2800" dirty="0" smtClean="0">
                  <a:solidFill>
                    <a:srgbClr val="C00000"/>
                  </a:solidFill>
                </a:rPr>
                <a:t>Crisis and</a:t>
              </a:r>
            </a:p>
            <a:p>
              <a:pPr algn="ctr">
                <a:lnSpc>
                  <a:spcPts val="1960"/>
                </a:lnSpc>
              </a:pPr>
              <a:r>
                <a:rPr lang="en-US" sz="2800" dirty="0" smtClean="0">
                  <a:solidFill>
                    <a:srgbClr val="C00000"/>
                  </a:solidFill>
                </a:rPr>
                <a:t>Emergence of Scientific Theory</a:t>
              </a:r>
            </a:p>
            <a:p>
              <a:pPr algn="ctr">
                <a:lnSpc>
                  <a:spcPts val="1960"/>
                </a:lnSpc>
              </a:pPr>
              <a:r>
                <a:rPr lang="en-US" b="1" dirty="0" smtClean="0">
                  <a:solidFill>
                    <a:schemeClr val="tx1"/>
                  </a:solidFill>
                  <a:latin typeface="Tw Cen MT Condensed Extra Bold" charset="0"/>
                  <a:ea typeface="Tw Cen MT Condensed Extra Bold" charset="0"/>
                  <a:cs typeface="Tw Cen MT Condensed Extra Bold" charset="0"/>
                </a:rPr>
                <a:t>Many competing models and technologies</a:t>
              </a:r>
              <a:endParaRPr lang="en-US" b="1" dirty="0">
                <a:solidFill>
                  <a:schemeClr val="tx1"/>
                </a:solidFill>
                <a:latin typeface="Tw Cen MT Condensed Extra Bold" charset="0"/>
                <a:ea typeface="Tw Cen MT Condensed Extra Bold" charset="0"/>
                <a:cs typeface="Tw Cen MT Condensed Extra Bold" charset="0"/>
              </a:endParaRPr>
            </a:p>
          </p:txBody>
        </p:sp>
        <p:sp>
          <p:nvSpPr>
            <p:cNvPr id="30" name="Oval 29"/>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3</a:t>
              </a:r>
            </a:p>
          </p:txBody>
        </p:sp>
      </p:grpSp>
      <p:grpSp>
        <p:nvGrpSpPr>
          <p:cNvPr id="31" name="Group 30"/>
          <p:cNvGrpSpPr/>
          <p:nvPr/>
        </p:nvGrpSpPr>
        <p:grpSpPr>
          <a:xfrm>
            <a:off x="2654796" y="1918061"/>
            <a:ext cx="3087473" cy="1068754"/>
            <a:chOff x="1882589" y="1005781"/>
            <a:chExt cx="3087473" cy="1068754"/>
          </a:xfrm>
        </p:grpSpPr>
        <p:sp>
          <p:nvSpPr>
            <p:cNvPr id="32" name="TextBox 31"/>
            <p:cNvSpPr txBox="1"/>
            <p:nvPr/>
          </p:nvSpPr>
          <p:spPr>
            <a:xfrm>
              <a:off x="1882589" y="1005781"/>
              <a:ext cx="2618362" cy="1068754"/>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ts val="2460"/>
                </a:lnSpc>
              </a:pPr>
              <a:r>
                <a:rPr lang="en-US" sz="2800" dirty="0" smtClean="0">
                  <a:solidFill>
                    <a:srgbClr val="C00000"/>
                  </a:solidFill>
                </a:rPr>
                <a:t>Scientific Revolution</a:t>
              </a:r>
            </a:p>
            <a:p>
              <a:pPr algn="ctr">
                <a:lnSpc>
                  <a:spcPts val="2460"/>
                </a:lnSpc>
              </a:pPr>
              <a:r>
                <a:rPr lang="en-US" sz="3200" b="1" i="1" dirty="0" smtClean="0">
                  <a:solidFill>
                    <a:schemeClr val="tx1"/>
                  </a:solidFill>
                  <a:latin typeface="Tw Cen MT Condensed Extra Bold" charset="0"/>
                  <a:ea typeface="Tw Cen MT Condensed Extra Bold" charset="0"/>
                  <a:cs typeface="Tw Cen MT Condensed Extra Bold" charset="0"/>
                </a:rPr>
                <a:t>???</a:t>
              </a:r>
              <a:endParaRPr lang="en-US" sz="3200" b="1" i="1" dirty="0">
                <a:solidFill>
                  <a:schemeClr val="tx1"/>
                </a:solidFill>
                <a:latin typeface="Tw Cen MT Condensed Extra Bold" charset="0"/>
                <a:ea typeface="Tw Cen MT Condensed Extra Bold" charset="0"/>
                <a:cs typeface="Tw Cen MT Condensed Extra Bold" charset="0"/>
              </a:endParaRPr>
            </a:p>
          </p:txBody>
        </p:sp>
        <p:sp>
          <p:nvSpPr>
            <p:cNvPr id="33" name="Oval 32"/>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4</a:t>
              </a:r>
            </a:p>
          </p:txBody>
        </p:sp>
      </p:grpSp>
      <p:sp>
        <p:nvSpPr>
          <p:cNvPr id="41" name="Circular Arrow 40"/>
          <p:cNvSpPr/>
          <p:nvPr/>
        </p:nvSpPr>
        <p:spPr>
          <a:xfrm>
            <a:off x="3701568" y="1016016"/>
            <a:ext cx="4105106" cy="3184785"/>
          </a:xfrm>
          <a:prstGeom prst="circularArrow">
            <a:avLst>
              <a:gd name="adj1" fmla="val 12500"/>
              <a:gd name="adj2" fmla="val 1142319"/>
              <a:gd name="adj3" fmla="val 20457681"/>
              <a:gd name="adj4" fmla="val 13081069"/>
              <a:gd name="adj5" fmla="val 1461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Circular Arrow 42"/>
          <p:cNvSpPr/>
          <p:nvPr/>
        </p:nvSpPr>
        <p:spPr>
          <a:xfrm>
            <a:off x="2154342" y="4011044"/>
            <a:ext cx="4105106" cy="3184785"/>
          </a:xfrm>
          <a:prstGeom prst="circularArrow">
            <a:avLst>
              <a:gd name="adj1" fmla="val 12500"/>
              <a:gd name="adj2" fmla="val 1142319"/>
              <a:gd name="adj3" fmla="val 20457681"/>
              <a:gd name="adj4" fmla="val 18659576"/>
              <a:gd name="adj5" fmla="val 14616"/>
            </a:avLst>
          </a:prstGeom>
          <a:solidFill>
            <a:schemeClr val="bg1">
              <a:lumMod val="50000"/>
            </a:schemeClr>
          </a:solidFill>
          <a:ln>
            <a:noFill/>
          </a:ln>
          <a:scene3d>
            <a:camera prst="orthographicFront">
              <a:rot lat="0" lon="0" rev="1380000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Circular Arrow 43"/>
          <p:cNvSpPr/>
          <p:nvPr/>
        </p:nvSpPr>
        <p:spPr>
          <a:xfrm>
            <a:off x="424499" y="2162490"/>
            <a:ext cx="4105106" cy="3184785"/>
          </a:xfrm>
          <a:prstGeom prst="circularArrow">
            <a:avLst>
              <a:gd name="adj1" fmla="val 12500"/>
              <a:gd name="adj2" fmla="val 1142319"/>
              <a:gd name="adj3" fmla="val 20457681"/>
              <a:gd name="adj4" fmla="val 19474175"/>
              <a:gd name="adj5" fmla="val 14616"/>
            </a:avLst>
          </a:prstGeom>
          <a:solidFill>
            <a:schemeClr val="bg1">
              <a:lumMod val="50000"/>
            </a:schemeClr>
          </a:solidFill>
          <a:ln>
            <a:noFill/>
          </a:ln>
          <a:scene3d>
            <a:camera prst="orthographicFront">
              <a:rot lat="0" lon="0" rev="6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Circular Arrow 44"/>
          <p:cNvSpPr/>
          <p:nvPr/>
        </p:nvSpPr>
        <p:spPr>
          <a:xfrm>
            <a:off x="4980275" y="1105727"/>
            <a:ext cx="4105106" cy="3184785"/>
          </a:xfrm>
          <a:prstGeom prst="circularArrow">
            <a:avLst>
              <a:gd name="adj1" fmla="val 12500"/>
              <a:gd name="adj2" fmla="val 1142319"/>
              <a:gd name="adj3" fmla="val 20457681"/>
              <a:gd name="adj4" fmla="val 19169942"/>
              <a:gd name="adj5" fmla="val 14616"/>
            </a:avLst>
          </a:prstGeom>
          <a:solidFill>
            <a:schemeClr val="bg1">
              <a:lumMod val="50000"/>
            </a:schemeClr>
          </a:solidFill>
          <a:ln>
            <a:noFill/>
          </a:ln>
          <a:scene3d>
            <a:camera prst="orthographicFront">
              <a:rot lat="0" lon="0" rev="17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2" name="Group 21"/>
          <p:cNvGrpSpPr/>
          <p:nvPr/>
        </p:nvGrpSpPr>
        <p:grpSpPr>
          <a:xfrm>
            <a:off x="6169407" y="2608408"/>
            <a:ext cx="3087473" cy="907603"/>
            <a:chOff x="1882589" y="1005781"/>
            <a:chExt cx="3087473" cy="907603"/>
          </a:xfrm>
        </p:grpSpPr>
        <p:sp>
          <p:nvSpPr>
            <p:cNvPr id="23" name="TextBox 22"/>
            <p:cNvSpPr txBox="1"/>
            <p:nvPr/>
          </p:nvSpPr>
          <p:spPr>
            <a:xfrm>
              <a:off x="1882589" y="1005781"/>
              <a:ext cx="2618362" cy="900246"/>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ts val="2060"/>
                </a:lnSpc>
              </a:pPr>
              <a:r>
                <a:rPr lang="en-US" sz="2800" dirty="0" smtClean="0">
                  <a:solidFill>
                    <a:srgbClr val="C00000"/>
                  </a:solidFill>
                </a:rPr>
                <a:t>Normal Science</a:t>
              </a:r>
            </a:p>
            <a:p>
              <a:pPr algn="ctr">
                <a:lnSpc>
                  <a:spcPts val="2060"/>
                </a:lnSpc>
              </a:pPr>
              <a:r>
                <a:rPr lang="en-US" dirty="0">
                  <a:solidFill>
                    <a:schemeClr val="tx1"/>
                  </a:solidFill>
                  <a:latin typeface="Tw Cen MT Condensed Extra Bold" panose="020B0803020202020204" pitchFamily="34" charset="0"/>
                  <a:cs typeface="Courier New" panose="02070309020205020404" pitchFamily="49" charset="0"/>
                </a:rPr>
                <a:t>Von-</a:t>
              </a:r>
              <a:r>
                <a:rPr lang="en-US" dirty="0" err="1">
                  <a:solidFill>
                    <a:schemeClr val="tx1"/>
                  </a:solidFill>
                  <a:latin typeface="Tw Cen MT Condensed Extra Bold" panose="020B0803020202020204" pitchFamily="34" charset="0"/>
                  <a:cs typeface="Courier New" panose="02070309020205020404" pitchFamily="49" charset="0"/>
                </a:rPr>
                <a:t>neumann</a:t>
              </a:r>
              <a:r>
                <a:rPr lang="en-US" dirty="0">
                  <a:solidFill>
                    <a:schemeClr val="tx1"/>
                  </a:solidFill>
                  <a:latin typeface="Tw Cen MT Condensed Extra Bold" panose="020B0803020202020204" pitchFamily="34" charset="0"/>
                  <a:cs typeface="Courier New" panose="02070309020205020404" pitchFamily="49" charset="0"/>
                </a:rPr>
                <a:t> Model,</a:t>
              </a:r>
            </a:p>
            <a:p>
              <a:pPr algn="ctr">
                <a:lnSpc>
                  <a:spcPts val="2060"/>
                </a:lnSpc>
              </a:pPr>
              <a:r>
                <a:rPr lang="en-US" dirty="0">
                  <a:solidFill>
                    <a:schemeClr val="tx1"/>
                  </a:solidFill>
                  <a:latin typeface="Tw Cen MT Condensed Extra Bold" panose="020B0803020202020204" pitchFamily="34" charset="0"/>
                  <a:cs typeface="Courier New" panose="02070309020205020404" pitchFamily="49" charset="0"/>
                </a:rPr>
                <a:t>CMOS </a:t>
              </a:r>
              <a:r>
                <a:rPr lang="en-US" dirty="0" smtClean="0">
                  <a:solidFill>
                    <a:schemeClr val="tx1"/>
                  </a:solidFill>
                  <a:latin typeface="Tw Cen MT Condensed Extra Bold" panose="020B0803020202020204" pitchFamily="34" charset="0"/>
                  <a:cs typeface="Courier New" panose="02070309020205020404" pitchFamily="49" charset="0"/>
                </a:rPr>
                <a:t>Technology</a:t>
              </a:r>
              <a:endParaRPr lang="en-US" dirty="0">
                <a:solidFill>
                  <a:schemeClr val="tx1"/>
                </a:solidFill>
                <a:latin typeface="Tw Cen MT Condensed Extra Bold" panose="020B0803020202020204" pitchFamily="34" charset="0"/>
                <a:cs typeface="Courier New" panose="02070309020205020404" pitchFamily="49" charset="0"/>
              </a:endParaRPr>
            </a:p>
          </p:txBody>
        </p:sp>
        <p:sp>
          <p:nvSpPr>
            <p:cNvPr id="24" name="Oval 23"/>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1</a:t>
              </a:r>
            </a:p>
          </p:txBody>
        </p:sp>
      </p:grpSp>
      <p:sp>
        <p:nvSpPr>
          <p:cNvPr id="42" name="Circular Arrow 41"/>
          <p:cNvSpPr/>
          <p:nvPr/>
        </p:nvSpPr>
        <p:spPr>
          <a:xfrm>
            <a:off x="4042346" y="2773218"/>
            <a:ext cx="4105106" cy="3184785"/>
          </a:xfrm>
          <a:prstGeom prst="circularArrow">
            <a:avLst>
              <a:gd name="adj1" fmla="val 12500"/>
              <a:gd name="adj2" fmla="val 1142319"/>
              <a:gd name="adj3" fmla="val 20457681"/>
              <a:gd name="adj4" fmla="val 19389212"/>
              <a:gd name="adj5" fmla="val 14616"/>
            </a:avLst>
          </a:prstGeom>
          <a:solidFill>
            <a:schemeClr val="bg1">
              <a:lumMod val="50000"/>
            </a:schemeClr>
          </a:solidFill>
          <a:ln>
            <a:noFill/>
          </a:ln>
          <a:scene3d>
            <a:camera prst="orthographicFront">
              <a:rot lat="0" lon="0" rev="17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Rounded Rectangle 45"/>
          <p:cNvSpPr/>
          <p:nvPr/>
        </p:nvSpPr>
        <p:spPr>
          <a:xfrm>
            <a:off x="356948" y="732501"/>
            <a:ext cx="6204412" cy="1128933"/>
          </a:xfrm>
          <a:prstGeom prst="roundRect">
            <a:avLst>
              <a:gd name="adj" fmla="val 9524"/>
            </a:avLst>
          </a:prstGeom>
          <a:solidFill>
            <a:srgbClr val="941100"/>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500"/>
              </a:lnSpc>
            </a:pPr>
            <a:r>
              <a:rPr lang="en-US" sz="4400" dirty="0" smtClean="0">
                <a:solidFill>
                  <a:srgbClr val="EDEFF3"/>
                </a:solidFill>
                <a:latin typeface="Tw Cen MT Condensed Extra Bold" panose="020B0803020202020204" pitchFamily="34" charset="0"/>
                <a:cs typeface="Courier New" panose="02070309020205020404" pitchFamily="49" charset="0"/>
              </a:rPr>
              <a:t>Eventually, we will have a new model and technology</a:t>
            </a:r>
          </a:p>
        </p:txBody>
      </p:sp>
      <p:sp>
        <p:nvSpPr>
          <p:cNvPr id="34" name="Rounded Rectangle 33"/>
          <p:cNvSpPr/>
          <p:nvPr/>
        </p:nvSpPr>
        <p:spPr>
          <a:xfrm>
            <a:off x="0" y="5575860"/>
            <a:ext cx="12192000" cy="1293927"/>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4000" dirty="0" smtClean="0">
                <a:solidFill>
                  <a:srgbClr val="C00000"/>
                </a:solidFill>
              </a:rPr>
              <a:t>We are lucky </a:t>
            </a:r>
            <a:r>
              <a:rPr lang="en-US" sz="4000" smtClean="0">
                <a:solidFill>
                  <a:srgbClr val="C00000"/>
                </a:solidFill>
              </a:rPr>
              <a:t>to have </a:t>
            </a:r>
            <a:r>
              <a:rPr lang="en-US" sz="4000" dirty="0" smtClean="0">
                <a:solidFill>
                  <a:srgbClr val="C00000"/>
                </a:solidFill>
              </a:rPr>
              <a:t>the </a:t>
            </a:r>
            <a:r>
              <a:rPr lang="en-US" sz="4000" smtClean="0">
                <a:solidFill>
                  <a:srgbClr val="C00000"/>
                </a:solidFill>
              </a:rPr>
              <a:t>opportunity </a:t>
            </a:r>
          </a:p>
          <a:p>
            <a:pPr algn="ctr">
              <a:lnSpc>
                <a:spcPct val="80000"/>
              </a:lnSpc>
            </a:pPr>
            <a:r>
              <a:rPr lang="en-US" sz="4000" dirty="0" smtClean="0">
                <a:solidFill>
                  <a:srgbClr val="C00000"/>
                </a:solidFill>
              </a:rPr>
              <a:t>to contribute to the next revolution!!!</a:t>
            </a:r>
            <a:endParaRPr lang="en-US" sz="4000" dirty="0">
              <a:solidFill>
                <a:srgbClr val="C00000"/>
              </a:solidFill>
            </a:endParaRPr>
          </a:p>
        </p:txBody>
      </p:sp>
    </p:spTree>
    <p:extLst>
      <p:ext uri="{BB962C8B-B14F-4D97-AF65-F5344CB8AC3E}">
        <p14:creationId xmlns:p14="http://schemas.microsoft.com/office/powerpoint/2010/main" val="142666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6990912" y="374527"/>
            <a:ext cx="5096435" cy="5096435"/>
          </a:xfrm>
          <a:prstGeom prst="rect">
            <a:avLst/>
          </a:prstGeom>
        </p:spPr>
      </p:pic>
      <p:pic>
        <p:nvPicPr>
          <p:cNvPr id="7" name="Picture 6"/>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104653" y="1303651"/>
            <a:ext cx="5583451" cy="3709148"/>
          </a:xfrm>
          <a:prstGeom prst="rect">
            <a:avLst/>
          </a:prstGeom>
        </p:spPr>
      </p:pic>
      <p:sp>
        <p:nvSpPr>
          <p:cNvPr id="10" name="Title 1"/>
          <p:cNvSpPr>
            <a:spLocks noGrp="1"/>
          </p:cNvSpPr>
          <p:nvPr>
            <p:ph type="title"/>
          </p:nvPr>
        </p:nvSpPr>
        <p:spPr>
          <a:xfrm>
            <a:off x="0" y="-155842"/>
            <a:ext cx="12192000" cy="1143000"/>
          </a:xfrm>
        </p:spPr>
        <p:txBody>
          <a:bodyPr/>
          <a:lstStyle/>
          <a:p>
            <a:pPr algn="ctr"/>
            <a:r>
              <a:rPr lang="en-US" b="1" dirty="0" smtClean="0">
                <a:ea typeface="Abadi MT Condensed Light" charset="0"/>
                <a:cs typeface="Abadi MT Condensed Light" charset="0"/>
              </a:rPr>
              <a:t>CONCLUSION</a:t>
            </a:r>
            <a:endParaRPr lang="en-US" b="1" dirty="0">
              <a:ea typeface="Abadi MT Condensed Light" charset="0"/>
              <a:cs typeface="Abadi MT Condensed Light" charset="0"/>
            </a:endParaRPr>
          </a:p>
        </p:txBody>
      </p:sp>
      <p:sp>
        <p:nvSpPr>
          <p:cNvPr id="11" name="Rounded Rectangle 10"/>
          <p:cNvSpPr/>
          <p:nvPr/>
        </p:nvSpPr>
        <p:spPr>
          <a:xfrm>
            <a:off x="0" y="5743585"/>
            <a:ext cx="12192000" cy="978947"/>
          </a:xfrm>
          <a:prstGeom prst="round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ts val="4000"/>
              </a:lnSpc>
            </a:pPr>
            <a:r>
              <a:rPr lang="en-US" sz="4000" dirty="0" smtClean="0">
                <a:solidFill>
                  <a:srgbClr val="C00000"/>
                </a:solidFill>
              </a:rPr>
              <a:t>Next time you get a negative result, </a:t>
            </a:r>
            <a:r>
              <a:rPr lang="en-US" sz="4000" b="1" i="1" dirty="0" smtClean="0">
                <a:solidFill>
                  <a:schemeClr val="tx1"/>
                </a:solidFill>
                <a:latin typeface="Tw Cen MT Condensed Extra Bold" charset="0"/>
                <a:ea typeface="Tw Cen MT Condensed Extra Bold" charset="0"/>
                <a:cs typeface="Tw Cen MT Condensed Extra Bold" charset="0"/>
              </a:rPr>
              <a:t>be happy!!!</a:t>
            </a:r>
          </a:p>
          <a:p>
            <a:pPr algn="ctr">
              <a:lnSpc>
                <a:spcPts val="4000"/>
              </a:lnSpc>
            </a:pPr>
            <a:r>
              <a:rPr lang="en-US" sz="4000" b="1" i="1" dirty="0" smtClean="0">
                <a:solidFill>
                  <a:srgbClr val="C00000"/>
                </a:solidFill>
                <a:latin typeface="Tw Cen MT Condensed Extra Bold" charset="0"/>
                <a:ea typeface="Tw Cen MT Condensed Extra Bold" charset="0"/>
                <a:cs typeface="Tw Cen MT Condensed Extra Bold" charset="0"/>
              </a:rPr>
              <a:t>Negative results are essential for initiating a revolution</a:t>
            </a:r>
          </a:p>
        </p:txBody>
      </p:sp>
    </p:spTree>
    <p:extLst>
      <p:ext uri="{BB962C8B-B14F-4D97-AF65-F5344CB8AC3E}">
        <p14:creationId xmlns:p14="http://schemas.microsoft.com/office/powerpoint/2010/main" val="35173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grayscl/>
            <a:alphaModFix amt="10000"/>
            <a:extLst>
              <a:ext uri="{28A0092B-C50C-407E-A947-70E740481C1C}">
                <a14:useLocalDpi xmlns:a14="http://schemas.microsoft.com/office/drawing/2010/main" val="0"/>
              </a:ext>
            </a:extLst>
          </a:blip>
          <a:stretch>
            <a:fillRect/>
          </a:stretch>
        </p:blipFill>
        <p:spPr>
          <a:xfrm>
            <a:off x="2650034" y="193642"/>
            <a:ext cx="6891931" cy="6891931"/>
          </a:xfrm>
          <a:prstGeom prst="rect">
            <a:avLst/>
          </a:prstGeom>
        </p:spPr>
      </p:pic>
      <p:sp>
        <p:nvSpPr>
          <p:cNvPr id="4" name="Subtitle 2"/>
          <p:cNvSpPr>
            <a:spLocks noGrp="1"/>
          </p:cNvSpPr>
          <p:nvPr>
            <p:ph type="subTitle" idx="1"/>
          </p:nvPr>
        </p:nvSpPr>
        <p:spPr>
          <a:xfrm>
            <a:off x="1523999" y="5582211"/>
            <a:ext cx="9144000" cy="1655762"/>
          </a:xfrm>
        </p:spPr>
        <p:txBody>
          <a:bodyPr/>
          <a:lstStyle/>
          <a:p>
            <a:r>
              <a:rPr lang="en-US" dirty="0" smtClean="0">
                <a:solidFill>
                  <a:srgbClr val="C00000"/>
                </a:solidFill>
              </a:rPr>
              <a:t>Samira Khan</a:t>
            </a:r>
            <a:endParaRPr lang="en-US" dirty="0">
              <a:solidFill>
                <a:srgbClr val="C00000"/>
              </a:solidFill>
            </a:endParaRPr>
          </a:p>
        </p:txBody>
      </p:sp>
      <p:sp>
        <p:nvSpPr>
          <p:cNvPr id="5" name="Rounded Rectangle 4"/>
          <p:cNvSpPr/>
          <p:nvPr/>
        </p:nvSpPr>
        <p:spPr>
          <a:xfrm>
            <a:off x="0" y="1127503"/>
            <a:ext cx="12192000" cy="1001318"/>
          </a:xfrm>
          <a:prstGeom prst="roundRect">
            <a:avLst/>
          </a:prstGeom>
          <a:solidFill>
            <a:schemeClr val="bg2">
              <a:lumMod val="9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5400" b="1" dirty="0" smtClean="0">
                <a:solidFill>
                  <a:srgbClr val="C00000"/>
                </a:solidFill>
                <a:latin typeface="Abadi MT Condensed Extra Bold" charset="0"/>
                <a:ea typeface="Abadi MT Condensed Extra Bold" charset="0"/>
                <a:cs typeface="Abadi MT Condensed Extra Bold" charset="0"/>
              </a:rPr>
              <a:t>THE SECRET LIFE OF NEGATIVE RESULTS</a:t>
            </a:r>
            <a:endParaRPr lang="en-US" sz="5400" dirty="0">
              <a:solidFill>
                <a:srgbClr val="C00000"/>
              </a:solidFill>
              <a:latin typeface="Abadi MT Condensed Extra Bold" charset="0"/>
              <a:ea typeface="Abadi MT Condensed Extra Bold" charset="0"/>
              <a:cs typeface="Abadi MT Condensed Extra Bold" charset="0"/>
            </a:endParaRPr>
          </a:p>
        </p:txBody>
      </p:sp>
      <p:pic>
        <p:nvPicPr>
          <p:cNvPr id="6" name="Picture 5"/>
          <p:cNvPicPr>
            <a:picLocks noChangeAspect="1"/>
          </p:cNvPicPr>
          <p:nvPr/>
        </p:nvPicPr>
        <p:blipFill>
          <a:blip r:embed="rId3">
            <a:alphaModFix amt="49000"/>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672005" y="5891932"/>
            <a:ext cx="2517788" cy="731520"/>
          </a:xfrm>
          <a:prstGeom prst="rect">
            <a:avLst/>
          </a:prstGeom>
        </p:spPr>
      </p:pic>
    </p:spTree>
    <p:extLst>
      <p:ext uri="{BB962C8B-B14F-4D97-AF65-F5344CB8AC3E}">
        <p14:creationId xmlns:p14="http://schemas.microsoft.com/office/powerpoint/2010/main" val="16124237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155842"/>
            <a:ext cx="12192000" cy="1143000"/>
          </a:xfrm>
        </p:spPr>
        <p:txBody>
          <a:bodyPr/>
          <a:lstStyle/>
          <a:p>
            <a:pPr algn="ctr"/>
            <a:r>
              <a:rPr lang="en-US" b="1" dirty="0" smtClean="0">
                <a:ea typeface="Abadi MT Condensed Light" charset="0"/>
                <a:cs typeface="Abadi MT Condensed Light" charset="0"/>
              </a:rPr>
              <a:t>THE </a:t>
            </a:r>
            <a:r>
              <a:rPr lang="en-US" b="1" i="1" dirty="0" smtClean="0">
                <a:solidFill>
                  <a:srgbClr val="C00000"/>
                </a:solidFill>
                <a:latin typeface="Abadi MT Condensed Extra Bold" charset="0"/>
                <a:ea typeface="Abadi MT Condensed Extra Bold" charset="0"/>
                <a:cs typeface="Abadi MT Condensed Extra Bold" charset="0"/>
              </a:rPr>
              <a:t>STRUCTURE</a:t>
            </a:r>
            <a:r>
              <a:rPr lang="en-US" b="1" dirty="0" smtClean="0">
                <a:ea typeface="Abadi MT Condensed Light" charset="0"/>
                <a:cs typeface="Abadi MT Condensed Light" charset="0"/>
              </a:rPr>
              <a:t> OF </a:t>
            </a:r>
            <a:r>
              <a:rPr lang="en-US" b="1" i="1" dirty="0" smtClean="0">
                <a:solidFill>
                  <a:srgbClr val="C00000"/>
                </a:solidFill>
                <a:latin typeface="Abadi MT Condensed Extra Bold" charset="0"/>
                <a:ea typeface="Abadi MT Condensed Extra Bold" charset="0"/>
                <a:cs typeface="Abadi MT Condensed Extra Bold" charset="0"/>
              </a:rPr>
              <a:t>SCIENTIFIC REVOLUTIONS</a:t>
            </a:r>
            <a:endParaRPr lang="en-US" b="1" i="1" dirty="0">
              <a:solidFill>
                <a:srgbClr val="C00000"/>
              </a:solidFill>
              <a:latin typeface="Abadi MT Condensed Extra Bold" charset="0"/>
              <a:ea typeface="Abadi MT Condensed Extra Bold" charset="0"/>
              <a:cs typeface="Abadi MT Condensed Extra Bold" charset="0"/>
            </a:endParaRPr>
          </a:p>
        </p:txBody>
      </p:sp>
      <p:sp>
        <p:nvSpPr>
          <p:cNvPr id="6" name="Content Placeholder 2"/>
          <p:cNvSpPr>
            <a:spLocks noGrp="1"/>
          </p:cNvSpPr>
          <p:nvPr>
            <p:ph idx="1"/>
          </p:nvPr>
        </p:nvSpPr>
        <p:spPr>
          <a:xfrm>
            <a:off x="139486" y="883546"/>
            <a:ext cx="12052514" cy="2572348"/>
          </a:xfrm>
        </p:spPr>
        <p:txBody>
          <a:bodyPr>
            <a:normAutofit/>
          </a:bodyPr>
          <a:lstStyle/>
          <a:p>
            <a:r>
              <a:rPr lang="en-US" dirty="0" smtClean="0">
                <a:solidFill>
                  <a:srgbClr val="000000"/>
                </a:solidFill>
              </a:rPr>
              <a:t>Not only there is revolution in science, there is a structure of the revolutions</a:t>
            </a:r>
          </a:p>
          <a:p>
            <a:pPr lvl="1"/>
            <a:r>
              <a:rPr lang="en-US" dirty="0" smtClean="0"/>
              <a:t>Copernicus’s </a:t>
            </a:r>
            <a:r>
              <a:rPr lang="en-US" i="1" dirty="0" smtClean="0"/>
              <a:t>Revolution </a:t>
            </a:r>
            <a:r>
              <a:rPr lang="en-US" dirty="0" smtClean="0"/>
              <a:t>or </a:t>
            </a:r>
            <a:r>
              <a:rPr lang="en-US" dirty="0"/>
              <a:t>Newton’s </a:t>
            </a:r>
            <a:r>
              <a:rPr lang="en-US" i="1" dirty="0" smtClean="0"/>
              <a:t>Principia</a:t>
            </a:r>
          </a:p>
          <a:p>
            <a:pPr lvl="1"/>
            <a:r>
              <a:rPr lang="en-US" dirty="0" smtClean="0"/>
              <a:t>Used the word </a:t>
            </a:r>
            <a:r>
              <a:rPr lang="en-US" i="1" dirty="0" smtClean="0"/>
              <a:t>“</a:t>
            </a:r>
            <a:r>
              <a:rPr lang="en-US" dirty="0" smtClean="0">
                <a:solidFill>
                  <a:srgbClr val="000000"/>
                </a:solidFill>
              </a:rPr>
              <a:t>Paradigm Shift” to indicate revolution </a:t>
            </a:r>
          </a:p>
          <a:p>
            <a:r>
              <a:rPr lang="en-US" dirty="0" smtClean="0">
                <a:solidFill>
                  <a:srgbClr val="000000"/>
                </a:solidFill>
              </a:rPr>
              <a:t>Two properties define a paradigm shift</a:t>
            </a:r>
          </a:p>
          <a:p>
            <a:pPr lvl="1"/>
            <a:r>
              <a:rPr lang="en-US" dirty="0" smtClean="0"/>
              <a:t>"</a:t>
            </a:r>
            <a:r>
              <a:rPr lang="en-US" dirty="0"/>
              <a:t>sufficiently </a:t>
            </a:r>
            <a:r>
              <a:rPr lang="en-US" b="1" i="1" dirty="0">
                <a:solidFill>
                  <a:srgbClr val="FF0000"/>
                </a:solidFill>
              </a:rPr>
              <a:t>unprecedented</a:t>
            </a:r>
            <a:r>
              <a:rPr lang="en-US" dirty="0"/>
              <a:t> to attract an enduring group of adherents </a:t>
            </a:r>
            <a:r>
              <a:rPr lang="en-US" b="1" i="1" dirty="0">
                <a:solidFill>
                  <a:srgbClr val="FF0000"/>
                </a:solidFill>
              </a:rPr>
              <a:t>away from competing modes </a:t>
            </a:r>
            <a:r>
              <a:rPr lang="en-US" dirty="0"/>
              <a:t>of scientific activity," </a:t>
            </a:r>
            <a:endParaRPr lang="en-US" dirty="0" smtClean="0"/>
          </a:p>
          <a:p>
            <a:pPr lvl="1"/>
            <a:endParaRPr lang="en-US" dirty="0"/>
          </a:p>
          <a:p>
            <a:pPr lvl="1"/>
            <a:endParaRPr lang="en-US" dirty="0" smtClean="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4437" b="16464"/>
          <a:stretch/>
        </p:blipFill>
        <p:spPr>
          <a:xfrm>
            <a:off x="7503725" y="4128247"/>
            <a:ext cx="3133165" cy="2164978"/>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18817" b="17207"/>
          <a:stretch/>
        </p:blipFill>
        <p:spPr>
          <a:xfrm>
            <a:off x="1694331" y="4128247"/>
            <a:ext cx="3573182" cy="2286001"/>
          </a:xfrm>
          <a:prstGeom prst="rect">
            <a:avLst/>
          </a:prstGeom>
        </p:spPr>
      </p:pic>
      <p:sp>
        <p:nvSpPr>
          <p:cNvPr id="11" name="TextBox 10"/>
          <p:cNvSpPr txBox="1"/>
          <p:nvPr/>
        </p:nvSpPr>
        <p:spPr>
          <a:xfrm>
            <a:off x="2821703" y="6414248"/>
            <a:ext cx="1184940" cy="369332"/>
          </a:xfrm>
          <a:prstGeom prst="rect">
            <a:avLst/>
          </a:prstGeom>
          <a:noFill/>
        </p:spPr>
        <p:txBody>
          <a:bodyPr wrap="none" rtlCol="0">
            <a:spAutoFit/>
          </a:bodyPr>
          <a:lstStyle/>
          <a:p>
            <a:pPr algn="ctr"/>
            <a:r>
              <a:rPr lang="en-US" b="1" i="1" dirty="0" smtClean="0">
                <a:solidFill>
                  <a:srgbClr val="FF0000"/>
                </a:solidFill>
              </a:rPr>
              <a:t>Old Model</a:t>
            </a:r>
            <a:endParaRPr lang="en-US" dirty="0"/>
          </a:p>
        </p:txBody>
      </p:sp>
      <p:sp>
        <p:nvSpPr>
          <p:cNvPr id="12" name="TextBox 11"/>
          <p:cNvSpPr txBox="1"/>
          <p:nvPr/>
        </p:nvSpPr>
        <p:spPr>
          <a:xfrm>
            <a:off x="8476140" y="6414248"/>
            <a:ext cx="1289135" cy="369332"/>
          </a:xfrm>
          <a:prstGeom prst="rect">
            <a:avLst/>
          </a:prstGeom>
          <a:noFill/>
        </p:spPr>
        <p:txBody>
          <a:bodyPr wrap="none" rtlCol="0">
            <a:spAutoFit/>
          </a:bodyPr>
          <a:lstStyle/>
          <a:p>
            <a:pPr algn="ctr"/>
            <a:r>
              <a:rPr lang="en-US" b="1" i="1" dirty="0" smtClean="0">
                <a:solidFill>
                  <a:srgbClr val="FF0000"/>
                </a:solidFill>
              </a:rPr>
              <a:t>New Model</a:t>
            </a:r>
            <a:endParaRPr lang="en-US" dirty="0"/>
          </a:p>
        </p:txBody>
      </p:sp>
      <p:sp>
        <p:nvSpPr>
          <p:cNvPr id="13" name="Right Arrow 12"/>
          <p:cNvSpPr/>
          <p:nvPr/>
        </p:nvSpPr>
        <p:spPr>
          <a:xfrm>
            <a:off x="5580465" y="5210736"/>
            <a:ext cx="1610307" cy="484632"/>
          </a:xfrm>
          <a:prstGeom prst="rightArrow">
            <a:avLst/>
          </a:prstGeom>
          <a:solidFill>
            <a:srgbClr val="941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80465" y="4841404"/>
            <a:ext cx="1608325" cy="369332"/>
          </a:xfrm>
          <a:prstGeom prst="rect">
            <a:avLst/>
          </a:prstGeom>
          <a:noFill/>
        </p:spPr>
        <p:txBody>
          <a:bodyPr wrap="none" rtlCol="0">
            <a:spAutoFit/>
          </a:bodyPr>
          <a:lstStyle/>
          <a:p>
            <a:pPr algn="ctr"/>
            <a:r>
              <a:rPr lang="en-US" b="1" i="1" smtClean="0">
                <a:solidFill>
                  <a:srgbClr val="FF0000"/>
                </a:solidFill>
              </a:rPr>
              <a:t>Paradigm Shift</a:t>
            </a:r>
            <a:endParaRPr lang="en-US" dirty="0"/>
          </a:p>
        </p:txBody>
      </p:sp>
    </p:spTree>
    <p:extLst>
      <p:ext uri="{BB962C8B-B14F-4D97-AF65-F5344CB8AC3E}">
        <p14:creationId xmlns:p14="http://schemas.microsoft.com/office/powerpoint/2010/main" val="7991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155842"/>
            <a:ext cx="12192000" cy="1143000"/>
          </a:xfrm>
        </p:spPr>
        <p:txBody>
          <a:bodyPr/>
          <a:lstStyle/>
          <a:p>
            <a:pPr algn="ctr"/>
            <a:r>
              <a:rPr lang="en-US" b="1" dirty="0" smtClean="0">
                <a:ea typeface="Abadi MT Condensed Light" charset="0"/>
                <a:cs typeface="Abadi MT Condensed Light" charset="0"/>
              </a:rPr>
              <a:t>THE </a:t>
            </a:r>
            <a:r>
              <a:rPr lang="en-US" b="1" i="1" dirty="0" smtClean="0">
                <a:solidFill>
                  <a:srgbClr val="C00000"/>
                </a:solidFill>
                <a:latin typeface="Abadi MT Condensed Extra Bold" charset="0"/>
                <a:ea typeface="Abadi MT Condensed Extra Bold" charset="0"/>
                <a:cs typeface="Abadi MT Condensed Extra Bold" charset="0"/>
              </a:rPr>
              <a:t>STRUCTURE</a:t>
            </a:r>
            <a:r>
              <a:rPr lang="en-US" b="1" dirty="0" smtClean="0">
                <a:ea typeface="Abadi MT Condensed Light" charset="0"/>
                <a:cs typeface="Abadi MT Condensed Light" charset="0"/>
              </a:rPr>
              <a:t> OF </a:t>
            </a:r>
            <a:r>
              <a:rPr lang="en-US" b="1" i="1" dirty="0" smtClean="0">
                <a:solidFill>
                  <a:srgbClr val="C00000"/>
                </a:solidFill>
                <a:latin typeface="Abadi MT Condensed Extra Bold" charset="0"/>
                <a:ea typeface="Abadi MT Condensed Extra Bold" charset="0"/>
                <a:cs typeface="Abadi MT Condensed Extra Bold" charset="0"/>
              </a:rPr>
              <a:t>SCIENTIFIC REVOLUTIONS</a:t>
            </a:r>
            <a:endParaRPr lang="en-US" b="1" i="1" dirty="0">
              <a:solidFill>
                <a:srgbClr val="C00000"/>
              </a:solidFill>
              <a:latin typeface="Abadi MT Condensed Extra Bold" charset="0"/>
              <a:ea typeface="Abadi MT Condensed Extra Bold" charset="0"/>
              <a:cs typeface="Abadi MT Condensed Extra Bold" charset="0"/>
            </a:endParaRPr>
          </a:p>
        </p:txBody>
      </p:sp>
      <p:sp>
        <p:nvSpPr>
          <p:cNvPr id="6" name="Content Placeholder 2"/>
          <p:cNvSpPr>
            <a:spLocks noGrp="1"/>
          </p:cNvSpPr>
          <p:nvPr>
            <p:ph idx="1"/>
          </p:nvPr>
        </p:nvSpPr>
        <p:spPr>
          <a:xfrm>
            <a:off x="139486" y="883546"/>
            <a:ext cx="12052514" cy="5974454"/>
          </a:xfrm>
        </p:spPr>
        <p:txBody>
          <a:bodyPr>
            <a:normAutofit/>
          </a:bodyPr>
          <a:lstStyle/>
          <a:p>
            <a:r>
              <a:rPr lang="en-US" dirty="0" smtClean="0">
                <a:solidFill>
                  <a:srgbClr val="000000"/>
                </a:solidFill>
              </a:rPr>
              <a:t>Not only there is revolution in science, there is a structure of the revolutions</a:t>
            </a:r>
          </a:p>
          <a:p>
            <a:pPr lvl="1"/>
            <a:r>
              <a:rPr lang="en-US" dirty="0" smtClean="0"/>
              <a:t>Copernicus’s </a:t>
            </a:r>
            <a:r>
              <a:rPr lang="en-US" i="1" dirty="0" smtClean="0"/>
              <a:t>Revolution </a:t>
            </a:r>
            <a:r>
              <a:rPr lang="en-US" dirty="0" smtClean="0"/>
              <a:t>or </a:t>
            </a:r>
            <a:r>
              <a:rPr lang="en-US" dirty="0"/>
              <a:t>Newton’s </a:t>
            </a:r>
            <a:r>
              <a:rPr lang="en-US" i="1" dirty="0" smtClean="0"/>
              <a:t>Principia</a:t>
            </a:r>
          </a:p>
          <a:p>
            <a:pPr lvl="1"/>
            <a:r>
              <a:rPr lang="en-US" dirty="0" smtClean="0"/>
              <a:t>Used the word </a:t>
            </a:r>
            <a:r>
              <a:rPr lang="en-US" i="1" dirty="0" smtClean="0"/>
              <a:t>“</a:t>
            </a:r>
            <a:r>
              <a:rPr lang="en-US" dirty="0" smtClean="0">
                <a:solidFill>
                  <a:srgbClr val="000000"/>
                </a:solidFill>
              </a:rPr>
              <a:t>Paradigm Shift” to indicate revolution </a:t>
            </a:r>
          </a:p>
          <a:p>
            <a:r>
              <a:rPr lang="en-US" dirty="0" smtClean="0">
                <a:solidFill>
                  <a:srgbClr val="000000"/>
                </a:solidFill>
              </a:rPr>
              <a:t>Two properties define a paradigm shift</a:t>
            </a:r>
          </a:p>
          <a:p>
            <a:pPr lvl="1"/>
            <a:r>
              <a:rPr lang="en-US" dirty="0" smtClean="0"/>
              <a:t>"</a:t>
            </a:r>
            <a:r>
              <a:rPr lang="en-US" dirty="0"/>
              <a:t>sufficiently </a:t>
            </a:r>
            <a:r>
              <a:rPr lang="en-US" b="1" i="1" dirty="0">
                <a:solidFill>
                  <a:srgbClr val="FF0000"/>
                </a:solidFill>
              </a:rPr>
              <a:t>unprecedented</a:t>
            </a:r>
            <a:r>
              <a:rPr lang="en-US" dirty="0"/>
              <a:t> to attract an enduring group of adherents </a:t>
            </a:r>
            <a:r>
              <a:rPr lang="en-US" b="1" i="1" dirty="0">
                <a:solidFill>
                  <a:srgbClr val="FF0000"/>
                </a:solidFill>
              </a:rPr>
              <a:t>away from competing modes </a:t>
            </a:r>
            <a:r>
              <a:rPr lang="en-US" dirty="0"/>
              <a:t>of scientific activity," </a:t>
            </a:r>
            <a:endParaRPr lang="en-US" dirty="0" smtClean="0"/>
          </a:p>
          <a:p>
            <a:pPr lvl="1"/>
            <a:r>
              <a:rPr lang="en-US" dirty="0" smtClean="0"/>
              <a:t>"sufficiently </a:t>
            </a:r>
            <a:r>
              <a:rPr lang="en-US" b="1" i="1" dirty="0">
                <a:solidFill>
                  <a:srgbClr val="FF0000"/>
                </a:solidFill>
              </a:rPr>
              <a:t>open-ended</a:t>
            </a:r>
            <a:r>
              <a:rPr lang="en-US" dirty="0"/>
              <a:t> to leave all sorts of problems for the redefined group of practitioners to resolve</a:t>
            </a:r>
            <a:r>
              <a:rPr lang="en-US" dirty="0" smtClean="0"/>
              <a:t>.”</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4437" b="16464"/>
          <a:stretch/>
        </p:blipFill>
        <p:spPr>
          <a:xfrm>
            <a:off x="2144839" y="4419948"/>
            <a:ext cx="3133165" cy="216497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1106" y="3870773"/>
            <a:ext cx="1349255" cy="135707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1851" y="3870772"/>
            <a:ext cx="1349255" cy="135707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6478" y="5227849"/>
            <a:ext cx="1349255" cy="1357077"/>
          </a:xfrm>
          <a:prstGeom prst="rect">
            <a:avLst/>
          </a:prstGeom>
        </p:spPr>
      </p:pic>
    </p:spTree>
    <p:extLst>
      <p:ext uri="{BB962C8B-B14F-4D97-AF65-F5344CB8AC3E}">
        <p14:creationId xmlns:p14="http://schemas.microsoft.com/office/powerpoint/2010/main" val="13513140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155842"/>
            <a:ext cx="12192000" cy="1143000"/>
          </a:xfrm>
        </p:spPr>
        <p:txBody>
          <a:bodyPr/>
          <a:lstStyle/>
          <a:p>
            <a:pPr algn="ctr"/>
            <a:r>
              <a:rPr lang="en-US" b="1" dirty="0" smtClean="0">
                <a:ea typeface="Abadi MT Condensed Light" charset="0"/>
                <a:cs typeface="Abadi MT Condensed Light" charset="0"/>
              </a:rPr>
              <a:t>THE </a:t>
            </a:r>
            <a:r>
              <a:rPr lang="en-US" b="1" i="1" dirty="0" smtClean="0">
                <a:solidFill>
                  <a:srgbClr val="C00000"/>
                </a:solidFill>
                <a:latin typeface="Abadi MT Condensed Extra Bold" charset="0"/>
                <a:ea typeface="Abadi MT Condensed Extra Bold" charset="0"/>
                <a:cs typeface="Abadi MT Condensed Extra Bold" charset="0"/>
              </a:rPr>
              <a:t>STRUCTURE</a:t>
            </a:r>
            <a:r>
              <a:rPr lang="en-US" b="1" dirty="0" smtClean="0">
                <a:ea typeface="Abadi MT Condensed Light" charset="0"/>
                <a:cs typeface="Abadi MT Condensed Light" charset="0"/>
              </a:rPr>
              <a:t> OF </a:t>
            </a:r>
            <a:r>
              <a:rPr lang="en-US" b="1" i="1" dirty="0" smtClean="0">
                <a:solidFill>
                  <a:srgbClr val="C00000"/>
                </a:solidFill>
                <a:latin typeface="Abadi MT Condensed Extra Bold" charset="0"/>
                <a:ea typeface="Abadi MT Condensed Extra Bold" charset="0"/>
                <a:cs typeface="Abadi MT Condensed Extra Bold" charset="0"/>
              </a:rPr>
              <a:t>SCIENTIFIC REVOLUTIONS</a:t>
            </a:r>
            <a:endParaRPr lang="en-US" b="1" i="1" dirty="0">
              <a:solidFill>
                <a:srgbClr val="C00000"/>
              </a:solidFill>
              <a:latin typeface="Abadi MT Condensed Extra Bold" charset="0"/>
              <a:ea typeface="Abadi MT Condensed Extra Bold" charset="0"/>
              <a:cs typeface="Abadi MT Condensed Extra Bold" charset="0"/>
            </a:endParaRPr>
          </a:p>
        </p:txBody>
      </p:sp>
      <p:sp>
        <p:nvSpPr>
          <p:cNvPr id="15" name="TextBox 14"/>
          <p:cNvSpPr txBox="1"/>
          <p:nvPr/>
        </p:nvSpPr>
        <p:spPr>
          <a:xfrm>
            <a:off x="2921778" y="5945580"/>
            <a:ext cx="5422272" cy="646331"/>
          </a:xfrm>
          <a:prstGeom prst="rect">
            <a:avLst/>
          </a:prstGeom>
          <a:noFill/>
        </p:spPr>
        <p:txBody>
          <a:bodyPr wrap="square" rtlCol="0">
            <a:spAutoFit/>
          </a:bodyPr>
          <a:lstStyle/>
          <a:p>
            <a:pPr algn="ctr"/>
            <a:r>
              <a:rPr lang="en-US" sz="3600" b="1" i="1" dirty="0">
                <a:solidFill>
                  <a:srgbClr val="FF0000"/>
                </a:solidFill>
              </a:rPr>
              <a:t>History of Science</a:t>
            </a:r>
          </a:p>
        </p:txBody>
      </p:sp>
      <p:sp>
        <p:nvSpPr>
          <p:cNvPr id="3" name="Oval 2"/>
          <p:cNvSpPr/>
          <p:nvPr/>
        </p:nvSpPr>
        <p:spPr>
          <a:xfrm>
            <a:off x="3737686" y="1493015"/>
            <a:ext cx="3790456" cy="3509293"/>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7376942" y="1097224"/>
            <a:ext cx="3087473" cy="907603"/>
            <a:chOff x="1882589" y="1005781"/>
            <a:chExt cx="3087473" cy="907603"/>
          </a:xfrm>
        </p:grpSpPr>
        <p:sp>
          <p:nvSpPr>
            <p:cNvPr id="20" name="TextBox 19"/>
            <p:cNvSpPr txBox="1"/>
            <p:nvPr/>
          </p:nvSpPr>
          <p:spPr>
            <a:xfrm>
              <a:off x="1882589" y="1005781"/>
              <a:ext cx="2618362" cy="523220"/>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smtClean="0">
                  <a:solidFill>
                    <a:srgbClr val="C00000"/>
                  </a:solidFill>
                </a:rPr>
                <a:t>Pre-paradigm</a:t>
              </a:r>
              <a:endParaRPr lang="en-US" sz="2800" dirty="0">
                <a:solidFill>
                  <a:srgbClr val="C00000"/>
                </a:solidFill>
              </a:endParaRPr>
            </a:p>
          </p:txBody>
        </p:sp>
        <p:sp>
          <p:nvSpPr>
            <p:cNvPr id="21" name="Oval 20"/>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0</a:t>
              </a:r>
            </a:p>
          </p:txBody>
        </p:sp>
      </p:grpSp>
      <p:grpSp>
        <p:nvGrpSpPr>
          <p:cNvPr id="22" name="Group 21"/>
          <p:cNvGrpSpPr/>
          <p:nvPr/>
        </p:nvGrpSpPr>
        <p:grpSpPr>
          <a:xfrm>
            <a:off x="6169407" y="2608408"/>
            <a:ext cx="3087473" cy="907603"/>
            <a:chOff x="1882589" y="1005781"/>
            <a:chExt cx="3087473" cy="907603"/>
          </a:xfrm>
        </p:grpSpPr>
        <p:sp>
          <p:nvSpPr>
            <p:cNvPr id="23" name="TextBox 22"/>
            <p:cNvSpPr txBox="1"/>
            <p:nvPr/>
          </p:nvSpPr>
          <p:spPr>
            <a:xfrm>
              <a:off x="1882589" y="1005781"/>
              <a:ext cx="2618362" cy="523220"/>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smtClean="0">
                  <a:solidFill>
                    <a:srgbClr val="C00000"/>
                  </a:solidFill>
                </a:rPr>
                <a:t>Normal Science</a:t>
              </a:r>
              <a:endParaRPr lang="en-US" sz="2800" dirty="0">
                <a:solidFill>
                  <a:srgbClr val="C00000"/>
                </a:solidFill>
              </a:endParaRPr>
            </a:p>
          </p:txBody>
        </p:sp>
        <p:sp>
          <p:nvSpPr>
            <p:cNvPr id="24" name="Oval 23"/>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1</a:t>
              </a:r>
            </a:p>
          </p:txBody>
        </p:sp>
      </p:grpSp>
      <p:grpSp>
        <p:nvGrpSpPr>
          <p:cNvPr id="25" name="Group 24"/>
          <p:cNvGrpSpPr/>
          <p:nvPr/>
        </p:nvGrpSpPr>
        <p:grpSpPr>
          <a:xfrm>
            <a:off x="5450721" y="4200801"/>
            <a:ext cx="3087473" cy="907603"/>
            <a:chOff x="1882589" y="1005781"/>
            <a:chExt cx="3087473" cy="907603"/>
          </a:xfrm>
        </p:grpSpPr>
        <p:sp>
          <p:nvSpPr>
            <p:cNvPr id="26" name="TextBox 25"/>
            <p:cNvSpPr txBox="1"/>
            <p:nvPr/>
          </p:nvSpPr>
          <p:spPr>
            <a:xfrm>
              <a:off x="1882589" y="1005781"/>
              <a:ext cx="2618362" cy="523220"/>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smtClean="0">
                  <a:solidFill>
                    <a:srgbClr val="C00000"/>
                  </a:solidFill>
                </a:rPr>
                <a:t>Anomaly</a:t>
              </a:r>
              <a:endParaRPr lang="en-US" sz="2800" dirty="0">
                <a:solidFill>
                  <a:srgbClr val="C00000"/>
                </a:solidFill>
              </a:endParaRPr>
            </a:p>
          </p:txBody>
        </p:sp>
        <p:sp>
          <p:nvSpPr>
            <p:cNvPr id="27" name="Oval 26"/>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2</a:t>
              </a:r>
            </a:p>
          </p:txBody>
        </p:sp>
      </p:grpSp>
      <p:grpSp>
        <p:nvGrpSpPr>
          <p:cNvPr id="28" name="Group 27"/>
          <p:cNvGrpSpPr/>
          <p:nvPr/>
        </p:nvGrpSpPr>
        <p:grpSpPr>
          <a:xfrm>
            <a:off x="2221803" y="3666424"/>
            <a:ext cx="3087473" cy="1068754"/>
            <a:chOff x="1882589" y="1005781"/>
            <a:chExt cx="3087473" cy="1068754"/>
          </a:xfrm>
        </p:grpSpPr>
        <p:sp>
          <p:nvSpPr>
            <p:cNvPr id="29" name="TextBox 28"/>
            <p:cNvSpPr txBox="1"/>
            <p:nvPr/>
          </p:nvSpPr>
          <p:spPr>
            <a:xfrm>
              <a:off x="1882589" y="1005781"/>
              <a:ext cx="2618362" cy="1068754"/>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ts val="2460"/>
                </a:lnSpc>
              </a:pPr>
              <a:r>
                <a:rPr lang="en-US" sz="2800" dirty="0" smtClean="0">
                  <a:solidFill>
                    <a:srgbClr val="C00000"/>
                  </a:solidFill>
                </a:rPr>
                <a:t>Crisis and</a:t>
              </a:r>
            </a:p>
            <a:p>
              <a:pPr algn="ctr">
                <a:lnSpc>
                  <a:spcPts val="2460"/>
                </a:lnSpc>
              </a:pPr>
              <a:r>
                <a:rPr lang="en-US" sz="2800" dirty="0" smtClean="0">
                  <a:solidFill>
                    <a:srgbClr val="C00000"/>
                  </a:solidFill>
                </a:rPr>
                <a:t>Emergence of Scientific Theory</a:t>
              </a:r>
              <a:endParaRPr lang="en-US" sz="2800" dirty="0">
                <a:solidFill>
                  <a:srgbClr val="C00000"/>
                </a:solidFill>
              </a:endParaRPr>
            </a:p>
          </p:txBody>
        </p:sp>
        <p:sp>
          <p:nvSpPr>
            <p:cNvPr id="30" name="Oval 29"/>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3</a:t>
              </a:r>
            </a:p>
          </p:txBody>
        </p:sp>
      </p:grpSp>
      <p:grpSp>
        <p:nvGrpSpPr>
          <p:cNvPr id="31" name="Group 30"/>
          <p:cNvGrpSpPr/>
          <p:nvPr/>
        </p:nvGrpSpPr>
        <p:grpSpPr>
          <a:xfrm>
            <a:off x="2654796" y="1918061"/>
            <a:ext cx="3087473" cy="907603"/>
            <a:chOff x="1882589" y="1005781"/>
            <a:chExt cx="3087473" cy="907603"/>
          </a:xfrm>
        </p:grpSpPr>
        <p:sp>
          <p:nvSpPr>
            <p:cNvPr id="32" name="TextBox 31"/>
            <p:cNvSpPr txBox="1"/>
            <p:nvPr/>
          </p:nvSpPr>
          <p:spPr>
            <a:xfrm>
              <a:off x="1882589" y="1005781"/>
              <a:ext cx="2618362" cy="748154"/>
            </a:xfrm>
            <a:prstGeom prst="rect">
              <a:avLst/>
            </a:prstGeom>
            <a:solidFill>
              <a:schemeClr val="bg2"/>
            </a:solidFill>
            <a:ln w="76200" cmpd="sng">
              <a:noFill/>
            </a:ln>
            <a:effectLst>
              <a:outerShdw blurRad="50800" dist="38100" dir="2700000" algn="tl" rotWithShape="0">
                <a:srgbClr val="000000">
                  <a:alpha val="43000"/>
                </a:srgb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ts val="2460"/>
                </a:lnSpc>
              </a:pPr>
              <a:r>
                <a:rPr lang="en-US" sz="2800" dirty="0" smtClean="0">
                  <a:solidFill>
                    <a:srgbClr val="C00000"/>
                  </a:solidFill>
                </a:rPr>
                <a:t>Scientific Revolution</a:t>
              </a:r>
              <a:endParaRPr lang="en-US" sz="2800" dirty="0">
                <a:solidFill>
                  <a:srgbClr val="C00000"/>
                </a:solidFill>
              </a:endParaRPr>
            </a:p>
          </p:txBody>
        </p:sp>
        <p:sp>
          <p:nvSpPr>
            <p:cNvPr id="33" name="Oval 32"/>
            <p:cNvSpPr>
              <a:spLocks noChangeAspect="1"/>
            </p:cNvSpPr>
            <p:nvPr/>
          </p:nvSpPr>
          <p:spPr>
            <a:xfrm>
              <a:off x="4238542" y="1181864"/>
              <a:ext cx="731520" cy="731520"/>
            </a:xfrm>
            <a:prstGeom prst="ellipse">
              <a:avLst/>
            </a:prstGeom>
            <a:solidFill>
              <a:srgbClr val="8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b="1" dirty="0">
                  <a:solidFill>
                    <a:schemeClr val="bg1"/>
                  </a:solidFill>
                </a:rPr>
                <a:t>4</a:t>
              </a:r>
            </a:p>
          </p:txBody>
        </p:sp>
      </p:grpSp>
      <p:sp>
        <p:nvSpPr>
          <p:cNvPr id="41" name="Circular Arrow 40"/>
          <p:cNvSpPr/>
          <p:nvPr/>
        </p:nvSpPr>
        <p:spPr>
          <a:xfrm>
            <a:off x="3701568" y="1016016"/>
            <a:ext cx="4105106" cy="3184785"/>
          </a:xfrm>
          <a:prstGeom prst="circularArrow">
            <a:avLst>
              <a:gd name="adj1" fmla="val 12500"/>
              <a:gd name="adj2" fmla="val 1142319"/>
              <a:gd name="adj3" fmla="val 20457681"/>
              <a:gd name="adj4" fmla="val 13081069"/>
              <a:gd name="adj5" fmla="val 1461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ircular Arrow 41"/>
          <p:cNvSpPr/>
          <p:nvPr/>
        </p:nvSpPr>
        <p:spPr>
          <a:xfrm>
            <a:off x="4043446" y="2635268"/>
            <a:ext cx="4105106" cy="3184785"/>
          </a:xfrm>
          <a:prstGeom prst="circularArrow">
            <a:avLst>
              <a:gd name="adj1" fmla="val 12500"/>
              <a:gd name="adj2" fmla="val 1142319"/>
              <a:gd name="adj3" fmla="val 20457681"/>
              <a:gd name="adj4" fmla="val 19169942"/>
              <a:gd name="adj5" fmla="val 14616"/>
            </a:avLst>
          </a:prstGeom>
          <a:solidFill>
            <a:schemeClr val="bg1">
              <a:lumMod val="50000"/>
            </a:schemeClr>
          </a:solidFill>
          <a:ln>
            <a:noFill/>
          </a:ln>
          <a:scene3d>
            <a:camera prst="orthographicFront">
              <a:rot lat="0" lon="0" rev="17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Circular Arrow 42"/>
          <p:cNvSpPr/>
          <p:nvPr/>
        </p:nvSpPr>
        <p:spPr>
          <a:xfrm>
            <a:off x="2154342" y="4011044"/>
            <a:ext cx="4105106" cy="3184785"/>
          </a:xfrm>
          <a:prstGeom prst="circularArrow">
            <a:avLst>
              <a:gd name="adj1" fmla="val 12500"/>
              <a:gd name="adj2" fmla="val 1142319"/>
              <a:gd name="adj3" fmla="val 20457681"/>
              <a:gd name="adj4" fmla="val 18659576"/>
              <a:gd name="adj5" fmla="val 14616"/>
            </a:avLst>
          </a:prstGeom>
          <a:solidFill>
            <a:schemeClr val="bg1">
              <a:lumMod val="50000"/>
            </a:schemeClr>
          </a:solidFill>
          <a:ln>
            <a:noFill/>
          </a:ln>
          <a:scene3d>
            <a:camera prst="orthographicFront">
              <a:rot lat="0" lon="0" rev="1380000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Circular Arrow 43"/>
          <p:cNvSpPr/>
          <p:nvPr/>
        </p:nvSpPr>
        <p:spPr>
          <a:xfrm>
            <a:off x="339834" y="1993160"/>
            <a:ext cx="4105106" cy="3184785"/>
          </a:xfrm>
          <a:prstGeom prst="circularArrow">
            <a:avLst>
              <a:gd name="adj1" fmla="val 12500"/>
              <a:gd name="adj2" fmla="val 1142319"/>
              <a:gd name="adj3" fmla="val 20457681"/>
              <a:gd name="adj4" fmla="val 19474175"/>
              <a:gd name="adj5" fmla="val 14616"/>
            </a:avLst>
          </a:prstGeom>
          <a:solidFill>
            <a:schemeClr val="bg1">
              <a:lumMod val="50000"/>
            </a:schemeClr>
          </a:solidFill>
          <a:ln>
            <a:noFill/>
          </a:ln>
          <a:scene3d>
            <a:camera prst="orthographicFront">
              <a:rot lat="0" lon="0" rev="6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Circular Arrow 44"/>
          <p:cNvSpPr/>
          <p:nvPr/>
        </p:nvSpPr>
        <p:spPr>
          <a:xfrm>
            <a:off x="4980275" y="1105727"/>
            <a:ext cx="4105106" cy="3184785"/>
          </a:xfrm>
          <a:prstGeom prst="circularArrow">
            <a:avLst>
              <a:gd name="adj1" fmla="val 12500"/>
              <a:gd name="adj2" fmla="val 1142319"/>
              <a:gd name="adj3" fmla="val 20457681"/>
              <a:gd name="adj4" fmla="val 19169942"/>
              <a:gd name="adj5" fmla="val 14616"/>
            </a:avLst>
          </a:prstGeom>
          <a:solidFill>
            <a:schemeClr val="bg1">
              <a:lumMod val="50000"/>
            </a:schemeClr>
          </a:solidFill>
          <a:ln>
            <a:noFill/>
          </a:ln>
          <a:scene3d>
            <a:camera prst="orthographicFront">
              <a:rot lat="0" lon="0" rev="17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033600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5314" y="1142257"/>
            <a:ext cx="11840705" cy="1839096"/>
          </a:xfrm>
        </p:spPr>
        <p:txBody>
          <a:bodyPr>
            <a:normAutofit/>
          </a:bodyPr>
          <a:lstStyle/>
          <a:p>
            <a:r>
              <a:rPr lang="en-US" b="1" i="1" dirty="0" smtClean="0">
                <a:solidFill>
                  <a:srgbClr val="FF0000"/>
                </a:solidFill>
              </a:rPr>
              <a:t>No accepted</a:t>
            </a:r>
            <a:r>
              <a:rPr lang="en-US" dirty="0" smtClean="0"/>
              <a:t> scientific facts and rules</a:t>
            </a:r>
          </a:p>
          <a:p>
            <a:pPr lvl="1"/>
            <a:r>
              <a:rPr lang="en-US" dirty="0" smtClean="0"/>
              <a:t>Exists many competing school of thoughts</a:t>
            </a:r>
          </a:p>
          <a:p>
            <a:pPr lvl="1"/>
            <a:endParaRPr lang="en-US" dirty="0" smtClean="0"/>
          </a:p>
          <a:p>
            <a:r>
              <a:rPr lang="en-US" dirty="0"/>
              <a:t>Example: History of physical optics</a:t>
            </a:r>
          </a:p>
          <a:p>
            <a:endParaRPr lang="en-US" dirty="0" smtClean="0"/>
          </a:p>
          <a:p>
            <a:endParaRPr lang="en-US" dirty="0" smtClean="0"/>
          </a:p>
          <a:p>
            <a:pPr lvl="1"/>
            <a:endParaRPr lang="en-US" dirty="0" smtClean="0"/>
          </a:p>
          <a:p>
            <a:endParaRPr lang="en-US" dirty="0" smtClean="0"/>
          </a:p>
          <a:p>
            <a:pPr lvl="1"/>
            <a:endParaRPr lang="en-US" dirty="0"/>
          </a:p>
        </p:txBody>
      </p:sp>
      <p:sp>
        <p:nvSpPr>
          <p:cNvPr id="4" name="Slide Number Placeholder 3"/>
          <p:cNvSpPr>
            <a:spLocks noGrp="1"/>
          </p:cNvSpPr>
          <p:nvPr>
            <p:ph type="sldNum" sz="quarter" idx="12"/>
          </p:nvPr>
        </p:nvSpPr>
        <p:spPr/>
        <p:txBody>
          <a:bodyPr/>
          <a:lstStyle/>
          <a:p>
            <a:fld id="{E92414AF-177B-EB40-882D-062F0D4466BD}" type="slidenum">
              <a:rPr lang="en-US" smtClean="0"/>
              <a:t>9</a:t>
            </a:fld>
            <a:endParaRPr lang="en-US" dirty="0"/>
          </a:p>
        </p:txBody>
      </p:sp>
      <p:sp>
        <p:nvSpPr>
          <p:cNvPr id="7" name="Title 1"/>
          <p:cNvSpPr>
            <a:spLocks noGrp="1"/>
          </p:cNvSpPr>
          <p:nvPr>
            <p:ph type="title"/>
          </p:nvPr>
        </p:nvSpPr>
        <p:spPr>
          <a:xfrm>
            <a:off x="0" y="-155842"/>
            <a:ext cx="12192000" cy="1143000"/>
          </a:xfrm>
        </p:spPr>
        <p:txBody>
          <a:bodyPr>
            <a:normAutofit/>
          </a:bodyPr>
          <a:lstStyle/>
          <a:p>
            <a:pPr algn="ctr"/>
            <a:r>
              <a:rPr lang="en-US" b="1" i="1" dirty="0" smtClean="0">
                <a:solidFill>
                  <a:srgbClr val="C00000"/>
                </a:solidFill>
                <a:latin typeface="Abadi MT Condensed Extra Bold" charset="0"/>
                <a:ea typeface="Abadi MT Condensed Extra Bold" charset="0"/>
                <a:cs typeface="Abadi MT Condensed Extra Bold" charset="0"/>
              </a:rPr>
              <a:t>PRE-PARADIGM</a:t>
            </a:r>
            <a:endParaRPr lang="en-US" b="1" i="1" dirty="0">
              <a:solidFill>
                <a:srgbClr val="C00000"/>
              </a:solidFill>
              <a:latin typeface="Abadi MT Condensed Extra Bold" charset="0"/>
              <a:ea typeface="Abadi MT Condensed Extra Bold" charset="0"/>
              <a:cs typeface="Abadi MT Condensed Extra Bold" charset="0"/>
            </a:endParaRPr>
          </a:p>
        </p:txBody>
      </p:sp>
      <p:sp>
        <p:nvSpPr>
          <p:cNvPr id="8" name="Rounded Rectangle 7"/>
          <p:cNvSpPr/>
          <p:nvPr/>
        </p:nvSpPr>
        <p:spPr>
          <a:xfrm>
            <a:off x="0" y="5655732"/>
            <a:ext cx="12192000" cy="954473"/>
          </a:xfrm>
          <a:prstGeom prst="round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i="1" dirty="0">
                <a:solidFill>
                  <a:srgbClr val="C00000"/>
                </a:solidFill>
              </a:rPr>
              <a:t>Ends with triumph of one pre-paradigm </a:t>
            </a:r>
            <a:r>
              <a:rPr lang="en-US" sz="3200" dirty="0">
                <a:solidFill>
                  <a:srgbClr val="C00000"/>
                </a:solidFill>
              </a:rPr>
              <a:t>school and </a:t>
            </a:r>
            <a:endParaRPr lang="en-US" sz="3200" dirty="0" smtClean="0">
              <a:solidFill>
                <a:srgbClr val="C00000"/>
              </a:solidFill>
            </a:endParaRPr>
          </a:p>
          <a:p>
            <a:pPr algn="ctr"/>
            <a:r>
              <a:rPr lang="en-US" sz="3200" dirty="0" smtClean="0">
                <a:solidFill>
                  <a:srgbClr val="C00000"/>
                </a:solidFill>
              </a:rPr>
              <a:t>emergence </a:t>
            </a:r>
            <a:r>
              <a:rPr lang="en-US" sz="3200" dirty="0">
                <a:solidFill>
                  <a:srgbClr val="C00000"/>
                </a:solidFill>
              </a:rPr>
              <a:t>of a </a:t>
            </a:r>
            <a:r>
              <a:rPr lang="en-US" sz="3200" dirty="0" smtClean="0">
                <a:solidFill>
                  <a:srgbClr val="C00000"/>
                </a:solidFill>
              </a:rPr>
              <a:t>paradigm</a:t>
            </a:r>
            <a:endParaRPr lang="en-US" sz="3200" dirty="0">
              <a:solidFill>
                <a:srgbClr val="C00000"/>
              </a:solidFill>
            </a:endParaRPr>
          </a:p>
        </p:txBody>
      </p:sp>
      <p:grpSp>
        <p:nvGrpSpPr>
          <p:cNvPr id="18" name="Group 17"/>
          <p:cNvGrpSpPr/>
          <p:nvPr/>
        </p:nvGrpSpPr>
        <p:grpSpPr>
          <a:xfrm>
            <a:off x="8995852" y="2965502"/>
            <a:ext cx="2671215" cy="1902573"/>
            <a:chOff x="8995852" y="2965502"/>
            <a:chExt cx="2671215" cy="1902573"/>
          </a:xfrm>
        </p:grpSpPr>
        <p:sp>
          <p:nvSpPr>
            <p:cNvPr id="9" name="Chord 8"/>
            <p:cNvSpPr/>
            <p:nvPr/>
          </p:nvSpPr>
          <p:spPr>
            <a:xfrm>
              <a:off x="8995852" y="2965502"/>
              <a:ext cx="943629" cy="946100"/>
            </a:xfrm>
            <a:prstGeom prst="chord">
              <a:avLst>
                <a:gd name="adj1" fmla="val 5524360"/>
                <a:gd name="adj2" fmla="val 16200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alphaModFix amt="70000"/>
              <a:extLst>
                <a:ext uri="{28A0092B-C50C-407E-A947-70E740481C1C}">
                  <a14:useLocalDpi xmlns:a14="http://schemas.microsoft.com/office/drawing/2010/main" val="0"/>
                </a:ext>
              </a:extLst>
            </a:blip>
            <a:srcRect l="24074" t="39020" r="23086" b="38025"/>
            <a:stretch/>
          </p:blipFill>
          <p:spPr>
            <a:xfrm>
              <a:off x="9470371" y="2965503"/>
              <a:ext cx="2196696" cy="946100"/>
            </a:xfrm>
            <a:prstGeom prst="rect">
              <a:avLst/>
            </a:prstGeom>
          </p:spPr>
        </p:pic>
        <p:sp>
          <p:nvSpPr>
            <p:cNvPr id="14" name="TextBox 13"/>
            <p:cNvSpPr txBox="1"/>
            <p:nvPr/>
          </p:nvSpPr>
          <p:spPr>
            <a:xfrm>
              <a:off x="9467666" y="4221744"/>
              <a:ext cx="1678601" cy="646331"/>
            </a:xfrm>
            <a:prstGeom prst="rect">
              <a:avLst/>
            </a:prstGeom>
            <a:noFill/>
          </p:spPr>
          <p:txBody>
            <a:bodyPr wrap="none" rtlCol="0">
              <a:spAutoFit/>
            </a:bodyPr>
            <a:lstStyle/>
            <a:p>
              <a:pPr algn="ctr"/>
              <a:r>
                <a:rPr lang="en-US" b="1" i="1" dirty="0">
                  <a:solidFill>
                    <a:srgbClr val="FF0000"/>
                  </a:solidFill>
                </a:rPr>
                <a:t>Current Status</a:t>
              </a:r>
              <a:r>
                <a:rPr lang="en-US" b="1" i="1" dirty="0" smtClean="0">
                  <a:solidFill>
                    <a:srgbClr val="FF0000"/>
                  </a:solidFill>
                </a:rPr>
                <a:t>:</a:t>
              </a:r>
            </a:p>
            <a:p>
              <a:pPr algn="ctr"/>
              <a:r>
                <a:rPr lang="en-US" dirty="0" smtClean="0"/>
                <a:t>Wave + particle</a:t>
              </a:r>
              <a:endParaRPr lang="en-US" dirty="0"/>
            </a:p>
          </p:txBody>
        </p:sp>
      </p:grpSp>
      <p:grpSp>
        <p:nvGrpSpPr>
          <p:cNvPr id="19" name="Group 18"/>
          <p:cNvGrpSpPr/>
          <p:nvPr/>
        </p:nvGrpSpPr>
        <p:grpSpPr>
          <a:xfrm>
            <a:off x="6320771" y="2965502"/>
            <a:ext cx="2196696" cy="1902572"/>
            <a:chOff x="6320771" y="2965502"/>
            <a:chExt cx="2196696" cy="1902572"/>
          </a:xfrm>
        </p:grpSpPr>
        <p:pic>
          <p:nvPicPr>
            <p:cNvPr id="11" name="Picture 10"/>
            <p:cNvPicPr>
              <a:picLocks noChangeAspect="1"/>
            </p:cNvPicPr>
            <p:nvPr/>
          </p:nvPicPr>
          <p:blipFill rotWithShape="1">
            <a:blip r:embed="rId3">
              <a:alphaModFix amt="70000"/>
              <a:extLst>
                <a:ext uri="{28A0092B-C50C-407E-A947-70E740481C1C}">
                  <a14:useLocalDpi xmlns:a14="http://schemas.microsoft.com/office/drawing/2010/main" val="0"/>
                </a:ext>
              </a:extLst>
            </a:blip>
            <a:srcRect l="24074" t="39020" r="23086" b="38025"/>
            <a:stretch/>
          </p:blipFill>
          <p:spPr>
            <a:xfrm>
              <a:off x="6320771" y="2965502"/>
              <a:ext cx="2196696" cy="946100"/>
            </a:xfrm>
            <a:prstGeom prst="rect">
              <a:avLst/>
            </a:prstGeom>
          </p:spPr>
        </p:pic>
        <p:sp>
          <p:nvSpPr>
            <p:cNvPr id="15" name="TextBox 14"/>
            <p:cNvSpPr txBox="1"/>
            <p:nvPr/>
          </p:nvSpPr>
          <p:spPr>
            <a:xfrm>
              <a:off x="6371880" y="4221743"/>
              <a:ext cx="2145587" cy="646331"/>
            </a:xfrm>
            <a:prstGeom prst="rect">
              <a:avLst/>
            </a:prstGeom>
            <a:noFill/>
          </p:spPr>
          <p:txBody>
            <a:bodyPr wrap="none" rtlCol="0">
              <a:spAutoFit/>
            </a:bodyPr>
            <a:lstStyle/>
            <a:p>
              <a:pPr algn="ctr"/>
              <a:r>
                <a:rPr lang="en-US" b="1" i="1" dirty="0">
                  <a:solidFill>
                    <a:srgbClr val="FF0000"/>
                  </a:solidFill>
                </a:rPr>
                <a:t>Nineteenth century: </a:t>
              </a:r>
              <a:endParaRPr lang="en-US" b="1" i="1" dirty="0" smtClean="0">
                <a:solidFill>
                  <a:srgbClr val="FF0000"/>
                </a:solidFill>
              </a:endParaRPr>
            </a:p>
            <a:p>
              <a:pPr algn="ctr"/>
              <a:r>
                <a:rPr lang="en-US" dirty="0"/>
                <a:t>W</a:t>
              </a:r>
              <a:r>
                <a:rPr lang="en-US" dirty="0" smtClean="0"/>
                <a:t>ave</a:t>
              </a:r>
              <a:endParaRPr lang="en-US" dirty="0"/>
            </a:p>
          </p:txBody>
        </p:sp>
      </p:grpSp>
      <p:grpSp>
        <p:nvGrpSpPr>
          <p:cNvPr id="20" name="Group 19"/>
          <p:cNvGrpSpPr/>
          <p:nvPr/>
        </p:nvGrpSpPr>
        <p:grpSpPr>
          <a:xfrm>
            <a:off x="3662070" y="2981352"/>
            <a:ext cx="2112886" cy="1869332"/>
            <a:chOff x="3662070" y="2981352"/>
            <a:chExt cx="2112886" cy="1869332"/>
          </a:xfrm>
        </p:grpSpPr>
        <p:sp>
          <p:nvSpPr>
            <p:cNvPr id="12" name="Oval 11"/>
            <p:cNvSpPr/>
            <p:nvPr/>
          </p:nvSpPr>
          <p:spPr>
            <a:xfrm>
              <a:off x="4261313" y="2981352"/>
              <a:ext cx="914400" cy="91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662070" y="4204353"/>
              <a:ext cx="2112886" cy="646331"/>
            </a:xfrm>
            <a:prstGeom prst="rect">
              <a:avLst/>
            </a:prstGeom>
            <a:noFill/>
          </p:spPr>
          <p:txBody>
            <a:bodyPr wrap="none" rtlCol="0">
              <a:spAutoFit/>
            </a:bodyPr>
            <a:lstStyle/>
            <a:p>
              <a:pPr algn="ctr"/>
              <a:r>
                <a:rPr lang="en-US" b="1" i="1" dirty="0">
                  <a:solidFill>
                    <a:srgbClr val="FF0000"/>
                  </a:solidFill>
                </a:rPr>
                <a:t>Eighteenth century: </a:t>
              </a:r>
              <a:endParaRPr lang="en-US" b="1" i="1" dirty="0" smtClean="0">
                <a:solidFill>
                  <a:srgbClr val="FF0000"/>
                </a:solidFill>
              </a:endParaRPr>
            </a:p>
            <a:p>
              <a:pPr algn="ctr"/>
              <a:r>
                <a:rPr lang="en-US" dirty="0"/>
                <a:t>M</a:t>
              </a:r>
              <a:r>
                <a:rPr lang="en-US" dirty="0" smtClean="0"/>
                <a:t>aterial </a:t>
              </a:r>
              <a:r>
                <a:rPr lang="en-US" dirty="0"/>
                <a:t>corpuscles</a:t>
              </a:r>
            </a:p>
          </p:txBody>
        </p:sp>
      </p:grpSp>
      <p:grpSp>
        <p:nvGrpSpPr>
          <p:cNvPr id="21" name="Group 20"/>
          <p:cNvGrpSpPr/>
          <p:nvPr/>
        </p:nvGrpSpPr>
        <p:grpSpPr>
          <a:xfrm>
            <a:off x="372533" y="3099536"/>
            <a:ext cx="3330399" cy="1440318"/>
            <a:chOff x="372533" y="3099536"/>
            <a:chExt cx="3330399" cy="1440318"/>
          </a:xfrm>
        </p:grpSpPr>
        <p:sp>
          <p:nvSpPr>
            <p:cNvPr id="13" name="TextBox 12"/>
            <p:cNvSpPr txBox="1"/>
            <p:nvPr/>
          </p:nvSpPr>
          <p:spPr>
            <a:xfrm>
              <a:off x="372533" y="3099536"/>
              <a:ext cx="3330399" cy="646331"/>
            </a:xfrm>
            <a:prstGeom prst="rect">
              <a:avLst/>
            </a:prstGeom>
            <a:noFill/>
          </p:spPr>
          <p:txBody>
            <a:bodyPr wrap="none" rtlCol="0">
              <a:spAutoFit/>
            </a:bodyPr>
            <a:lstStyle/>
            <a:p>
              <a:pPr algn="ctr"/>
              <a:r>
                <a:rPr lang="en-US" dirty="0" smtClean="0"/>
                <a:t>Particles </a:t>
              </a:r>
              <a:r>
                <a:rPr lang="en-US" dirty="0"/>
                <a:t>emanating from bodies, </a:t>
              </a:r>
              <a:endParaRPr lang="en-US" dirty="0" smtClean="0"/>
            </a:p>
            <a:p>
              <a:pPr algn="ctr"/>
              <a:r>
                <a:rPr lang="en-US" dirty="0" smtClean="0"/>
                <a:t>modification </a:t>
              </a:r>
              <a:r>
                <a:rPr lang="en-US" dirty="0"/>
                <a:t>of medium</a:t>
              </a:r>
            </a:p>
          </p:txBody>
        </p:sp>
        <p:sp>
          <p:nvSpPr>
            <p:cNvPr id="17" name="TextBox 16"/>
            <p:cNvSpPr txBox="1"/>
            <p:nvPr/>
          </p:nvSpPr>
          <p:spPr>
            <a:xfrm>
              <a:off x="1255133" y="4170522"/>
              <a:ext cx="1507144" cy="369332"/>
            </a:xfrm>
            <a:prstGeom prst="rect">
              <a:avLst/>
            </a:prstGeom>
            <a:noFill/>
          </p:spPr>
          <p:txBody>
            <a:bodyPr wrap="none" rtlCol="0">
              <a:spAutoFit/>
            </a:bodyPr>
            <a:lstStyle/>
            <a:p>
              <a:pPr algn="ctr"/>
              <a:r>
                <a:rPr lang="en-US" b="1" i="1" dirty="0" smtClean="0">
                  <a:solidFill>
                    <a:srgbClr val="FF0000"/>
                  </a:solidFill>
                </a:rPr>
                <a:t>Pre-paradigm</a:t>
              </a:r>
              <a:endParaRPr lang="en-US" dirty="0"/>
            </a:p>
          </p:txBody>
        </p:sp>
      </p:grpSp>
    </p:spTree>
    <p:extLst>
      <p:ext uri="{BB962C8B-B14F-4D97-AF65-F5344CB8AC3E}">
        <p14:creationId xmlns:p14="http://schemas.microsoft.com/office/powerpoint/2010/main" val="173515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9478</TotalTime>
  <Words>3429</Words>
  <Application>Microsoft Macintosh PowerPoint</Application>
  <PresentationFormat>Widescreen</PresentationFormat>
  <Paragraphs>713</Paragraphs>
  <Slides>55</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55</vt:i4>
      </vt:variant>
    </vt:vector>
  </HeadingPairs>
  <TitlesOfParts>
    <vt:vector size="66" baseType="lpstr">
      <vt:lpstr>Abadi MT Condensed Extra Bold</vt:lpstr>
      <vt:lpstr>Abadi MT Condensed Light</vt:lpstr>
      <vt:lpstr>Calibri</vt:lpstr>
      <vt:lpstr>Calibri Light</vt:lpstr>
      <vt:lpstr>Charter Black</vt:lpstr>
      <vt:lpstr>Courier New</vt:lpstr>
      <vt:lpstr>Mangal</vt:lpstr>
      <vt:lpstr>ＭＳ Ｐゴシック</vt:lpstr>
      <vt:lpstr>Tw Cen MT Condensed Extra Bold</vt:lpstr>
      <vt:lpstr>Arial</vt:lpstr>
      <vt:lpstr>Office Theme</vt:lpstr>
      <vt:lpstr>PowerPoint Presentation</vt:lpstr>
      <vt:lpstr>THE SECRET LIFE OF NEGATIVE RESULTS</vt:lpstr>
      <vt:lpstr>THE SECRET LIFE OF NEGATIVE RESULTS</vt:lpstr>
      <vt:lpstr>PowerPoint Presentation</vt:lpstr>
      <vt:lpstr>THE STRUCTURE OF SCIENTIFIC REVOLUTIONS</vt:lpstr>
      <vt:lpstr>THE STRUCTURE OF SCIENTIFIC REVOLUTIONS</vt:lpstr>
      <vt:lpstr>THE STRUCTURE OF SCIENTIFIC REVOLUTIONS</vt:lpstr>
      <vt:lpstr>THE STRUCTURE OF SCIENTIFIC REVOLUTIONS</vt:lpstr>
      <vt:lpstr>PRE-PARADIGM</vt:lpstr>
      <vt:lpstr>THE STRUCTURE OF SCIENTIFIC REVOLUTIONS</vt:lpstr>
      <vt:lpstr>NORMAL SCIENCE</vt:lpstr>
      <vt:lpstr>THE STRUCTURE OF SCIENTIFIC REVOLUTIONS</vt:lpstr>
      <vt:lpstr>ANOMALY</vt:lpstr>
      <vt:lpstr>THE STRUCTURE OF SCIENTIFIC REVOLUTIONS</vt:lpstr>
      <vt:lpstr>CRISIS AND SCIENTIFIC REVOLUTION</vt:lpstr>
      <vt:lpstr>THE STRUCTURE OF SCIENTIFIC REVOLUTIONS</vt:lpstr>
      <vt:lpstr>PowerPoint Presentation</vt:lpstr>
      <vt:lpstr>MEMORY IN TODAY’S SYSTEM</vt:lpstr>
      <vt:lpstr>TREND: DATA-INTENSIVE APPLICATIONS</vt:lpstr>
      <vt:lpstr>DRAM SCALING TREND </vt:lpstr>
      <vt:lpstr>DRAM SCALING CHALLENGE</vt:lpstr>
      <vt:lpstr>In order to answer this we need to take  a closer look to a DRAM cell</vt:lpstr>
      <vt:lpstr>A DRAM cell</vt:lpstr>
      <vt:lpstr>DRAM RETENTION FAILURE</vt:lpstr>
      <vt:lpstr>SCALING CHALLENGE: CELL-TO-CELL INTERFERENCE</vt:lpstr>
      <vt:lpstr>IMPLICATION: DRAM ERRORS IN THE FIELD</vt:lpstr>
      <vt:lpstr>PowerPoint Presentation</vt:lpstr>
      <vt:lpstr>TRADITIONAL APPROACH TO ENABLE DRAM SCALING</vt:lpstr>
      <vt:lpstr>TRADITIONAL APPROACH TO ENABLE DRAM SCALING</vt:lpstr>
      <vt:lpstr>MY APPROACH</vt:lpstr>
      <vt:lpstr>VISION: SYSTEM-LEVEL DETECTION AND MITIGATION</vt:lpstr>
      <vt:lpstr>CHALLENGE: INTERMITTENT FAILURES</vt:lpstr>
      <vt:lpstr>CELL-TO-CELL INTERFERENCE: DATA-DEPENDENT FAILURES</vt:lpstr>
      <vt:lpstr>Experimental Methodology</vt:lpstr>
      <vt:lpstr>DRAM Testing Infrastructure</vt:lpstr>
      <vt:lpstr>DETECT FAILURES WITH TESTING</vt:lpstr>
      <vt:lpstr>DETECTING DATA-DEPENDENT FAILURES</vt:lpstr>
      <vt:lpstr>DETECTING DATA-DEPENDENT FAILURES</vt:lpstr>
      <vt:lpstr>WHY NOT USE ECC?</vt:lpstr>
      <vt:lpstr>DETECTING DATA-DEPENDENT FAILURES</vt:lpstr>
      <vt:lpstr>DETECTING DATA-DEPENDENT FAILURES</vt:lpstr>
      <vt:lpstr>DETECTING DATA-DEPENDENT FAILURES</vt:lpstr>
      <vt:lpstr>DETECTING DATA-DEPENDENT FAILURES</vt:lpstr>
      <vt:lpstr>CONCLUSIONS SO FAR</vt:lpstr>
      <vt:lpstr>AN ONLINE PROFILING SYSTEM</vt:lpstr>
      <vt:lpstr>LED TO MULTIPLE WORKS ON HOW TO BUILD SUCH A SYSTEM</vt:lpstr>
      <vt:lpstr>PowerPoint Presentation</vt:lpstr>
      <vt:lpstr>THE STRUCTURE OF SCIENTIFIC REVOLUTIONS</vt:lpstr>
      <vt:lpstr>THE STRUCTURE OF SCIENTIFIC REVOLUTIONS</vt:lpstr>
      <vt:lpstr>THE STRUCTURE OF SCIENTIFIC REVOLUTIONS</vt:lpstr>
      <vt:lpstr>THE STRUCTURE OF SCIENTIFIC REVOLUTIONS</vt:lpstr>
      <vt:lpstr>THE STRUCTURE OF SCIENTIFIC REVOLUTIONS</vt:lpstr>
      <vt:lpstr>THE STRUCTURE OF SCIENTIFIC REVOLUTIONS</vt:lpstr>
      <vt:lpstr>CONCLUSION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Samira Khan</dc:creator>
  <cp:lastModifiedBy>Samira Khan</cp:lastModifiedBy>
  <cp:revision>109</cp:revision>
  <cp:lastPrinted>2019-04-10T21:44:20Z</cp:lastPrinted>
  <dcterms:created xsi:type="dcterms:W3CDTF">2019-04-06T14:44:39Z</dcterms:created>
  <dcterms:modified xsi:type="dcterms:W3CDTF">2019-04-16T13:09:02Z</dcterms:modified>
</cp:coreProperties>
</file>